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71" r:id="rId6"/>
    <p:sldId id="263" r:id="rId7"/>
    <p:sldId id="265" r:id="rId8"/>
    <p:sldId id="264" r:id="rId9"/>
    <p:sldId id="266" r:id="rId10"/>
    <p:sldId id="267" r:id="rId11"/>
    <p:sldId id="268" r:id="rId12"/>
    <p:sldId id="269" r:id="rId13"/>
    <p:sldId id="272" r:id="rId14"/>
    <p:sldId id="273" r:id="rId15"/>
    <p:sldId id="274" r:id="rId16"/>
    <p:sldId id="275" r:id="rId17"/>
    <p:sldId id="278" r:id="rId18"/>
    <p:sldId id="276" r:id="rId19"/>
    <p:sldId id="277" r:id="rId20"/>
    <p:sldId id="279" r:id="rId21"/>
    <p:sldId id="280" r:id="rId22"/>
    <p:sldId id="281" r:id="rId23"/>
    <p:sldId id="283" r:id="rId24"/>
    <p:sldId id="282" r:id="rId25"/>
    <p:sldId id="284" r:id="rId26"/>
    <p:sldId id="285" r:id="rId27"/>
    <p:sldId id="287" r:id="rId28"/>
    <p:sldId id="286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439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9500E"/>
    <a:srgbClr val="368729"/>
    <a:srgbClr val="F8634F"/>
    <a:srgbClr val="607C2F"/>
    <a:srgbClr val="607C5E"/>
    <a:srgbClr val="49662C"/>
    <a:srgbClr val="478E06"/>
    <a:srgbClr val="93C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857" autoAdjust="0"/>
    <p:restoredTop sz="96405" autoAdjust="0"/>
  </p:normalViewPr>
  <p:slideViewPr>
    <p:cSldViewPr snapToGrid="0" snapToObjects="1">
      <p:cViewPr varScale="1">
        <p:scale>
          <a:sx n="83" d="100"/>
          <a:sy n="83" d="100"/>
        </p:scale>
        <p:origin x="-224" y="-752"/>
      </p:cViewPr>
      <p:guideLst>
        <p:guide orient="horz" pos="2160"/>
        <p:guide pos="4392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xmlns="" id="{0AA853A1-56EF-DA4E-8CAC-CDB94D0D71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152900"/>
          </a:xfrm>
          <a:noFill/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7" name="Rectangle 36"/>
          <p:cNvSpPr/>
          <p:nvPr userDrawn="1"/>
        </p:nvSpPr>
        <p:spPr>
          <a:xfrm>
            <a:off x="0" y="4152900"/>
            <a:ext cx="12192000" cy="2705100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42" name="Title 41"/>
          <p:cNvSpPr>
            <a:spLocks noGrp="1"/>
          </p:cNvSpPr>
          <p:nvPr>
            <p:ph type="title"/>
          </p:nvPr>
        </p:nvSpPr>
        <p:spPr>
          <a:xfrm>
            <a:off x="914400" y="4453031"/>
            <a:ext cx="10363200" cy="991419"/>
          </a:xfrm>
        </p:spPr>
        <p:txBody>
          <a:bodyPr anchor="t">
            <a:normAutofit/>
          </a:bodyPr>
          <a:lstStyle>
            <a:lvl1pPr algn="ctr">
              <a:defRPr sz="44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40DA9E4-BD4F-1946-AEBB-461215A8A4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2132" y="6434206"/>
            <a:ext cx="952607" cy="276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94E4BE1-7838-A749-83F3-6162F8AE233C}"/>
              </a:ext>
            </a:extLst>
          </p:cNvPr>
          <p:cNvSpPr/>
          <p:nvPr userDrawn="1"/>
        </p:nvSpPr>
        <p:spPr>
          <a:xfrm>
            <a:off x="-252548" y="6434206"/>
            <a:ext cx="2333896" cy="276999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b="1" dirty="0">
                <a:solidFill>
                  <a:srgbClr val="FFFFFF"/>
                </a:solidFill>
                <a:latin typeface="Arial"/>
                <a:cs typeface="Arial"/>
              </a:rPr>
              <a:t>TEACHING MATERIALS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xmlns="" id="{C3FC30CE-78BF-EC41-93AE-662F98F20E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405187"/>
            <a:ext cx="12192000" cy="320061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394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748351" y="1249681"/>
            <a:ext cx="9550400" cy="4312919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3FE9615-B598-CD4C-9347-A609426A0A91}"/>
              </a:ext>
            </a:extLst>
          </p:cNvPr>
          <p:cNvSpPr/>
          <p:nvPr userDrawn="1"/>
        </p:nvSpPr>
        <p:spPr>
          <a:xfrm>
            <a:off x="0" y="6287414"/>
            <a:ext cx="12192000" cy="570586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E11CD5B-B7E7-DF45-BE99-D2677DF4A1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2132" y="6434206"/>
            <a:ext cx="952607" cy="2769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B2FD223-17F8-B84F-88D5-7208982FDE14}"/>
              </a:ext>
            </a:extLst>
          </p:cNvPr>
          <p:cNvSpPr/>
          <p:nvPr userDrawn="1"/>
        </p:nvSpPr>
        <p:spPr>
          <a:xfrm>
            <a:off x="-252548" y="6434206"/>
            <a:ext cx="2333896" cy="276999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b="1" dirty="0">
                <a:solidFill>
                  <a:srgbClr val="FFFFFF"/>
                </a:solidFill>
                <a:latin typeface="Arial"/>
                <a:cs typeface="Arial"/>
              </a:rPr>
              <a:t>TEACHING MATERIALS</a:t>
            </a:r>
          </a:p>
        </p:txBody>
      </p:sp>
    </p:spTree>
    <p:extLst>
      <p:ext uri="{BB962C8B-B14F-4D97-AF65-F5344CB8AC3E}">
        <p14:creationId xmlns:p14="http://schemas.microsoft.com/office/powerpoint/2010/main" val="264918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 userDrawn="1"/>
        </p:nvSpPr>
        <p:spPr>
          <a:xfrm>
            <a:off x="1748353" y="486907"/>
            <a:ext cx="95952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HEADING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3"/>
          </p:nvPr>
        </p:nvSpPr>
        <p:spPr>
          <a:xfrm>
            <a:off x="1585809" y="1272382"/>
            <a:ext cx="9594849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283400E-B3B9-5244-B8DC-E27EDC0EC009}"/>
              </a:ext>
            </a:extLst>
          </p:cNvPr>
          <p:cNvSpPr/>
          <p:nvPr userDrawn="1"/>
        </p:nvSpPr>
        <p:spPr>
          <a:xfrm>
            <a:off x="0" y="6287414"/>
            <a:ext cx="12192000" cy="570586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9E0B021-F61B-9D41-87EE-C0C1928291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2132" y="6434206"/>
            <a:ext cx="952607" cy="2769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F1532C7-CA48-6649-B812-BE17DA29830E}"/>
              </a:ext>
            </a:extLst>
          </p:cNvPr>
          <p:cNvSpPr/>
          <p:nvPr userDrawn="1"/>
        </p:nvSpPr>
        <p:spPr>
          <a:xfrm>
            <a:off x="-252548" y="6434206"/>
            <a:ext cx="2333896" cy="276999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b="1" dirty="0">
                <a:solidFill>
                  <a:srgbClr val="FFFFFF"/>
                </a:solidFill>
                <a:latin typeface="Arial"/>
                <a:cs typeface="Arial"/>
              </a:rPr>
              <a:t>TEACHING MATERIALS</a:t>
            </a:r>
          </a:p>
        </p:txBody>
      </p:sp>
    </p:spTree>
    <p:extLst>
      <p:ext uri="{BB962C8B-B14F-4D97-AF65-F5344CB8AC3E}">
        <p14:creationId xmlns:p14="http://schemas.microsoft.com/office/powerpoint/2010/main" val="3469557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/>
          <p:cNvSpPr>
            <a:spLocks noGrp="1"/>
          </p:cNvSpPr>
          <p:nvPr>
            <p:ph sz="quarter" idx="13"/>
          </p:nvPr>
        </p:nvSpPr>
        <p:spPr>
          <a:xfrm>
            <a:off x="1585809" y="1272382"/>
            <a:ext cx="4510192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585809" y="274639"/>
            <a:ext cx="9594849" cy="997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900" b="1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Content Placeholder 16"/>
          <p:cNvSpPr>
            <a:spLocks noGrp="1"/>
          </p:cNvSpPr>
          <p:nvPr>
            <p:ph sz="quarter" idx="14"/>
          </p:nvPr>
        </p:nvSpPr>
        <p:spPr>
          <a:xfrm>
            <a:off x="6096001" y="1272382"/>
            <a:ext cx="5084657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80E8AF9-CE86-5946-9640-82EEBAAE30DB}"/>
              </a:ext>
            </a:extLst>
          </p:cNvPr>
          <p:cNvSpPr/>
          <p:nvPr userDrawn="1"/>
        </p:nvSpPr>
        <p:spPr>
          <a:xfrm>
            <a:off x="0" y="6287414"/>
            <a:ext cx="12192000" cy="570586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5F34E76-EDEF-A04B-B174-C17F481FF1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2132" y="6434206"/>
            <a:ext cx="952607" cy="27699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459B059-9087-D14C-A72D-1BF266B97FB7}"/>
              </a:ext>
            </a:extLst>
          </p:cNvPr>
          <p:cNvSpPr/>
          <p:nvPr userDrawn="1"/>
        </p:nvSpPr>
        <p:spPr>
          <a:xfrm>
            <a:off x="-252548" y="6434206"/>
            <a:ext cx="2333896" cy="276999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b="1" dirty="0">
                <a:solidFill>
                  <a:srgbClr val="FFFFFF"/>
                </a:solidFill>
                <a:latin typeface="Arial"/>
                <a:cs typeface="Arial"/>
              </a:rPr>
              <a:t>TEACHING MATERIALS</a:t>
            </a:r>
          </a:p>
        </p:txBody>
      </p:sp>
    </p:spTree>
    <p:extLst>
      <p:ext uri="{BB962C8B-B14F-4D97-AF65-F5344CB8AC3E}">
        <p14:creationId xmlns:p14="http://schemas.microsoft.com/office/powerpoint/2010/main" val="890910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585809" y="274639"/>
            <a:ext cx="9594849" cy="997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900" b="1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Content Placeholder 16"/>
          <p:cNvSpPr>
            <a:spLocks noGrp="1"/>
          </p:cNvSpPr>
          <p:nvPr>
            <p:ph sz="quarter" idx="14"/>
          </p:nvPr>
        </p:nvSpPr>
        <p:spPr>
          <a:xfrm>
            <a:off x="6096001" y="1272382"/>
            <a:ext cx="5084657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4723AA0-CB4E-ED46-9C07-0B9DE5D695E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585384" y="1271589"/>
            <a:ext cx="4510616" cy="4313237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29948EA-B26A-D44E-B153-505C779FA0AD}"/>
              </a:ext>
            </a:extLst>
          </p:cNvPr>
          <p:cNvSpPr/>
          <p:nvPr userDrawn="1"/>
        </p:nvSpPr>
        <p:spPr>
          <a:xfrm>
            <a:off x="0" y="6287414"/>
            <a:ext cx="12192000" cy="570586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AB71895-C95E-BD49-95ED-78BC5A957E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2132" y="6434206"/>
            <a:ext cx="952607" cy="27699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275E97F0-DCE2-7543-BB35-366C83809BCA}"/>
              </a:ext>
            </a:extLst>
          </p:cNvPr>
          <p:cNvSpPr/>
          <p:nvPr userDrawn="1"/>
        </p:nvSpPr>
        <p:spPr>
          <a:xfrm>
            <a:off x="-252548" y="6434206"/>
            <a:ext cx="2333896" cy="276999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b="1" dirty="0">
                <a:solidFill>
                  <a:srgbClr val="FFFFFF"/>
                </a:solidFill>
                <a:latin typeface="Arial"/>
                <a:cs typeface="Arial"/>
              </a:rPr>
              <a:t>TEACHING MATERIALS</a:t>
            </a:r>
          </a:p>
        </p:txBody>
      </p:sp>
    </p:spTree>
    <p:extLst>
      <p:ext uri="{BB962C8B-B14F-4D97-AF65-F5344CB8AC3E}">
        <p14:creationId xmlns:p14="http://schemas.microsoft.com/office/powerpoint/2010/main" val="17825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79D500C-2DAD-E24B-947F-AA454B3B4803}" type="datetimeFigureOut">
              <a:rPr lang="en-US" smtClean="0"/>
              <a:pPr/>
              <a:t>20/11/20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CDD8636-02F0-2043-B1BF-E7E2D60464E4}" type="slidenum">
              <a:rPr lang="en-US" smtClean="0"/>
              <a:pPr/>
              <a:t>‹#›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712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3" r:id="rId3"/>
    <p:sldLayoutId id="2147483665" r:id="rId4"/>
    <p:sldLayoutId id="2147483666" r:id="rId5"/>
  </p:sldLayoutIdLst>
  <p:txStyles>
    <p:titleStyle>
      <a:lvl1pPr algn="ctr" defTabSz="4572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xmlns="" id="{072F82FA-FA32-A147-A3BC-614DDD5CA1D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-135109" t="2605" r="-128885" b="1201"/>
          <a:stretch/>
        </p:blipFill>
        <p:spPr>
          <a:xfrm>
            <a:off x="0" y="0"/>
            <a:ext cx="12192000" cy="41529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CA48A2C2-331F-1945-ACBC-3D33F9B1C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i="1" dirty="0"/>
              <a:t>Plant Pathology and Plant Diseases</a:t>
            </a:r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xmlns="" id="{CFE579FD-9822-2442-BDF7-2B80C2FCFA8A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2209800" y="5455920"/>
            <a:ext cx="7741920" cy="85535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© Anne </a:t>
            </a:r>
            <a:r>
              <a:rPr lang="en-GB" dirty="0" err="1">
                <a:solidFill>
                  <a:schemeClr val="bg1"/>
                </a:solidFill>
              </a:rPr>
              <a:t>Marte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Tronsmo</a:t>
            </a:r>
            <a:r>
              <a:rPr lang="en-GB" dirty="0">
                <a:solidFill>
                  <a:schemeClr val="bg1"/>
                </a:solidFill>
              </a:rPr>
              <a:t>, David B. </a:t>
            </a:r>
            <a:r>
              <a:rPr lang="en-GB" dirty="0" err="1">
                <a:solidFill>
                  <a:schemeClr val="bg1"/>
                </a:solidFill>
              </a:rPr>
              <a:t>Collinge</a:t>
            </a:r>
            <a:r>
              <a:rPr lang="en-GB" dirty="0">
                <a:solidFill>
                  <a:schemeClr val="bg1"/>
                </a:solidFill>
              </a:rPr>
              <a:t>, Annika </a:t>
            </a:r>
            <a:r>
              <a:rPr lang="en-GB" dirty="0" err="1">
                <a:solidFill>
                  <a:schemeClr val="bg1"/>
                </a:solidFill>
              </a:rPr>
              <a:t>Djurle</a:t>
            </a:r>
            <a:r>
              <a:rPr lang="en-GB" dirty="0">
                <a:solidFill>
                  <a:schemeClr val="bg1"/>
                </a:solidFill>
              </a:rPr>
              <a:t>, Lisa Munk, Jonathan Yuen and Arne </a:t>
            </a:r>
            <a:r>
              <a:rPr lang="en-GB" dirty="0" err="1">
                <a:solidFill>
                  <a:schemeClr val="bg1"/>
                </a:solidFill>
              </a:rPr>
              <a:t>Tronsmo</a:t>
            </a:r>
            <a:r>
              <a:rPr lang="en-GB" dirty="0">
                <a:solidFill>
                  <a:schemeClr val="bg1"/>
                </a:solidFill>
              </a:rPr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27775597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86FB2EA-6A3C-44D1-9AD5-D19AF1B9DF2C}"/>
              </a:ext>
            </a:extLst>
          </p:cNvPr>
          <p:cNvSpPr txBox="1"/>
          <p:nvPr/>
        </p:nvSpPr>
        <p:spPr>
          <a:xfrm>
            <a:off x="320040" y="457200"/>
            <a:ext cx="291084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Fig. 4.9 Different types of sexual fruiting bodies, ascocarps, and asci in Ascomycota</a:t>
            </a:r>
            <a:r>
              <a:rPr lang="en-US" dirty="0"/>
              <a:t>. (A) No ascocarp (naked asci): (B) </a:t>
            </a:r>
            <a:r>
              <a:rPr lang="en-US" dirty="0" err="1"/>
              <a:t>Chasmothecium</a:t>
            </a:r>
            <a:r>
              <a:rPr lang="en-US" dirty="0"/>
              <a:t>. (C) Perithecium: (D) Perithecium: (E) Apothecia on a sclerotium: the figure also shows a cross-section of a sclerotium. (F) </a:t>
            </a:r>
            <a:r>
              <a:rPr lang="en-US" dirty="0" err="1"/>
              <a:t>Pseudothecium</a:t>
            </a:r>
            <a:r>
              <a:rPr lang="en-US" dirty="0"/>
              <a:t> (</a:t>
            </a:r>
            <a:r>
              <a:rPr lang="en-US" dirty="0" err="1"/>
              <a:t>ascostroma</a:t>
            </a:r>
            <a:r>
              <a:rPr lang="en-US" dirty="0"/>
              <a:t>): (N. </a:t>
            </a:r>
            <a:r>
              <a:rPr lang="en-US" dirty="0" err="1"/>
              <a:t>Leroul</a:t>
            </a:r>
            <a:r>
              <a:rPr lang="en-US" dirty="0"/>
              <a:t>, courtesy of J. </a:t>
            </a:r>
            <a:r>
              <a:rPr lang="en-US" dirty="0" err="1"/>
              <a:t>Hockenhull</a:t>
            </a:r>
            <a:r>
              <a:rPr lang="en-US" dirty="0"/>
              <a:t> et al.)</a:t>
            </a:r>
            <a:r>
              <a:rPr lang="en-US" i="1" dirty="0"/>
              <a:t> </a:t>
            </a:r>
            <a:endParaRPr lang="en-GB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BD21E23-493B-41DA-9646-C2FB45408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5908" y="635361"/>
            <a:ext cx="5125214" cy="499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4501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86FB2EA-6A3C-44D1-9AD5-D19AF1B9DF2C}"/>
              </a:ext>
            </a:extLst>
          </p:cNvPr>
          <p:cNvSpPr txBox="1"/>
          <p:nvPr/>
        </p:nvSpPr>
        <p:spPr>
          <a:xfrm>
            <a:off x="320040" y="457200"/>
            <a:ext cx="291084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4.10 </a:t>
            </a:r>
            <a:r>
              <a:rPr lang="en-US" b="1" dirty="0"/>
              <a:t>Asexual propagation structures in Ascomycota</a:t>
            </a:r>
            <a:r>
              <a:rPr lang="en-US" dirty="0"/>
              <a:t>. (A) Conidia of </a:t>
            </a:r>
            <a:r>
              <a:rPr lang="en-US" i="1" dirty="0" err="1"/>
              <a:t>Pyrenophora</a:t>
            </a:r>
            <a:r>
              <a:rPr lang="en-US" i="1" dirty="0"/>
              <a:t> teres</a:t>
            </a:r>
            <a:r>
              <a:rPr lang="en-US" dirty="0"/>
              <a:t>. (B) Conidia of </a:t>
            </a:r>
            <a:r>
              <a:rPr lang="en-US" i="1" dirty="0" err="1"/>
              <a:t>Monilinia</a:t>
            </a:r>
            <a:r>
              <a:rPr lang="en-US" i="1" dirty="0"/>
              <a:t> </a:t>
            </a:r>
            <a:r>
              <a:rPr lang="en-US" i="1" dirty="0" err="1"/>
              <a:t>fructigena</a:t>
            </a:r>
            <a:r>
              <a:rPr lang="en-US" dirty="0"/>
              <a:t>. (C) Conidia of </a:t>
            </a:r>
            <a:r>
              <a:rPr lang="en-US" i="1" dirty="0" err="1"/>
              <a:t>Rhynchosporium</a:t>
            </a:r>
            <a:r>
              <a:rPr lang="en-US" i="1" dirty="0"/>
              <a:t> </a:t>
            </a:r>
            <a:r>
              <a:rPr lang="en-US" i="1" dirty="0" err="1"/>
              <a:t>graminicola</a:t>
            </a:r>
            <a:r>
              <a:rPr lang="en-US" dirty="0"/>
              <a:t>. (D) Pycnidium with conidia and chlamydospores of </a:t>
            </a:r>
            <a:r>
              <a:rPr lang="en-US" i="1" dirty="0" err="1"/>
              <a:t>Didymella</a:t>
            </a:r>
            <a:r>
              <a:rPr lang="en-US" i="1" dirty="0"/>
              <a:t> </a:t>
            </a:r>
            <a:r>
              <a:rPr lang="en-US" i="1" dirty="0" err="1"/>
              <a:t>pinodella</a:t>
            </a:r>
            <a:r>
              <a:rPr lang="en-US" dirty="0"/>
              <a:t>. (E) </a:t>
            </a:r>
            <a:r>
              <a:rPr lang="en-US" dirty="0" err="1"/>
              <a:t>Acervulus</a:t>
            </a:r>
            <a:r>
              <a:rPr lang="en-US" dirty="0"/>
              <a:t> of </a:t>
            </a:r>
            <a:r>
              <a:rPr lang="en-US" i="1" dirty="0"/>
              <a:t>Colletotrichum</a:t>
            </a:r>
            <a:r>
              <a:rPr lang="en-US" dirty="0"/>
              <a:t> spp. (F) </a:t>
            </a:r>
            <a:r>
              <a:rPr lang="en-US" dirty="0" err="1"/>
              <a:t>Sporodochium</a:t>
            </a:r>
            <a:r>
              <a:rPr lang="en-US" dirty="0"/>
              <a:t> of </a:t>
            </a:r>
            <a:r>
              <a:rPr lang="en-US" i="1" dirty="0" err="1"/>
              <a:t>Nectria</a:t>
            </a:r>
            <a:r>
              <a:rPr lang="en-US" i="1" dirty="0"/>
              <a:t>. </a:t>
            </a:r>
            <a:r>
              <a:rPr lang="en-US" dirty="0"/>
              <a:t>(N. </a:t>
            </a:r>
            <a:r>
              <a:rPr lang="en-US" dirty="0" err="1"/>
              <a:t>Leroul</a:t>
            </a:r>
            <a:r>
              <a:rPr lang="en-US" dirty="0"/>
              <a:t>, courtesy of J. </a:t>
            </a:r>
            <a:r>
              <a:rPr lang="en-US" dirty="0" err="1"/>
              <a:t>Hockenhull</a:t>
            </a:r>
            <a:r>
              <a:rPr lang="en-US" dirty="0"/>
              <a:t> et al.)</a:t>
            </a:r>
            <a:r>
              <a:rPr lang="en-GB" b="1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B006E9F-C936-47D4-BBAA-980BE2ED9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2003" y="622365"/>
            <a:ext cx="5664853" cy="466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4307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86FB2EA-6A3C-44D1-9AD5-D19AF1B9DF2C}"/>
              </a:ext>
            </a:extLst>
          </p:cNvPr>
          <p:cNvSpPr txBox="1"/>
          <p:nvPr/>
        </p:nvSpPr>
        <p:spPr>
          <a:xfrm>
            <a:off x="320040" y="457200"/>
            <a:ext cx="2910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4.11 </a:t>
            </a:r>
            <a:r>
              <a:rPr lang="en-US" b="1" dirty="0"/>
              <a:t>Disease cycle of </a:t>
            </a:r>
            <a:r>
              <a:rPr lang="en-US" b="1" i="1" dirty="0"/>
              <a:t>Taphrina</a:t>
            </a:r>
            <a:r>
              <a:rPr lang="en-US" b="1" dirty="0"/>
              <a:t> spp. on peach and plum</a:t>
            </a:r>
            <a:r>
              <a:rPr lang="en-US" dirty="0"/>
              <a:t>. (© H. Karlsen.)</a:t>
            </a:r>
            <a:r>
              <a:rPr lang="en-GB" b="1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B2A0444-C4E3-4C5A-B354-DF6D78D748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892" y="483108"/>
            <a:ext cx="4608794" cy="568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8671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86FB2EA-6A3C-44D1-9AD5-D19AF1B9DF2C}"/>
              </a:ext>
            </a:extLst>
          </p:cNvPr>
          <p:cNvSpPr txBox="1"/>
          <p:nvPr/>
        </p:nvSpPr>
        <p:spPr>
          <a:xfrm>
            <a:off x="320040" y="457200"/>
            <a:ext cx="64291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4.12 </a:t>
            </a:r>
            <a:r>
              <a:rPr lang="en-US" b="1" dirty="0"/>
              <a:t>(A) Peach leaf curl caused by </a:t>
            </a:r>
            <a:r>
              <a:rPr lang="en-US" b="1" i="1" dirty="0"/>
              <a:t>Taphrina deformans</a:t>
            </a:r>
            <a:r>
              <a:rPr lang="en-US" b="1" dirty="0"/>
              <a:t>. (B) Plum pocket caused by </a:t>
            </a:r>
            <a:r>
              <a:rPr lang="en-US" b="1" i="1" dirty="0"/>
              <a:t>T. </a:t>
            </a:r>
            <a:r>
              <a:rPr lang="en-US" b="1" i="1" dirty="0" err="1"/>
              <a:t>pruni</a:t>
            </a:r>
            <a:r>
              <a:rPr lang="en-US" dirty="0"/>
              <a:t>. </a:t>
            </a:r>
            <a:r>
              <a:rPr lang="en-US" dirty="0" smtClean="0"/>
              <a:t> </a:t>
            </a:r>
            <a:r>
              <a:rPr lang="en-US" dirty="0"/>
              <a:t>(A: © L. Munk; B: </a:t>
            </a:r>
            <a:r>
              <a:rPr lang="en-US" dirty="0" smtClean="0"/>
              <a:t>J. </a:t>
            </a:r>
            <a:r>
              <a:rPr lang="en-US" dirty="0" err="1" smtClean="0"/>
              <a:t>Bøvre</a:t>
            </a:r>
            <a:r>
              <a:rPr lang="en-US" dirty="0" smtClean="0"/>
              <a:t> © </a:t>
            </a:r>
            <a:r>
              <a:rPr lang="en-US" dirty="0"/>
              <a:t>NIBIO.)</a:t>
            </a:r>
            <a:r>
              <a:rPr lang="en-GB" b="1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8ED4D15-E94C-49BB-B2CD-3DC017590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6445" y="1533160"/>
            <a:ext cx="8035052" cy="3791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0680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86FB2EA-6A3C-44D1-9AD5-D19AF1B9DF2C}"/>
              </a:ext>
            </a:extLst>
          </p:cNvPr>
          <p:cNvSpPr txBox="1"/>
          <p:nvPr/>
        </p:nvSpPr>
        <p:spPr>
          <a:xfrm>
            <a:off x="320040" y="457200"/>
            <a:ext cx="64291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4.13  </a:t>
            </a:r>
            <a:r>
              <a:rPr lang="en-US" b="1" dirty="0"/>
              <a:t>(A) Apothecia of </a:t>
            </a:r>
            <a:r>
              <a:rPr lang="en-US" b="1" i="1" dirty="0" err="1"/>
              <a:t>Sclerotinia</a:t>
            </a:r>
            <a:r>
              <a:rPr lang="en-US" b="1" i="1" dirty="0"/>
              <a:t> borealis</a:t>
            </a:r>
            <a:r>
              <a:rPr lang="en-US" b="1" dirty="0"/>
              <a:t> germinated from sclerotia. (B) Asci with ascospores and paraphyses.</a:t>
            </a:r>
            <a:r>
              <a:rPr lang="en-US" dirty="0"/>
              <a:t>  (© A.M. Tronsmo.)</a:t>
            </a:r>
            <a:r>
              <a:rPr lang="en-GB" b="1" dirty="0"/>
              <a:t>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9A55F0E-FAC3-440D-81AD-930302686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293" y="1937746"/>
            <a:ext cx="9857413" cy="326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0927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86FB2EA-6A3C-44D1-9AD5-D19AF1B9DF2C}"/>
              </a:ext>
            </a:extLst>
          </p:cNvPr>
          <p:cNvSpPr txBox="1"/>
          <p:nvPr/>
        </p:nvSpPr>
        <p:spPr>
          <a:xfrm>
            <a:off x="320040" y="457200"/>
            <a:ext cx="29108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4.14 </a:t>
            </a:r>
            <a:r>
              <a:rPr lang="en-US" b="1" dirty="0"/>
              <a:t>Different stages of </a:t>
            </a:r>
            <a:r>
              <a:rPr lang="en-US" b="1" dirty="0" err="1"/>
              <a:t>sclerotinia</a:t>
            </a:r>
            <a:r>
              <a:rPr lang="en-US" b="1" dirty="0"/>
              <a:t> stem rot, caused by </a:t>
            </a:r>
            <a:r>
              <a:rPr lang="en-US" b="1" i="1" dirty="0" err="1"/>
              <a:t>Sclerotinia</a:t>
            </a:r>
            <a:r>
              <a:rPr lang="en-US" b="1" i="1" dirty="0"/>
              <a:t> </a:t>
            </a:r>
            <a:r>
              <a:rPr lang="en-US" b="1" i="1" dirty="0" err="1"/>
              <a:t>sclerotiorum</a:t>
            </a:r>
            <a:r>
              <a:rPr lang="en-US" b="1" dirty="0"/>
              <a:t>, in oilseed rape.</a:t>
            </a:r>
            <a:r>
              <a:rPr lang="en-US" dirty="0"/>
              <a:t> (A) Petals falling on leaves. (B) Greyish lesion around the infection point. (C) Diseased plants between healthy plants. (D) A sclerotium inside a stem. (© L. Munk.)</a:t>
            </a:r>
            <a:r>
              <a:rPr lang="en-GB" b="1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02CAB8B-859E-42A3-B736-61C56A68BE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4668" y="407326"/>
            <a:ext cx="6118934" cy="524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6985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86FB2EA-6A3C-44D1-9AD5-D19AF1B9DF2C}"/>
              </a:ext>
            </a:extLst>
          </p:cNvPr>
          <p:cNvSpPr txBox="1"/>
          <p:nvPr/>
        </p:nvSpPr>
        <p:spPr>
          <a:xfrm>
            <a:off x="320040" y="457200"/>
            <a:ext cx="291084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4.15 </a:t>
            </a:r>
            <a:r>
              <a:rPr lang="en-US" dirty="0"/>
              <a:t>(</a:t>
            </a:r>
            <a:r>
              <a:rPr lang="en-US" b="1" dirty="0"/>
              <a:t>A) </a:t>
            </a:r>
            <a:r>
              <a:rPr lang="en-US" b="1" i="1" dirty="0"/>
              <a:t>Botrytis </a:t>
            </a:r>
            <a:r>
              <a:rPr lang="en-US" b="1" i="1" dirty="0" err="1"/>
              <a:t>cinerea</a:t>
            </a:r>
            <a:r>
              <a:rPr lang="en-US" b="1" dirty="0"/>
              <a:t> sporulating (conidia) on strawberry. (B) Stem of Poinsettia with ‘fur’ of conidia. (</a:t>
            </a:r>
            <a:r>
              <a:rPr lang="en-US" dirty="0"/>
              <a:t>© NIBIO.)</a:t>
            </a:r>
            <a:r>
              <a:rPr lang="en-GB" b="1" dirty="0"/>
              <a:t> </a:t>
            </a:r>
          </a:p>
          <a:p>
            <a:r>
              <a:rPr lang="en-US" b="1" dirty="0"/>
              <a:t>(C) Cherries (</a:t>
            </a:r>
            <a:r>
              <a:rPr lang="en-US" b="1" i="1" dirty="0"/>
              <a:t>Prunus </a:t>
            </a:r>
            <a:r>
              <a:rPr lang="en-US" b="1" i="1" dirty="0" err="1"/>
              <a:t>cerasus</a:t>
            </a:r>
            <a:r>
              <a:rPr lang="en-US" b="1" dirty="0"/>
              <a:t>) with </a:t>
            </a:r>
            <a:r>
              <a:rPr lang="en-US" b="1" i="1" dirty="0" err="1"/>
              <a:t>Monilinia</a:t>
            </a:r>
            <a:r>
              <a:rPr lang="en-US" b="1" i="1" dirty="0"/>
              <a:t> </a:t>
            </a:r>
            <a:r>
              <a:rPr lang="en-US" b="1" i="1" dirty="0" err="1"/>
              <a:t>laxa</a:t>
            </a:r>
            <a:r>
              <a:rPr lang="en-US" b="1" i="1" dirty="0"/>
              <a:t> </a:t>
            </a:r>
            <a:r>
              <a:rPr lang="en-US" b="1" dirty="0"/>
              <a:t>infection. (D) Leaf</a:t>
            </a:r>
            <a:endParaRPr lang="en-GB" dirty="0"/>
          </a:p>
          <a:p>
            <a:r>
              <a:rPr lang="en-US" b="1" dirty="0"/>
              <a:t>blotch caused by </a:t>
            </a:r>
            <a:r>
              <a:rPr lang="en-US" b="1" i="1" dirty="0" err="1"/>
              <a:t>Rhynchosporium</a:t>
            </a:r>
            <a:r>
              <a:rPr lang="en-US" b="1" i="1" dirty="0"/>
              <a:t> </a:t>
            </a:r>
            <a:r>
              <a:rPr lang="en-US" b="1" i="1" dirty="0" err="1"/>
              <a:t>graminicola</a:t>
            </a:r>
            <a:r>
              <a:rPr lang="en-US" b="1" i="1" dirty="0"/>
              <a:t> </a:t>
            </a:r>
            <a:r>
              <a:rPr lang="en-US" b="1" dirty="0"/>
              <a:t>on </a:t>
            </a:r>
            <a:r>
              <a:rPr lang="en-US" b="1" dirty="0" smtClean="0"/>
              <a:t>barley </a:t>
            </a:r>
            <a:endParaRPr lang="en-US" b="1" dirty="0" smtClean="0"/>
          </a:p>
          <a:p>
            <a:r>
              <a:rPr lang="en-US" dirty="0" smtClean="0"/>
              <a:t>(</a:t>
            </a:r>
            <a:r>
              <a:rPr lang="en-US" dirty="0"/>
              <a:t>A, B, C: E. </a:t>
            </a:r>
            <a:r>
              <a:rPr lang="en-US" dirty="0" err="1"/>
              <a:t>Fløistad</a:t>
            </a:r>
            <a:r>
              <a:rPr lang="en-US" dirty="0"/>
              <a:t> ©  NIBIO; </a:t>
            </a:r>
            <a:r>
              <a:rPr lang="en-US" dirty="0" smtClean="0"/>
              <a:t> </a:t>
            </a:r>
            <a:r>
              <a:rPr lang="en-US" dirty="0"/>
              <a:t>D: courtesy of P. </a:t>
            </a:r>
            <a:r>
              <a:rPr lang="en-US" dirty="0" err="1"/>
              <a:t>Waern</a:t>
            </a:r>
            <a:r>
              <a:rPr lang="en-US" dirty="0"/>
              <a:t>, Swedish Board of Agriculture.)</a:t>
            </a:r>
            <a:endParaRPr lang="en-GB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8C4D634-0742-4616-8727-889C3CCCD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457200"/>
            <a:ext cx="4724400" cy="547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5284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86FB2EA-6A3C-44D1-9AD5-D19AF1B9DF2C}"/>
              </a:ext>
            </a:extLst>
          </p:cNvPr>
          <p:cNvSpPr txBox="1"/>
          <p:nvPr/>
        </p:nvSpPr>
        <p:spPr>
          <a:xfrm>
            <a:off x="320040" y="457200"/>
            <a:ext cx="29108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4.16 </a:t>
            </a:r>
            <a:r>
              <a:rPr lang="en-US" b="1" dirty="0"/>
              <a:t>Powdery mildew.</a:t>
            </a:r>
            <a:r>
              <a:rPr lang="en-US" dirty="0"/>
              <a:t> (A) The conidial stage of </a:t>
            </a:r>
            <a:r>
              <a:rPr lang="en-US" i="1" dirty="0" err="1"/>
              <a:t>Podosphaera</a:t>
            </a:r>
            <a:r>
              <a:rPr lang="en-US" i="1" dirty="0"/>
              <a:t> </a:t>
            </a:r>
            <a:r>
              <a:rPr lang="en-US" i="1" dirty="0" err="1"/>
              <a:t>pannosa</a:t>
            </a:r>
            <a:r>
              <a:rPr lang="en-US" dirty="0"/>
              <a:t> on rose bud. (B) The conidial stage of </a:t>
            </a:r>
            <a:r>
              <a:rPr lang="en-US" i="1" dirty="0" err="1"/>
              <a:t>Blumeria</a:t>
            </a:r>
            <a:r>
              <a:rPr lang="en-US" i="1" dirty="0"/>
              <a:t> </a:t>
            </a:r>
            <a:r>
              <a:rPr lang="en-US" i="1" dirty="0" err="1"/>
              <a:t>graminis</a:t>
            </a:r>
            <a:r>
              <a:rPr lang="en-US" dirty="0"/>
              <a:t> on barley. (C</a:t>
            </a:r>
            <a:r>
              <a:rPr lang="en-US" i="1" dirty="0"/>
              <a:t>) </a:t>
            </a:r>
            <a:r>
              <a:rPr lang="en-US" i="1" dirty="0" err="1"/>
              <a:t>Blumeria</a:t>
            </a:r>
            <a:r>
              <a:rPr lang="en-US" i="1" dirty="0"/>
              <a:t> </a:t>
            </a:r>
            <a:r>
              <a:rPr lang="en-US" i="1" dirty="0" err="1"/>
              <a:t>graminis</a:t>
            </a:r>
            <a:r>
              <a:rPr lang="en-US" dirty="0"/>
              <a:t> on wheat showing </a:t>
            </a:r>
            <a:r>
              <a:rPr lang="en-US" dirty="0" err="1"/>
              <a:t>chasmothecia</a:t>
            </a:r>
            <a:r>
              <a:rPr lang="en-US" dirty="0"/>
              <a:t>. (D) A </a:t>
            </a:r>
            <a:r>
              <a:rPr lang="en-US" dirty="0" err="1"/>
              <a:t>chasmothecium</a:t>
            </a:r>
            <a:r>
              <a:rPr lang="en-US" dirty="0"/>
              <a:t> of </a:t>
            </a:r>
            <a:r>
              <a:rPr lang="en-US" i="1" dirty="0"/>
              <a:t>Erysiphe </a:t>
            </a:r>
            <a:r>
              <a:rPr lang="en-US" i="1" dirty="0" err="1"/>
              <a:t>necator</a:t>
            </a:r>
            <a:r>
              <a:rPr lang="en-US" i="1" dirty="0"/>
              <a:t>.</a:t>
            </a:r>
            <a:r>
              <a:rPr lang="en-US" dirty="0"/>
              <a:t> (</a:t>
            </a:r>
            <a:r>
              <a:rPr lang="en-US" dirty="0" smtClean="0"/>
              <a:t>A: E</a:t>
            </a:r>
            <a:r>
              <a:rPr lang="en-US" dirty="0"/>
              <a:t>. </a:t>
            </a:r>
            <a:r>
              <a:rPr lang="en-US" dirty="0" err="1"/>
              <a:t>Fløistad</a:t>
            </a:r>
            <a:r>
              <a:rPr lang="en-US" dirty="0"/>
              <a:t> © NIBIO; B: H. Magnus © NIBIO; </a:t>
            </a:r>
            <a:r>
              <a:rPr lang="en-US" dirty="0" smtClean="0"/>
              <a:t>; </a:t>
            </a:r>
            <a:r>
              <a:rPr lang="en-US" dirty="0"/>
              <a:t>C,D: © L. Munk.)</a:t>
            </a:r>
            <a:r>
              <a:rPr lang="en-GB" b="1" dirty="0"/>
              <a:t>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6DECC5A-A045-4541-86A3-2AB4E1EBF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799" y="669507"/>
            <a:ext cx="6312702" cy="5107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9181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86FB2EA-6A3C-44D1-9AD5-D19AF1B9DF2C}"/>
              </a:ext>
            </a:extLst>
          </p:cNvPr>
          <p:cNvSpPr txBox="1"/>
          <p:nvPr/>
        </p:nvSpPr>
        <p:spPr>
          <a:xfrm>
            <a:off x="320040" y="457200"/>
            <a:ext cx="2910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4.17 </a:t>
            </a:r>
            <a:r>
              <a:rPr lang="en-US" b="1" dirty="0"/>
              <a:t>Disease cycle of powdery mildew (</a:t>
            </a:r>
            <a:r>
              <a:rPr lang="en-US" b="1" i="1" dirty="0" err="1"/>
              <a:t>Blumeria</a:t>
            </a:r>
            <a:r>
              <a:rPr lang="en-US" b="1" i="1" dirty="0"/>
              <a:t> </a:t>
            </a:r>
            <a:r>
              <a:rPr lang="en-US" b="1" i="1" dirty="0" err="1"/>
              <a:t>graminis</a:t>
            </a:r>
            <a:r>
              <a:rPr lang="en-US" b="1" dirty="0"/>
              <a:t>) in cereals.</a:t>
            </a:r>
            <a:r>
              <a:rPr lang="en-US" dirty="0"/>
              <a:t> (H. Karlsen © NIBIO.) </a:t>
            </a:r>
            <a:r>
              <a:rPr lang="en-GB" b="1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99F9437-3A11-40C4-AE10-E3F5378BF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8943" y="260906"/>
            <a:ext cx="5308600" cy="539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3726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86FB2EA-6A3C-44D1-9AD5-D19AF1B9DF2C}"/>
              </a:ext>
            </a:extLst>
          </p:cNvPr>
          <p:cNvSpPr txBox="1"/>
          <p:nvPr/>
        </p:nvSpPr>
        <p:spPr>
          <a:xfrm>
            <a:off x="320040" y="457200"/>
            <a:ext cx="2910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4.18 </a:t>
            </a:r>
            <a:r>
              <a:rPr lang="en-US" b="1" dirty="0"/>
              <a:t>Disease cycle of ergot, caused by </a:t>
            </a:r>
            <a:r>
              <a:rPr lang="en-US" b="1" i="1" dirty="0" err="1"/>
              <a:t>Claviceps</a:t>
            </a:r>
            <a:r>
              <a:rPr lang="en-US" b="1" i="1" dirty="0"/>
              <a:t> </a:t>
            </a:r>
            <a:r>
              <a:rPr lang="en-US" b="1" i="1" dirty="0" err="1"/>
              <a:t>purpurea</a:t>
            </a:r>
            <a:r>
              <a:rPr lang="en-US" b="1" dirty="0"/>
              <a:t>.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/>
              <a:t>H. </a:t>
            </a:r>
            <a:r>
              <a:rPr lang="en-US" dirty="0" err="1"/>
              <a:t>Karlsen</a:t>
            </a:r>
            <a:r>
              <a:rPr lang="en-US" dirty="0"/>
              <a:t> </a:t>
            </a:r>
            <a:r>
              <a:rPr lang="en-US" dirty="0" smtClean="0"/>
              <a:t>© </a:t>
            </a:r>
            <a:r>
              <a:rPr lang="en-US" dirty="0"/>
              <a:t>NIBIO.) </a:t>
            </a:r>
            <a:r>
              <a:rPr lang="en-GB" b="1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50ED063-422B-4248-984A-15E69AD56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2192" y="457200"/>
            <a:ext cx="4547616" cy="558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753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D3F0FF1-961B-461D-B419-14A7F82AB1A4}"/>
              </a:ext>
            </a:extLst>
          </p:cNvPr>
          <p:cNvSpPr txBox="1"/>
          <p:nvPr/>
        </p:nvSpPr>
        <p:spPr>
          <a:xfrm>
            <a:off x="320040" y="457200"/>
            <a:ext cx="1828800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4.1</a:t>
            </a:r>
          </a:p>
          <a:p>
            <a:r>
              <a:rPr lang="en-GB" sz="1600" dirty="0"/>
              <a:t>Characteristic fungal structures. (A) Mycelium of hyphae with transverse walls. (B) Toadstool. (C) Different types of spores. (D) Sclerotia embedded in mycelium on carrot; a sclerotium germinating with two apothecia; and ergot ‘grains’ (sclerotia) among the seed in a grain head. (© H. Karlsen.)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5BEB038-8ABA-4A35-989A-B11720D995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092" y="1219200"/>
            <a:ext cx="9460729" cy="327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5143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86FB2EA-6A3C-44D1-9AD5-D19AF1B9DF2C}"/>
              </a:ext>
            </a:extLst>
          </p:cNvPr>
          <p:cNvSpPr txBox="1"/>
          <p:nvPr/>
        </p:nvSpPr>
        <p:spPr>
          <a:xfrm>
            <a:off x="320040" y="457200"/>
            <a:ext cx="2910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4.19 </a:t>
            </a:r>
            <a:r>
              <a:rPr lang="en-US" b="1" dirty="0"/>
              <a:t>Disease cycle of fusarium head blight in oats.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/>
              <a:t>H. </a:t>
            </a:r>
            <a:r>
              <a:rPr lang="en-US" dirty="0" err="1"/>
              <a:t>Karlsen</a:t>
            </a:r>
            <a:r>
              <a:rPr lang="en-US" dirty="0"/>
              <a:t> </a:t>
            </a:r>
            <a:r>
              <a:rPr lang="en-US" dirty="0" smtClean="0"/>
              <a:t>© </a:t>
            </a:r>
            <a:r>
              <a:rPr lang="en-US" dirty="0"/>
              <a:t>NIBIO.) </a:t>
            </a:r>
            <a:r>
              <a:rPr lang="en-GB" b="1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223DD11-DC80-40F7-A952-7378F8D4F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1900" y="477455"/>
            <a:ext cx="5189222" cy="534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9859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86FB2EA-6A3C-44D1-9AD5-D19AF1B9DF2C}"/>
              </a:ext>
            </a:extLst>
          </p:cNvPr>
          <p:cNvSpPr txBox="1"/>
          <p:nvPr/>
        </p:nvSpPr>
        <p:spPr>
          <a:xfrm>
            <a:off x="320040" y="457200"/>
            <a:ext cx="29108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4.20 </a:t>
            </a:r>
            <a:r>
              <a:rPr lang="en-US" b="1" dirty="0"/>
              <a:t>(A) Fusarium head blight in wheat. </a:t>
            </a:r>
            <a:r>
              <a:rPr lang="en-US" dirty="0"/>
              <a:t>(© NIBIO.)</a:t>
            </a:r>
          </a:p>
          <a:p>
            <a:r>
              <a:rPr lang="en-US" b="1" dirty="0"/>
              <a:t>(B) Dark and short roots of wheat, caused by the take-all pathogen </a:t>
            </a:r>
            <a:r>
              <a:rPr lang="en-US" b="1" i="1" dirty="0" err="1"/>
              <a:t>Gaeumannomyces</a:t>
            </a:r>
            <a:r>
              <a:rPr lang="en-US" b="1" i="1" dirty="0"/>
              <a:t> </a:t>
            </a:r>
            <a:r>
              <a:rPr lang="en-US" b="1" i="1" dirty="0" err="1"/>
              <a:t>tritici</a:t>
            </a:r>
            <a:r>
              <a:rPr lang="en-US" b="1" dirty="0"/>
              <a:t>.</a:t>
            </a:r>
            <a:r>
              <a:rPr lang="en-US" dirty="0"/>
              <a:t> </a:t>
            </a:r>
            <a:r>
              <a:rPr lang="en-US" dirty="0" smtClean="0"/>
              <a:t>(E. </a:t>
            </a:r>
            <a:r>
              <a:rPr lang="en-US" dirty="0" err="1" smtClean="0"/>
              <a:t>Fløistad</a:t>
            </a:r>
            <a:r>
              <a:rPr lang="en-US" dirty="0" smtClean="0"/>
              <a:t> © </a:t>
            </a:r>
            <a:r>
              <a:rPr lang="en-US" dirty="0"/>
              <a:t>NIBIO.)</a:t>
            </a:r>
            <a:r>
              <a:rPr lang="en-GB" b="1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B9BA2EF-F205-48E8-A6D3-02F08784B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4361" y="1475760"/>
            <a:ext cx="7846141" cy="353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5597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86FB2EA-6A3C-44D1-9AD5-D19AF1B9DF2C}"/>
              </a:ext>
            </a:extLst>
          </p:cNvPr>
          <p:cNvSpPr txBox="1"/>
          <p:nvPr/>
        </p:nvSpPr>
        <p:spPr>
          <a:xfrm>
            <a:off x="320040" y="457200"/>
            <a:ext cx="2910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4.21 </a:t>
            </a:r>
            <a:r>
              <a:rPr lang="en-US" b="1" dirty="0"/>
              <a:t>Disease cycle of take-all in wheat caused by </a:t>
            </a:r>
            <a:r>
              <a:rPr lang="en-US" b="1" i="1" dirty="0" err="1"/>
              <a:t>Gaeumannomyces</a:t>
            </a:r>
            <a:r>
              <a:rPr lang="en-US" b="1" i="1" dirty="0"/>
              <a:t> </a:t>
            </a:r>
            <a:r>
              <a:rPr lang="en-US" b="1" i="1" dirty="0" err="1"/>
              <a:t>tritici</a:t>
            </a:r>
            <a:r>
              <a:rPr lang="en-US" b="1" i="1" dirty="0"/>
              <a:t>.</a:t>
            </a:r>
            <a:r>
              <a:rPr lang="en-US" i="1" dirty="0"/>
              <a:t> </a:t>
            </a:r>
            <a:r>
              <a:rPr lang="en-US" dirty="0" smtClean="0"/>
              <a:t>(H</a:t>
            </a:r>
            <a:r>
              <a:rPr lang="en-US" dirty="0"/>
              <a:t>. Karlsen © NIBIO.)</a:t>
            </a:r>
            <a:r>
              <a:rPr lang="en-GB" b="1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5486A47-9981-4570-86C6-C3523D045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6195" y="457200"/>
            <a:ext cx="5170479" cy="539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9405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86FB2EA-6A3C-44D1-9AD5-D19AF1B9DF2C}"/>
              </a:ext>
            </a:extLst>
          </p:cNvPr>
          <p:cNvSpPr txBox="1"/>
          <p:nvPr/>
        </p:nvSpPr>
        <p:spPr>
          <a:xfrm>
            <a:off x="320040" y="457200"/>
            <a:ext cx="2910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4.22 </a:t>
            </a:r>
            <a:r>
              <a:rPr lang="en-US" b="1" dirty="0"/>
              <a:t>Disease cycle of apple scab (</a:t>
            </a:r>
            <a:r>
              <a:rPr lang="en-US" b="1" i="1" dirty="0"/>
              <a:t>Venturia </a:t>
            </a:r>
            <a:r>
              <a:rPr lang="en-US" b="1" i="1" dirty="0" err="1"/>
              <a:t>inaequalis</a:t>
            </a:r>
            <a:r>
              <a:rPr lang="en-US" b="1" dirty="0"/>
              <a:t>).</a:t>
            </a:r>
            <a:r>
              <a:rPr lang="en-US" dirty="0"/>
              <a:t> </a:t>
            </a:r>
            <a:r>
              <a:rPr lang="en-US" dirty="0" smtClean="0"/>
              <a:t>(H</a:t>
            </a:r>
            <a:r>
              <a:rPr lang="en-US" dirty="0"/>
              <a:t>. Karlsen © NIBIO.)</a:t>
            </a:r>
            <a:r>
              <a:rPr lang="en-GB" b="1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5B4E759-983E-429B-8167-C9DD7D77A5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457200"/>
            <a:ext cx="4572000" cy="566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9834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86FB2EA-6A3C-44D1-9AD5-D19AF1B9DF2C}"/>
              </a:ext>
            </a:extLst>
          </p:cNvPr>
          <p:cNvSpPr txBox="1"/>
          <p:nvPr/>
        </p:nvSpPr>
        <p:spPr>
          <a:xfrm>
            <a:off x="320040" y="457200"/>
            <a:ext cx="29108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4.23 </a:t>
            </a:r>
            <a:r>
              <a:rPr lang="en-US" b="1" dirty="0"/>
              <a:t>(A) Apple scab ( </a:t>
            </a:r>
            <a:r>
              <a:rPr lang="en-US" b="1" i="1" dirty="0"/>
              <a:t>V. </a:t>
            </a:r>
            <a:r>
              <a:rPr lang="en-US" b="1" i="1" dirty="0" err="1"/>
              <a:t>inaequalis</a:t>
            </a:r>
            <a:r>
              <a:rPr lang="en-US" b="1" dirty="0"/>
              <a:t>) on apple. </a:t>
            </a:r>
            <a:r>
              <a:rPr lang="en-US" dirty="0"/>
              <a:t>(E. </a:t>
            </a:r>
            <a:r>
              <a:rPr lang="en-US" dirty="0" err="1"/>
              <a:t>Fløistad</a:t>
            </a:r>
            <a:r>
              <a:rPr lang="en-US" dirty="0"/>
              <a:t> © NIBIO.)</a:t>
            </a:r>
            <a:r>
              <a:rPr lang="en-US" b="1" dirty="0"/>
              <a:t> </a:t>
            </a:r>
            <a:r>
              <a:rPr lang="en-GB" b="1" dirty="0"/>
              <a:t> </a:t>
            </a:r>
          </a:p>
          <a:p>
            <a:r>
              <a:rPr lang="en-US" b="1" dirty="0"/>
              <a:t>B) Leaf stripe on barley caused by </a:t>
            </a:r>
            <a:r>
              <a:rPr lang="en-US" b="1" i="1" dirty="0" err="1"/>
              <a:t>Pyrenophora</a:t>
            </a:r>
            <a:r>
              <a:rPr lang="en-US" b="1" i="1" dirty="0"/>
              <a:t> </a:t>
            </a:r>
            <a:r>
              <a:rPr lang="en-US" b="1" i="1" dirty="0" err="1"/>
              <a:t>graminea</a:t>
            </a:r>
            <a:r>
              <a:rPr lang="en-US" b="1" dirty="0"/>
              <a:t>. (© </a:t>
            </a:r>
            <a:r>
              <a:rPr lang="en-US" dirty="0"/>
              <a:t>L. Munk.)</a:t>
            </a:r>
          </a:p>
          <a:p>
            <a:r>
              <a:rPr lang="en-US" b="1" dirty="0"/>
              <a:t>C) Conidia of </a:t>
            </a:r>
            <a:r>
              <a:rPr lang="en-US" b="1" i="1" dirty="0"/>
              <a:t>P. teres</a:t>
            </a:r>
            <a:r>
              <a:rPr lang="en-US" b="1" dirty="0"/>
              <a:t>. (© </a:t>
            </a:r>
            <a:r>
              <a:rPr lang="en-US" dirty="0"/>
              <a:t>L. Munk.)</a:t>
            </a:r>
            <a:endParaRPr lang="en-GB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576F515-5A1F-49DE-A887-4B81B89A2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799" y="218597"/>
            <a:ext cx="7927402" cy="566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2735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86FB2EA-6A3C-44D1-9AD5-D19AF1B9DF2C}"/>
              </a:ext>
            </a:extLst>
          </p:cNvPr>
          <p:cNvSpPr txBox="1"/>
          <p:nvPr/>
        </p:nvSpPr>
        <p:spPr>
          <a:xfrm>
            <a:off x="320040" y="457200"/>
            <a:ext cx="2910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4.24 </a:t>
            </a:r>
            <a:r>
              <a:rPr lang="en-US" b="1" dirty="0"/>
              <a:t>Life cycle of a basidiomycete.</a:t>
            </a:r>
            <a:r>
              <a:rPr lang="en-US" dirty="0"/>
              <a:t> (© H. Karlsen.)</a:t>
            </a:r>
            <a:r>
              <a:rPr lang="en-GB" b="1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9A89405-CCFE-4ABB-B99B-B7ABF0B1C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9896" y="445523"/>
            <a:ext cx="5537108" cy="519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9247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86FB2EA-6A3C-44D1-9AD5-D19AF1B9DF2C}"/>
              </a:ext>
            </a:extLst>
          </p:cNvPr>
          <p:cNvSpPr txBox="1"/>
          <p:nvPr/>
        </p:nvSpPr>
        <p:spPr>
          <a:xfrm>
            <a:off x="320040" y="457200"/>
            <a:ext cx="29108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4.25 </a:t>
            </a:r>
            <a:r>
              <a:rPr lang="en-US" b="1" dirty="0"/>
              <a:t>Creation of a clamp connection in Basidiomycota.</a:t>
            </a:r>
            <a:r>
              <a:rPr lang="en-US" dirty="0"/>
              <a:t> (Attribution: </a:t>
            </a:r>
            <a:r>
              <a:rPr lang="en-US" dirty="0" err="1"/>
              <a:t>Jagriff</a:t>
            </a:r>
            <a:r>
              <a:rPr lang="en-US" dirty="0"/>
              <a:t> at English Wikipedia. Slightly modified.)</a:t>
            </a:r>
            <a:r>
              <a:rPr lang="en-GB" b="1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1D018DA-4962-4CC7-999E-BF362768F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2999" y="672456"/>
            <a:ext cx="2628207" cy="487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6778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86FB2EA-6A3C-44D1-9AD5-D19AF1B9DF2C}"/>
              </a:ext>
            </a:extLst>
          </p:cNvPr>
          <p:cNvSpPr txBox="1"/>
          <p:nvPr/>
        </p:nvSpPr>
        <p:spPr>
          <a:xfrm>
            <a:off x="320040" y="457200"/>
            <a:ext cx="2910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4.26 </a:t>
            </a:r>
            <a:r>
              <a:rPr lang="en-US" b="1" dirty="0"/>
              <a:t>Disease cycle of stem rust (</a:t>
            </a:r>
            <a:r>
              <a:rPr lang="en-US" b="1" i="1" dirty="0"/>
              <a:t>Puccinia </a:t>
            </a:r>
            <a:r>
              <a:rPr lang="en-US" b="1" i="1" dirty="0" err="1"/>
              <a:t>graminis</a:t>
            </a:r>
            <a:r>
              <a:rPr lang="en-US" b="1" dirty="0"/>
              <a:t>).</a:t>
            </a:r>
            <a:r>
              <a:rPr lang="en-US" dirty="0"/>
              <a:t> (© H. Karlsen)</a:t>
            </a:r>
            <a:r>
              <a:rPr lang="en-GB" b="1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067B9E4-689E-49D5-AED9-FD0E6A729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5007" y="825887"/>
            <a:ext cx="4340353" cy="505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8892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86FB2EA-6A3C-44D1-9AD5-D19AF1B9DF2C}"/>
              </a:ext>
            </a:extLst>
          </p:cNvPr>
          <p:cNvSpPr txBox="1"/>
          <p:nvPr/>
        </p:nvSpPr>
        <p:spPr>
          <a:xfrm>
            <a:off x="320040" y="580351"/>
            <a:ext cx="2273275" cy="483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4.27 A-F </a:t>
            </a:r>
            <a:r>
              <a:rPr lang="en-US" b="1" dirty="0"/>
              <a:t>Some rust diseases.</a:t>
            </a:r>
            <a:r>
              <a:rPr lang="en-US" dirty="0"/>
              <a:t> </a:t>
            </a:r>
            <a:r>
              <a:rPr lang="en-US" sz="1600" dirty="0"/>
              <a:t>(A) The </a:t>
            </a:r>
            <a:r>
              <a:rPr lang="en-US" sz="1600" dirty="0" err="1"/>
              <a:t>uredinial</a:t>
            </a:r>
            <a:r>
              <a:rPr lang="en-US" sz="1600" dirty="0"/>
              <a:t> stage of stem rust (</a:t>
            </a:r>
            <a:r>
              <a:rPr lang="en-US" sz="1600" i="1" dirty="0"/>
              <a:t>P. </a:t>
            </a:r>
            <a:r>
              <a:rPr lang="en-US" sz="1600" i="1" dirty="0" err="1"/>
              <a:t>graminins</a:t>
            </a:r>
            <a:r>
              <a:rPr lang="en-US" sz="1600" dirty="0"/>
              <a:t>) on wheat. (B) The </a:t>
            </a:r>
            <a:r>
              <a:rPr lang="en-US" sz="1600" dirty="0" err="1"/>
              <a:t>telial</a:t>
            </a:r>
            <a:r>
              <a:rPr lang="en-US" sz="1600" dirty="0"/>
              <a:t> stage of stem rust (</a:t>
            </a:r>
            <a:r>
              <a:rPr lang="en-US" sz="1600" i="1" dirty="0"/>
              <a:t>P. </a:t>
            </a:r>
            <a:r>
              <a:rPr lang="en-US" sz="1600" i="1" dirty="0" err="1"/>
              <a:t>graminis</a:t>
            </a:r>
            <a:r>
              <a:rPr lang="en-US" sz="1600" dirty="0"/>
              <a:t>) on oats. (C) Brown rust (</a:t>
            </a:r>
            <a:r>
              <a:rPr lang="en-US" sz="1600" i="1" dirty="0"/>
              <a:t>P. </a:t>
            </a:r>
            <a:r>
              <a:rPr lang="en-US" sz="1600" i="1" dirty="0" err="1"/>
              <a:t>triticina</a:t>
            </a:r>
            <a:r>
              <a:rPr lang="en-US" sz="1600" dirty="0"/>
              <a:t>) on wheat. (D) Yellow rust (</a:t>
            </a:r>
            <a:r>
              <a:rPr lang="en-US" sz="1600" i="1" dirty="0"/>
              <a:t>P. </a:t>
            </a:r>
            <a:r>
              <a:rPr lang="en-US" sz="1600" i="1" dirty="0" err="1"/>
              <a:t>striiformis</a:t>
            </a:r>
            <a:r>
              <a:rPr lang="en-US" sz="1600" dirty="0"/>
              <a:t>) on wheat. (E) Pear rust (</a:t>
            </a:r>
            <a:r>
              <a:rPr lang="en-US" sz="1600" i="1" dirty="0" err="1"/>
              <a:t>Gymnosporangium</a:t>
            </a:r>
            <a:r>
              <a:rPr lang="en-US" sz="1600" i="1" dirty="0"/>
              <a:t> </a:t>
            </a:r>
            <a:r>
              <a:rPr lang="en-US" sz="1600" i="1" dirty="0" err="1"/>
              <a:t>sabinae</a:t>
            </a:r>
            <a:r>
              <a:rPr lang="en-US" sz="1600" dirty="0"/>
              <a:t>). (F) Hawthorn rust (</a:t>
            </a:r>
            <a:r>
              <a:rPr lang="en-US" sz="1600" i="1" dirty="0" err="1"/>
              <a:t>Gymnosporangium</a:t>
            </a:r>
            <a:r>
              <a:rPr lang="en-US" sz="1600" i="1" dirty="0"/>
              <a:t> </a:t>
            </a:r>
            <a:r>
              <a:rPr lang="en-US" sz="1600" i="1" dirty="0" err="1"/>
              <a:t>clavariiforme</a:t>
            </a:r>
            <a:r>
              <a:rPr lang="en-US" sz="1600" dirty="0"/>
              <a:t>) on juniper. (A,B: © SLU; C,E,: © L. Munk; D: © D.B. Collinge; </a:t>
            </a:r>
            <a:r>
              <a:rPr lang="en-US" sz="1600" dirty="0" smtClean="0"/>
              <a:t>F: E. </a:t>
            </a:r>
            <a:r>
              <a:rPr lang="en-US" sz="1600" dirty="0" err="1" smtClean="0"/>
              <a:t>Fløistad</a:t>
            </a:r>
            <a:r>
              <a:rPr lang="en-US" sz="1600" dirty="0" smtClean="0"/>
              <a:t> </a:t>
            </a:r>
            <a:r>
              <a:rPr lang="en-US" sz="1600" dirty="0"/>
              <a:t>© NIBIO.)</a:t>
            </a:r>
            <a:r>
              <a:rPr lang="en-GB" sz="1600" b="1" dirty="0"/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74DA652-9C65-491F-B2F4-8105AF0F70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3315" y="641866"/>
            <a:ext cx="9278645" cy="440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3352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86FB2EA-6A3C-44D1-9AD5-D19AF1B9DF2C}"/>
              </a:ext>
            </a:extLst>
          </p:cNvPr>
          <p:cNvSpPr txBox="1"/>
          <p:nvPr/>
        </p:nvSpPr>
        <p:spPr>
          <a:xfrm>
            <a:off x="320040" y="457200"/>
            <a:ext cx="2506287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4.27 G-L </a:t>
            </a:r>
            <a:r>
              <a:rPr lang="en-US" b="1" dirty="0"/>
              <a:t>Some rust diseases.</a:t>
            </a:r>
            <a:r>
              <a:rPr lang="en-US" dirty="0"/>
              <a:t> (G) </a:t>
            </a:r>
            <a:r>
              <a:rPr lang="en-US" sz="1600" i="1" dirty="0" err="1"/>
              <a:t>Gymnosporangium</a:t>
            </a:r>
            <a:r>
              <a:rPr lang="en-US" sz="1600" i="1" dirty="0"/>
              <a:t> </a:t>
            </a:r>
            <a:r>
              <a:rPr lang="en-US" sz="1600" i="1" dirty="0" err="1"/>
              <a:t>clavariiforme</a:t>
            </a:r>
            <a:r>
              <a:rPr lang="en-US" sz="1600" dirty="0"/>
              <a:t> on hawthorn. (H) White rust (</a:t>
            </a:r>
            <a:r>
              <a:rPr lang="en-US" sz="1600" i="1" dirty="0"/>
              <a:t>P. </a:t>
            </a:r>
            <a:r>
              <a:rPr lang="en-US" sz="1600" i="1" dirty="0" err="1"/>
              <a:t>horiana</a:t>
            </a:r>
            <a:r>
              <a:rPr lang="en-US" sz="1600" dirty="0"/>
              <a:t>) of chrysanthemum. (I) Spruce needle rust caused by </a:t>
            </a:r>
            <a:r>
              <a:rPr lang="en-US" sz="1600" i="1" dirty="0" err="1"/>
              <a:t>Chrysomyxa</a:t>
            </a:r>
            <a:r>
              <a:rPr lang="en-US" sz="1600" i="1" dirty="0"/>
              <a:t> </a:t>
            </a:r>
            <a:r>
              <a:rPr lang="en-US" sz="1600" i="1" dirty="0" err="1"/>
              <a:t>abietis</a:t>
            </a:r>
            <a:r>
              <a:rPr lang="en-US" sz="1600" dirty="0"/>
              <a:t>. (J) </a:t>
            </a:r>
            <a:r>
              <a:rPr lang="en-US" sz="1600" i="1" dirty="0" err="1"/>
              <a:t>Phragmidium</a:t>
            </a:r>
            <a:r>
              <a:rPr lang="en-US" sz="1600" i="1" dirty="0"/>
              <a:t> </a:t>
            </a:r>
            <a:r>
              <a:rPr lang="en-US" sz="1600" i="1" dirty="0" err="1"/>
              <a:t>tuberculatum</a:t>
            </a:r>
            <a:r>
              <a:rPr lang="en-US" sz="1600" dirty="0"/>
              <a:t> on rose. (K) </a:t>
            </a:r>
            <a:r>
              <a:rPr lang="en-US" sz="1600" i="1" dirty="0" err="1"/>
              <a:t>Phragmidium</a:t>
            </a:r>
            <a:r>
              <a:rPr lang="en-US" sz="1600" i="1" dirty="0"/>
              <a:t> </a:t>
            </a:r>
            <a:r>
              <a:rPr lang="en-US" sz="1600" i="1" dirty="0" err="1"/>
              <a:t>violaceum</a:t>
            </a:r>
            <a:r>
              <a:rPr lang="en-US" sz="1600" dirty="0"/>
              <a:t> on blackberry (</a:t>
            </a:r>
            <a:r>
              <a:rPr lang="en-US" sz="1600" i="1" dirty="0" err="1"/>
              <a:t>Rubus</a:t>
            </a:r>
            <a:r>
              <a:rPr lang="en-US" sz="1600" i="1" dirty="0"/>
              <a:t> </a:t>
            </a:r>
            <a:r>
              <a:rPr lang="en-US" sz="1600" i="1" dirty="0" err="1"/>
              <a:t>fruticosus</a:t>
            </a:r>
            <a:r>
              <a:rPr lang="en-US" sz="1600" dirty="0"/>
              <a:t>). (L) </a:t>
            </a:r>
            <a:r>
              <a:rPr lang="en-US" sz="1600" i="1" dirty="0" err="1"/>
              <a:t>Phragmidium</a:t>
            </a:r>
            <a:r>
              <a:rPr lang="en-US" sz="1600" i="1" dirty="0"/>
              <a:t> </a:t>
            </a:r>
            <a:r>
              <a:rPr lang="en-US" sz="1600" i="1" dirty="0" err="1"/>
              <a:t>rubi-idaei</a:t>
            </a:r>
            <a:r>
              <a:rPr lang="en-US" sz="1600" dirty="0"/>
              <a:t> on raspberry (</a:t>
            </a:r>
            <a:r>
              <a:rPr lang="en-US" sz="1600" i="1" dirty="0" err="1"/>
              <a:t>Rubus</a:t>
            </a:r>
            <a:r>
              <a:rPr lang="en-US" sz="1600" i="1" dirty="0"/>
              <a:t> </a:t>
            </a:r>
            <a:r>
              <a:rPr lang="en-US" sz="1600" i="1" dirty="0" err="1"/>
              <a:t>idaeus</a:t>
            </a:r>
            <a:r>
              <a:rPr lang="en-US" sz="1600" dirty="0"/>
              <a:t>). (G,J,K,L: © L. Munk; </a:t>
            </a:r>
            <a:r>
              <a:rPr lang="en-US" sz="1600" dirty="0" smtClean="0"/>
              <a:t>H: H.B.  </a:t>
            </a:r>
            <a:r>
              <a:rPr lang="en-US" sz="1600" dirty="0" err="1"/>
              <a:t>Gjærum</a:t>
            </a:r>
            <a:r>
              <a:rPr lang="en-US" sz="1600" dirty="0"/>
              <a:t> © NIBIO; I: E. </a:t>
            </a:r>
            <a:r>
              <a:rPr lang="en-US" sz="1600" dirty="0" err="1"/>
              <a:t>Fløistad</a:t>
            </a:r>
            <a:r>
              <a:rPr lang="en-US" sz="1600" dirty="0"/>
              <a:t> </a:t>
            </a:r>
            <a:r>
              <a:rPr lang="en-US" sz="1600" dirty="0" smtClean="0"/>
              <a:t>© NIBIO)</a:t>
            </a:r>
            <a:endParaRPr lang="en-GB" sz="16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F9887E0-CBC2-4979-B231-5C73769AE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7684" y="736415"/>
            <a:ext cx="8964276" cy="473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9275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69446B9-DC61-4728-A2B3-C79305F871A3}"/>
              </a:ext>
            </a:extLst>
          </p:cNvPr>
          <p:cNvSpPr txBox="1"/>
          <p:nvPr/>
        </p:nvSpPr>
        <p:spPr>
          <a:xfrm>
            <a:off x="320040" y="457200"/>
            <a:ext cx="291084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4.2</a:t>
            </a:r>
          </a:p>
          <a:p>
            <a:r>
              <a:rPr lang="en-GB" sz="1600" b="1" dirty="0"/>
              <a:t>Sexual structures and spores in different phyla of fungi.</a:t>
            </a:r>
            <a:r>
              <a:rPr lang="en-GB" sz="1600" dirty="0"/>
              <a:t> (A) Zygospore. (B) Fruiting body and asci with ascospores. (C) Basidiospores on basidium. (N. </a:t>
            </a:r>
            <a:r>
              <a:rPr lang="en-GB" sz="1600" dirty="0" err="1"/>
              <a:t>Leroul</a:t>
            </a:r>
            <a:r>
              <a:rPr lang="en-GB" sz="1600" dirty="0"/>
              <a:t>, courtesy of J. </a:t>
            </a:r>
            <a:r>
              <a:rPr lang="en-GB" sz="1600" dirty="0" err="1"/>
              <a:t>Hockenhull</a:t>
            </a:r>
            <a:r>
              <a:rPr lang="en-GB" sz="1600" dirty="0"/>
              <a:t> et al.)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44247C9-B48B-4194-8F79-56B8DB3B33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984" y="437525"/>
            <a:ext cx="2185416" cy="560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2261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86FB2EA-6A3C-44D1-9AD5-D19AF1B9DF2C}"/>
              </a:ext>
            </a:extLst>
          </p:cNvPr>
          <p:cNvSpPr txBox="1"/>
          <p:nvPr/>
        </p:nvSpPr>
        <p:spPr>
          <a:xfrm>
            <a:off x="320040" y="457200"/>
            <a:ext cx="29108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4.28 </a:t>
            </a:r>
            <a:r>
              <a:rPr lang="en-US" b="1" dirty="0"/>
              <a:t>Smut and bunt.</a:t>
            </a:r>
            <a:r>
              <a:rPr lang="en-US" dirty="0"/>
              <a:t> (A) Loose smut (</a:t>
            </a:r>
            <a:r>
              <a:rPr lang="en-US" i="1" dirty="0" err="1"/>
              <a:t>Ustilago</a:t>
            </a:r>
            <a:r>
              <a:rPr lang="en-US" i="1" dirty="0"/>
              <a:t> nuda</a:t>
            </a:r>
            <a:r>
              <a:rPr lang="en-US" dirty="0"/>
              <a:t>) on barley. (B) Bunt (covered smut/stinking bunt), caused by </a:t>
            </a:r>
            <a:r>
              <a:rPr lang="en-US" i="1" dirty="0" err="1"/>
              <a:t>Tilletia</a:t>
            </a:r>
            <a:r>
              <a:rPr lang="en-US" i="1" dirty="0"/>
              <a:t> </a:t>
            </a:r>
            <a:r>
              <a:rPr lang="en-US" i="1" dirty="0" err="1"/>
              <a:t>tritici</a:t>
            </a:r>
            <a:r>
              <a:rPr lang="en-US" dirty="0"/>
              <a:t> in wheat. </a:t>
            </a:r>
            <a:endParaRPr lang="en-US" dirty="0" smtClean="0"/>
          </a:p>
          <a:p>
            <a:r>
              <a:rPr lang="en-US" dirty="0" smtClean="0"/>
              <a:t>(A</a:t>
            </a:r>
            <a:r>
              <a:rPr lang="en-US" dirty="0"/>
              <a:t>: E. </a:t>
            </a:r>
            <a:r>
              <a:rPr lang="en-US" dirty="0" err="1"/>
              <a:t>Fløistad</a:t>
            </a:r>
            <a:r>
              <a:rPr lang="en-US" dirty="0" smtClean="0"/>
              <a:t>;</a:t>
            </a:r>
            <a:r>
              <a:rPr lang="en-GB" dirty="0"/>
              <a:t> </a:t>
            </a:r>
            <a:r>
              <a:rPr lang="en-US" dirty="0" smtClean="0"/>
              <a:t>B</a:t>
            </a:r>
            <a:r>
              <a:rPr lang="en-US" dirty="0"/>
              <a:t>: R. </a:t>
            </a:r>
            <a:r>
              <a:rPr lang="en-US" dirty="0" err="1"/>
              <a:t>Langnes</a:t>
            </a:r>
            <a:r>
              <a:rPr lang="en-US" dirty="0"/>
              <a:t>,© NIBIO.) </a:t>
            </a:r>
            <a:r>
              <a:rPr lang="en-GB" b="1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6BDBCAF-4830-48E9-AB4E-685DD2451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5790" y="981037"/>
            <a:ext cx="7609272" cy="365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8767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86FB2EA-6A3C-44D1-9AD5-D19AF1B9DF2C}"/>
              </a:ext>
            </a:extLst>
          </p:cNvPr>
          <p:cNvSpPr txBox="1"/>
          <p:nvPr/>
        </p:nvSpPr>
        <p:spPr>
          <a:xfrm>
            <a:off x="320040" y="457200"/>
            <a:ext cx="2910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4.29 </a:t>
            </a:r>
            <a:r>
              <a:rPr lang="en-US" b="1" dirty="0"/>
              <a:t>Disease cycle of loose smut caused by </a:t>
            </a:r>
            <a:r>
              <a:rPr lang="en-US" b="1" i="1" dirty="0" err="1"/>
              <a:t>Ustilago</a:t>
            </a:r>
            <a:r>
              <a:rPr lang="en-US" b="1" i="1" dirty="0"/>
              <a:t> nuda</a:t>
            </a:r>
            <a:r>
              <a:rPr lang="en-US" b="1" dirty="0"/>
              <a:t> in barley.</a:t>
            </a:r>
            <a:r>
              <a:rPr lang="en-US" dirty="0"/>
              <a:t> (H. Karlsen © NIBIO.)</a:t>
            </a:r>
            <a:r>
              <a:rPr lang="en-GB" b="1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A13A595-571D-4BCC-92E4-AC227A75C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0688" y="405042"/>
            <a:ext cx="5069044" cy="518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2474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86FB2EA-6A3C-44D1-9AD5-D19AF1B9DF2C}"/>
              </a:ext>
            </a:extLst>
          </p:cNvPr>
          <p:cNvSpPr txBox="1"/>
          <p:nvPr/>
        </p:nvSpPr>
        <p:spPr>
          <a:xfrm>
            <a:off x="320040" y="457200"/>
            <a:ext cx="2910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4.30 </a:t>
            </a:r>
            <a:r>
              <a:rPr lang="en-US" b="1" dirty="0"/>
              <a:t>Disease cycle of common bunt on wheat, caused by </a:t>
            </a:r>
            <a:r>
              <a:rPr lang="en-US" b="1" i="1" dirty="0" err="1"/>
              <a:t>Tilletia</a:t>
            </a:r>
            <a:r>
              <a:rPr lang="en-US" b="1" i="1" dirty="0"/>
              <a:t> </a:t>
            </a:r>
            <a:r>
              <a:rPr lang="en-US" b="1" i="1" dirty="0" err="1"/>
              <a:t>tritici</a:t>
            </a:r>
            <a:r>
              <a:rPr lang="en-US" i="1" dirty="0"/>
              <a:t>.</a:t>
            </a:r>
            <a:r>
              <a:rPr lang="en-US" dirty="0"/>
              <a:t> (H. Karlsen © NIBIO.)</a:t>
            </a:r>
            <a:r>
              <a:rPr lang="en-GB" b="1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768BE9B-FA4C-4A22-A7EA-1953AB755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9099" y="457199"/>
            <a:ext cx="5380414" cy="519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0779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86FB2EA-6A3C-44D1-9AD5-D19AF1B9DF2C}"/>
              </a:ext>
            </a:extLst>
          </p:cNvPr>
          <p:cNvSpPr txBox="1"/>
          <p:nvPr/>
        </p:nvSpPr>
        <p:spPr>
          <a:xfrm>
            <a:off x="320040" y="457200"/>
            <a:ext cx="2910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4.31 </a:t>
            </a:r>
            <a:r>
              <a:rPr lang="en-US" b="1" dirty="0"/>
              <a:t>The disease cycle black scurf (</a:t>
            </a:r>
            <a:r>
              <a:rPr lang="en-US" b="1" i="1" dirty="0" err="1"/>
              <a:t>Rhizoctonia</a:t>
            </a:r>
            <a:r>
              <a:rPr lang="en-US" b="1" i="1" dirty="0"/>
              <a:t> </a:t>
            </a:r>
            <a:r>
              <a:rPr lang="en-US" b="1" i="1" dirty="0" err="1"/>
              <a:t>solani</a:t>
            </a:r>
            <a:r>
              <a:rPr lang="en-US" b="1" dirty="0"/>
              <a:t>) on potato.</a:t>
            </a:r>
            <a:r>
              <a:rPr lang="en-US" dirty="0"/>
              <a:t> (H. Karlsen © NIBIO.)</a:t>
            </a:r>
            <a:r>
              <a:rPr lang="en-GB" b="1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F950486-574A-4A15-BED9-1C57C86D6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9896" y="510134"/>
            <a:ext cx="5221226" cy="5319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226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86FB2EA-6A3C-44D1-9AD5-D19AF1B9DF2C}"/>
              </a:ext>
            </a:extLst>
          </p:cNvPr>
          <p:cNvSpPr txBox="1"/>
          <p:nvPr/>
        </p:nvSpPr>
        <p:spPr>
          <a:xfrm>
            <a:off x="320040" y="457200"/>
            <a:ext cx="2910840" cy="5909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4.32 A-D </a:t>
            </a:r>
            <a:r>
              <a:rPr lang="en-US" b="1" dirty="0"/>
              <a:t>Diseases caused by Agaricomycetes.</a:t>
            </a:r>
            <a:r>
              <a:rPr lang="en-US" dirty="0"/>
              <a:t> (A) Black scurf (</a:t>
            </a:r>
            <a:r>
              <a:rPr lang="en-US" i="1" dirty="0" err="1"/>
              <a:t>Rhizoctonia</a:t>
            </a:r>
            <a:r>
              <a:rPr lang="en-US" i="1" dirty="0"/>
              <a:t> </a:t>
            </a:r>
            <a:r>
              <a:rPr lang="en-US" i="1" dirty="0" err="1"/>
              <a:t>solani</a:t>
            </a:r>
            <a:r>
              <a:rPr lang="en-US" dirty="0"/>
              <a:t>), on potato tubers. (R. </a:t>
            </a:r>
            <a:r>
              <a:rPr lang="en-US" dirty="0" err="1"/>
              <a:t>Langnes</a:t>
            </a:r>
            <a:r>
              <a:rPr lang="en-US" dirty="0"/>
              <a:t> © NIBIO.)</a:t>
            </a:r>
            <a:r>
              <a:rPr lang="en-GB" b="1" dirty="0"/>
              <a:t> </a:t>
            </a:r>
          </a:p>
          <a:p>
            <a:r>
              <a:rPr lang="en-US" dirty="0"/>
              <a:t>(B) The </a:t>
            </a:r>
            <a:r>
              <a:rPr lang="en-US" dirty="0" err="1"/>
              <a:t>basidial</a:t>
            </a:r>
            <a:r>
              <a:rPr lang="en-US" dirty="0"/>
              <a:t> stage of </a:t>
            </a:r>
            <a:r>
              <a:rPr lang="en-US" i="1" dirty="0" err="1"/>
              <a:t>Rhizoctonia</a:t>
            </a:r>
            <a:r>
              <a:rPr lang="en-US" i="1" dirty="0"/>
              <a:t> </a:t>
            </a:r>
            <a:r>
              <a:rPr lang="en-US" i="1" dirty="0" err="1"/>
              <a:t>solani</a:t>
            </a:r>
            <a:r>
              <a:rPr lang="en-US" i="1" dirty="0"/>
              <a:t> </a:t>
            </a:r>
            <a:r>
              <a:rPr lang="en-US" dirty="0"/>
              <a:t>on potato stem. (V. </a:t>
            </a:r>
            <a:r>
              <a:rPr lang="en-US" dirty="0" err="1"/>
              <a:t>Hjønnevåg</a:t>
            </a:r>
            <a:r>
              <a:rPr lang="en-US" dirty="0"/>
              <a:t>,© NIBIO.)</a:t>
            </a:r>
          </a:p>
          <a:p>
            <a:r>
              <a:rPr lang="en-US" dirty="0"/>
              <a:t>(C) </a:t>
            </a:r>
            <a:r>
              <a:rPr lang="en-US" i="1" dirty="0" err="1"/>
              <a:t>Heterobasidion</a:t>
            </a:r>
            <a:r>
              <a:rPr lang="en-US" i="1" dirty="0"/>
              <a:t> </a:t>
            </a:r>
            <a:r>
              <a:rPr lang="en-US" i="1" dirty="0" err="1"/>
              <a:t>annosum</a:t>
            </a:r>
            <a:r>
              <a:rPr lang="en-US" i="1" dirty="0"/>
              <a:t> </a:t>
            </a:r>
            <a:r>
              <a:rPr lang="en-US" dirty="0"/>
              <a:t>on Norway spruce. (F. Roll-Hansen © NIBIO.)</a:t>
            </a:r>
          </a:p>
          <a:p>
            <a:r>
              <a:rPr lang="en-US" dirty="0"/>
              <a:t>(D) A wilting oak tree with mushrooms (fruiting bodies) </a:t>
            </a:r>
            <a:r>
              <a:rPr lang="en-US" i="1" dirty="0"/>
              <a:t>of Armillaria </a:t>
            </a:r>
            <a:r>
              <a:rPr lang="en-US" dirty="0"/>
              <a:t>spp. on the </a:t>
            </a:r>
            <a:r>
              <a:rPr lang="en-US" dirty="0" smtClean="0"/>
              <a:t>stem. (</a:t>
            </a:r>
            <a:r>
              <a:rPr lang="en-US" dirty="0"/>
              <a:t>A: R. </a:t>
            </a:r>
            <a:r>
              <a:rPr lang="en-US" dirty="0" err="1"/>
              <a:t>Langnes</a:t>
            </a:r>
            <a:r>
              <a:rPr lang="en-US" dirty="0"/>
              <a:t> © NIBIO; B: V. </a:t>
            </a:r>
            <a:r>
              <a:rPr lang="en-US" dirty="0" err="1"/>
              <a:t>Hjønnevåg</a:t>
            </a:r>
            <a:r>
              <a:rPr lang="en-US" dirty="0"/>
              <a:t> © NIBIO; C: F. Roll-Hansen © NIBIO; D: V. </a:t>
            </a:r>
            <a:r>
              <a:rPr lang="en-US" dirty="0" err="1"/>
              <a:t>Talgø</a:t>
            </a:r>
            <a:r>
              <a:rPr lang="en-US" dirty="0"/>
              <a:t> © NIBIO.</a:t>
            </a:r>
            <a:r>
              <a:rPr lang="en-US" dirty="0" smtClean="0"/>
              <a:t>)</a:t>
            </a:r>
            <a:endParaRPr lang="en-US" dirty="0"/>
          </a:p>
          <a:p>
            <a:endParaRPr lang="en-US" dirty="0"/>
          </a:p>
          <a:p>
            <a:endParaRPr lang="en-GB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7523BD4-D8B8-419C-B527-34C5C2CDC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9449" y="483447"/>
            <a:ext cx="6157343" cy="5312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9214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86FB2EA-6A3C-44D1-9AD5-D19AF1B9DF2C}"/>
              </a:ext>
            </a:extLst>
          </p:cNvPr>
          <p:cNvSpPr txBox="1"/>
          <p:nvPr/>
        </p:nvSpPr>
        <p:spPr>
          <a:xfrm>
            <a:off x="320040" y="457200"/>
            <a:ext cx="2910840" cy="563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4.32 E-H </a:t>
            </a:r>
            <a:r>
              <a:rPr lang="en-US" b="1" dirty="0"/>
              <a:t>Diseases caused by Agaricomycetes.  </a:t>
            </a:r>
          </a:p>
          <a:p>
            <a:r>
              <a:rPr lang="en-US" dirty="0"/>
              <a:t>(E) Rhizomorphs of </a:t>
            </a:r>
            <a:r>
              <a:rPr lang="en-US" i="1" dirty="0"/>
              <a:t>Armillaria</a:t>
            </a:r>
            <a:r>
              <a:rPr lang="en-US" dirty="0"/>
              <a:t> spp. </a:t>
            </a:r>
            <a:r>
              <a:rPr lang="nb-NO" dirty="0"/>
              <a:t>(F. Roll-Hansen © NIBIO.)</a:t>
            </a:r>
            <a:endParaRPr lang="en-US" dirty="0"/>
          </a:p>
          <a:p>
            <a:r>
              <a:rPr lang="en-US" dirty="0"/>
              <a:t>(F)Sclerotia of </a:t>
            </a:r>
            <a:r>
              <a:rPr lang="en-US" i="1" dirty="0" err="1"/>
              <a:t>Typhula</a:t>
            </a:r>
            <a:r>
              <a:rPr lang="en-US" i="1" dirty="0"/>
              <a:t> </a:t>
            </a:r>
            <a:r>
              <a:rPr lang="en-US" i="1" dirty="0" err="1"/>
              <a:t>ishikariensis</a:t>
            </a:r>
            <a:r>
              <a:rPr lang="en-US" dirty="0"/>
              <a:t> on timothy after snow melt in spring. (S. Svendsen© NIBIO.)</a:t>
            </a:r>
            <a:r>
              <a:rPr lang="en-GB" b="1" dirty="0"/>
              <a:t> </a:t>
            </a:r>
          </a:p>
          <a:p>
            <a:r>
              <a:rPr lang="en-GB" dirty="0"/>
              <a:t>(G) Basidia of T. </a:t>
            </a:r>
            <a:r>
              <a:rPr lang="en-GB" dirty="0" err="1"/>
              <a:t>ishikariensis</a:t>
            </a:r>
            <a:r>
              <a:rPr lang="en-GB" dirty="0"/>
              <a:t> in a timothy field in late autumn. (</a:t>
            </a:r>
            <a:r>
              <a:rPr lang="en-US" dirty="0"/>
              <a:t>K. </a:t>
            </a:r>
            <a:r>
              <a:rPr lang="en-US" dirty="0" err="1"/>
              <a:t>Årsvoll</a:t>
            </a:r>
            <a:r>
              <a:rPr lang="en-US" dirty="0"/>
              <a:t> </a:t>
            </a:r>
            <a:r>
              <a:rPr lang="en-GB" dirty="0"/>
              <a:t>© NIBIO.)</a:t>
            </a:r>
          </a:p>
          <a:p>
            <a:r>
              <a:rPr lang="en-GB" dirty="0"/>
              <a:t>(H) </a:t>
            </a:r>
            <a:r>
              <a:rPr lang="en-US" dirty="0"/>
              <a:t>Fairy rings caused by </a:t>
            </a:r>
            <a:r>
              <a:rPr lang="en-US" i="1" dirty="0" err="1"/>
              <a:t>Marasmius</a:t>
            </a:r>
            <a:r>
              <a:rPr lang="en-US" i="1" dirty="0"/>
              <a:t> </a:t>
            </a:r>
            <a:r>
              <a:rPr lang="en-US" i="1" dirty="0" err="1" smtClean="0"/>
              <a:t>oreades</a:t>
            </a:r>
            <a:r>
              <a:rPr lang="en-US" i="1" smtClean="0"/>
              <a:t>. </a:t>
            </a:r>
            <a:r>
              <a:rPr lang="en-GB" smtClean="0"/>
              <a:t>(</a:t>
            </a:r>
            <a:r>
              <a:rPr lang="en-GB" dirty="0"/>
              <a:t>E: </a:t>
            </a:r>
            <a:r>
              <a:rPr lang="nb-NO" dirty="0"/>
              <a:t>F. Roll-Hansen © NIBIO;</a:t>
            </a:r>
            <a:r>
              <a:rPr lang="en-GB" dirty="0"/>
              <a:t> F: </a:t>
            </a:r>
            <a:r>
              <a:rPr lang="en-US" dirty="0"/>
              <a:t>S. </a:t>
            </a:r>
            <a:r>
              <a:rPr lang="en-US" dirty="0" err="1"/>
              <a:t>Svendsen</a:t>
            </a:r>
            <a:r>
              <a:rPr lang="en-US" dirty="0"/>
              <a:t> © NIBIO;</a:t>
            </a:r>
            <a:r>
              <a:rPr lang="en-GB" dirty="0"/>
              <a:t> G: </a:t>
            </a:r>
            <a:r>
              <a:rPr lang="en-US" dirty="0"/>
              <a:t>K. </a:t>
            </a:r>
            <a:r>
              <a:rPr lang="en-US" dirty="0" err="1"/>
              <a:t>Årsvoll</a:t>
            </a:r>
            <a:r>
              <a:rPr lang="en-US" dirty="0"/>
              <a:t> </a:t>
            </a:r>
            <a:r>
              <a:rPr lang="en-GB" dirty="0"/>
              <a:t>© NIBIO;</a:t>
            </a:r>
            <a:r>
              <a:rPr lang="en-US" dirty="0"/>
              <a:t> H: H. B. </a:t>
            </a:r>
            <a:r>
              <a:rPr lang="en-US" dirty="0" err="1"/>
              <a:t>Gjærum</a:t>
            </a:r>
            <a:r>
              <a:rPr lang="en-US" dirty="0"/>
              <a:t>© NIBIO.)</a:t>
            </a:r>
          </a:p>
          <a:p>
            <a:endParaRPr lang="en-US" dirty="0"/>
          </a:p>
          <a:p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DC00DA9-F632-4BB4-B0CB-DE23C64E4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6337" y="457200"/>
            <a:ext cx="7385474" cy="570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224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8D2FBEF-EC49-4D37-B1F7-CB59C7ADB353}"/>
              </a:ext>
            </a:extLst>
          </p:cNvPr>
          <p:cNvSpPr txBox="1"/>
          <p:nvPr/>
        </p:nvSpPr>
        <p:spPr>
          <a:xfrm>
            <a:off x="320040" y="457200"/>
            <a:ext cx="29108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4.3</a:t>
            </a:r>
          </a:p>
          <a:p>
            <a:r>
              <a:rPr lang="en-US" b="1" dirty="0"/>
              <a:t>Common types of asexual spores in fungi</a:t>
            </a:r>
            <a:r>
              <a:rPr lang="en-US" dirty="0"/>
              <a:t>. (A) Conidia and conidiophores of </a:t>
            </a:r>
            <a:r>
              <a:rPr lang="en-US" i="1" dirty="0"/>
              <a:t>Penicillium </a:t>
            </a:r>
            <a:r>
              <a:rPr lang="en-US" dirty="0"/>
              <a:t>spp. (B) Conidia formed in asexual fruiting body (pycnidium) (C) Chlamydospores  (N. </a:t>
            </a:r>
            <a:r>
              <a:rPr lang="en-US" dirty="0" err="1"/>
              <a:t>Leroul</a:t>
            </a:r>
            <a:r>
              <a:rPr lang="en-US" dirty="0"/>
              <a:t>, courtesy of J. </a:t>
            </a:r>
            <a:r>
              <a:rPr lang="en-US" dirty="0" err="1"/>
              <a:t>Hockenhull</a:t>
            </a:r>
            <a:r>
              <a:rPr lang="en-US" dirty="0"/>
              <a:t> et al.)</a:t>
            </a:r>
            <a:endParaRPr lang="en-GB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70BA5FE-4ECD-4EA8-868A-BAB214DF0C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840" y="511067"/>
            <a:ext cx="2343912" cy="539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758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90B1588-E2C9-4204-ABAC-0DAB4AF1A5E6}"/>
              </a:ext>
            </a:extLst>
          </p:cNvPr>
          <p:cNvSpPr txBox="1"/>
          <p:nvPr/>
        </p:nvSpPr>
        <p:spPr>
          <a:xfrm>
            <a:off x="320040" y="457200"/>
            <a:ext cx="29108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4.4 </a:t>
            </a:r>
            <a:r>
              <a:rPr lang="en-GB" b="1" i="1" dirty="0" err="1"/>
              <a:t>Synchytrium</a:t>
            </a:r>
            <a:r>
              <a:rPr lang="en-GB" b="1" i="1" dirty="0"/>
              <a:t> </a:t>
            </a:r>
            <a:r>
              <a:rPr lang="en-GB" b="1" i="1" dirty="0" err="1"/>
              <a:t>endobioticum</a:t>
            </a:r>
            <a:r>
              <a:rPr lang="en-GB" b="1" i="1" dirty="0"/>
              <a:t> </a:t>
            </a:r>
            <a:r>
              <a:rPr lang="en-GB" b="1" dirty="0"/>
              <a:t>structures. </a:t>
            </a:r>
            <a:r>
              <a:rPr lang="en-GB" dirty="0"/>
              <a:t>Haploid zoospores emerging from a resting spore, fusion of two zoospores and a </a:t>
            </a:r>
            <a:r>
              <a:rPr lang="en-GB" dirty="0" err="1"/>
              <a:t>prosorus</a:t>
            </a:r>
            <a:r>
              <a:rPr lang="en-GB" dirty="0"/>
              <a:t>. (N. </a:t>
            </a:r>
            <a:r>
              <a:rPr lang="en-GB" dirty="0" err="1"/>
              <a:t>Leroul</a:t>
            </a:r>
            <a:r>
              <a:rPr lang="en-GB" dirty="0"/>
              <a:t>, courtesy of J. </a:t>
            </a:r>
            <a:r>
              <a:rPr lang="en-GB" dirty="0" err="1"/>
              <a:t>Hockenhull</a:t>
            </a:r>
            <a:r>
              <a:rPr lang="en-GB" dirty="0"/>
              <a:t> et al.)  </a:t>
            </a:r>
            <a:endParaRPr lang="en-GB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B084473-64CC-4D9D-80DD-E1351729B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8559" y="675079"/>
            <a:ext cx="6421755" cy="482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2496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F230047-4A17-4AB6-BEF1-D84BBF790609}"/>
              </a:ext>
            </a:extLst>
          </p:cNvPr>
          <p:cNvSpPr txBox="1"/>
          <p:nvPr/>
        </p:nvSpPr>
        <p:spPr>
          <a:xfrm>
            <a:off x="320040" y="457200"/>
            <a:ext cx="30311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4.5</a:t>
            </a:r>
          </a:p>
          <a:p>
            <a:r>
              <a:rPr lang="en-US" b="1" dirty="0"/>
              <a:t>A potato with potato wart (</a:t>
            </a:r>
            <a:r>
              <a:rPr lang="en-US" b="1" i="1" dirty="0" err="1" smtClean="0"/>
              <a:t>Synchytrium</a:t>
            </a:r>
            <a:r>
              <a:rPr lang="en-US" b="1" i="1" dirty="0"/>
              <a:t> </a:t>
            </a:r>
            <a:r>
              <a:rPr lang="en-US" b="1" i="1" dirty="0" err="1" smtClean="0"/>
              <a:t>endobioticum</a:t>
            </a:r>
            <a:r>
              <a:rPr lang="en-US" b="1" dirty="0"/>
              <a:t>). </a:t>
            </a:r>
            <a:r>
              <a:rPr lang="en-US" dirty="0" smtClean="0"/>
              <a:t>(L.R</a:t>
            </a:r>
            <a:r>
              <a:rPr lang="en-US" dirty="0"/>
              <a:t>. Hansen © NIBIO.)</a:t>
            </a:r>
            <a:endParaRPr lang="en-GB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515FFDF-C945-407C-BA31-D6083042D7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62" y="903476"/>
            <a:ext cx="7132257" cy="470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7658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E661667-0293-435C-AA76-47F53FAB0186}"/>
              </a:ext>
            </a:extLst>
          </p:cNvPr>
          <p:cNvSpPr txBox="1"/>
          <p:nvPr/>
        </p:nvSpPr>
        <p:spPr>
          <a:xfrm>
            <a:off x="320040" y="457200"/>
            <a:ext cx="2758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4.6 </a:t>
            </a:r>
            <a:r>
              <a:rPr lang="en-US" b="1" i="1" dirty="0"/>
              <a:t>Mucor</a:t>
            </a:r>
            <a:r>
              <a:rPr lang="en-US" b="1" dirty="0"/>
              <a:t> spp. on a plum.</a:t>
            </a:r>
            <a:r>
              <a:rPr lang="en-US" dirty="0"/>
              <a:t> </a:t>
            </a:r>
            <a:r>
              <a:rPr lang="en-US" dirty="0" smtClean="0"/>
              <a:t>(J </a:t>
            </a:r>
            <a:r>
              <a:rPr lang="en-US" dirty="0" err="1"/>
              <a:t>Bøvre</a:t>
            </a:r>
            <a:r>
              <a:rPr lang="en-US" dirty="0"/>
              <a:t> © NIBIO.)</a:t>
            </a:r>
            <a:endParaRPr lang="en-GB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522D68D-A712-4C0E-A652-75408ED15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8160" y="457199"/>
            <a:ext cx="4095750" cy="542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3929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B853D4C-CA17-44E9-A2D6-8E8BE20BED91}"/>
              </a:ext>
            </a:extLst>
          </p:cNvPr>
          <p:cNvSpPr txBox="1"/>
          <p:nvPr/>
        </p:nvSpPr>
        <p:spPr>
          <a:xfrm>
            <a:off x="320040" y="457200"/>
            <a:ext cx="29108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4.7 </a:t>
            </a:r>
          </a:p>
          <a:p>
            <a:r>
              <a:rPr lang="en-US" b="1" dirty="0"/>
              <a:t>Life cycle of Zygomycota (</a:t>
            </a:r>
            <a:r>
              <a:rPr lang="en-US" b="1" i="1" dirty="0"/>
              <a:t>Mucor</a:t>
            </a:r>
            <a:r>
              <a:rPr lang="en-US" b="1" dirty="0"/>
              <a:t> spp.): sexual and asexual stages</a:t>
            </a:r>
            <a:r>
              <a:rPr lang="en-US" dirty="0"/>
              <a:t>. (© H. Karlsen.)</a:t>
            </a:r>
            <a:endParaRPr lang="en-GB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FD45E70-6AC6-4C0F-A5F3-321046D77C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882" y="85439"/>
            <a:ext cx="4301642" cy="602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0110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86FB2EA-6A3C-44D1-9AD5-D19AF1B9DF2C}"/>
              </a:ext>
            </a:extLst>
          </p:cNvPr>
          <p:cNvSpPr txBox="1"/>
          <p:nvPr/>
        </p:nvSpPr>
        <p:spPr>
          <a:xfrm>
            <a:off x="320040" y="457200"/>
            <a:ext cx="2910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4.8 </a:t>
            </a:r>
            <a:r>
              <a:rPr lang="en-US" b="1" dirty="0"/>
              <a:t>Life cycle of an ascomycete, sexual and asexual stages</a:t>
            </a:r>
            <a:r>
              <a:rPr lang="en-US" dirty="0"/>
              <a:t>. (© H. Karlsen.)</a:t>
            </a:r>
            <a:r>
              <a:rPr lang="en-GB" b="1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2272EEA-16C4-43EC-8E3F-B29E59352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4404" y="202692"/>
            <a:ext cx="3814282" cy="585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0344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Presentation2" id="{20A84B1B-39B6-9B4A-8E76-6922C25980EA}" vid="{D9242FBE-5B64-944B-B1BD-C8712052419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DA37DAF6B6C94E98BB3ED9FA6A5DD1" ma:contentTypeVersion="12" ma:contentTypeDescription="Create a new document." ma:contentTypeScope="" ma:versionID="c6f3c7e2196538f28bf7543597de5f4d">
  <xsd:schema xmlns:xsd="http://www.w3.org/2001/XMLSchema" xmlns:xs="http://www.w3.org/2001/XMLSchema" xmlns:p="http://schemas.microsoft.com/office/2006/metadata/properties" xmlns:ns1="http://schemas.microsoft.com/sharepoint/v3" xmlns:ns3="a2f64119-3646-4121-bbd4-67ea5dc3f4e1" targetNamespace="http://schemas.microsoft.com/office/2006/metadata/properties" ma:root="true" ma:fieldsID="a182a8e24e0cf676ac68a0690f91eb23" ns1:_="" ns3:_="">
    <xsd:import namespace="http://schemas.microsoft.com/sharepoint/v3"/>
    <xsd:import namespace="a2f64119-3646-4121-bbd4-67ea5dc3f4e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1:_ip_UnifiedCompliancePolicyProperties" minOccurs="0"/>
                <xsd:element ref="ns1:_ip_UnifiedCompliancePolicyUIAction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f64119-3646-4121-bbd4-67ea5dc3f4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8E369D6D-FD01-48EE-8E80-E0461E59E7C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02EFCB7-7250-442D-8ADF-61DD11E53BC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a2f64119-3646-4121-bbd4-67ea5dc3f4e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70FB0DB-2AC7-4E5D-85EF-745E5BFF9596}">
  <ds:schemaRefs>
    <ds:schemaRef ds:uri="http://purl.org/dc/elements/1.1/"/>
    <ds:schemaRef ds:uri="http://purl.org/dc/terms/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schemas.microsoft.com/sharepoint/v3"/>
    <ds:schemaRef ds:uri="http://schemas.microsoft.com/office/infopath/2007/PartnerControls"/>
    <ds:schemaRef ds:uri="a2f64119-3646-4121-bbd4-67ea5dc3f4e1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141</TotalTime>
  <Words>1844</Words>
  <Application>Microsoft Macintosh PowerPoint</Application>
  <PresentationFormat>Custom</PresentationFormat>
  <Paragraphs>89</Paragraphs>
  <Slides>35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Plant Pathology and Plant Diseases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 Pathology and Plant Diseases</dc:title>
  <dc:creator>Sarah Hilliar</dc:creator>
  <cp:lastModifiedBy>Arne Tronsmo</cp:lastModifiedBy>
  <cp:revision>25</cp:revision>
  <dcterms:created xsi:type="dcterms:W3CDTF">2020-10-22T15:52:03Z</dcterms:created>
  <dcterms:modified xsi:type="dcterms:W3CDTF">2020-11-20T17:04:21Z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e892a75-59a0-4e0e-9b97-f68af558ca2b_Enabled">
    <vt:lpwstr>true</vt:lpwstr>
  </property>
  <property fmtid="{D5CDD505-2E9C-101B-9397-08002B2CF9AE}" pid="3" name="MSIP_Label_2e892a75-59a0-4e0e-9b97-f68af558ca2b_SetDate">
    <vt:lpwstr>2020-10-22T14:18:09Z</vt:lpwstr>
  </property>
  <property fmtid="{D5CDD505-2E9C-101B-9397-08002B2CF9AE}" pid="4" name="MSIP_Label_2e892a75-59a0-4e0e-9b97-f68af558ca2b_Method">
    <vt:lpwstr>Standard</vt:lpwstr>
  </property>
  <property fmtid="{D5CDD505-2E9C-101B-9397-08002B2CF9AE}" pid="5" name="MSIP_Label_2e892a75-59a0-4e0e-9b97-f68af558ca2b_Name">
    <vt:lpwstr>2e892a75-59a0-4e0e-9b97-f68af558ca2b</vt:lpwstr>
  </property>
  <property fmtid="{D5CDD505-2E9C-101B-9397-08002B2CF9AE}" pid="6" name="MSIP_Label_2e892a75-59a0-4e0e-9b97-f68af558ca2b_SiteId">
    <vt:lpwstr>9f1098df-eebc-4be7-9878-bc3c8d059fd7</vt:lpwstr>
  </property>
  <property fmtid="{D5CDD505-2E9C-101B-9397-08002B2CF9AE}" pid="7" name="MSIP_Label_2e892a75-59a0-4e0e-9b97-f68af558ca2b_ActionId">
    <vt:lpwstr>f9db534a-7766-4d51-af3c-0344de2b8805</vt:lpwstr>
  </property>
  <property fmtid="{D5CDD505-2E9C-101B-9397-08002B2CF9AE}" pid="8" name="MSIP_Label_2e892a75-59a0-4e0e-9b97-f68af558ca2b_ContentBits">
    <vt:lpwstr>0</vt:lpwstr>
  </property>
  <property fmtid="{D5CDD505-2E9C-101B-9397-08002B2CF9AE}" pid="9" name="ContentTypeId">
    <vt:lpwstr>0x01010002DA37DAF6B6C94E98BB3ED9FA6A5DD1</vt:lpwstr>
  </property>
</Properties>
</file>