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7" r:id="rId10"/>
    <p:sldId id="265" r:id="rId11"/>
    <p:sldId id="264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gfn/en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252" y="0"/>
            <a:ext cx="9144000" cy="5768975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-42910"/>
            <a:ext cx="7196137" cy="997743"/>
          </a:xfrm>
        </p:spPr>
        <p:txBody>
          <a:bodyPr>
            <a:noAutofit/>
          </a:bodyPr>
          <a:lstStyle/>
          <a:p>
            <a:r>
              <a:rPr lang="en-GB" sz="2400" dirty="0"/>
              <a:t>Fig. 9.7.    Endemicity of </a:t>
            </a:r>
            <a:r>
              <a:rPr lang="en-GB" sz="2400" i="1" dirty="0"/>
              <a:t>Taenia </a:t>
            </a:r>
            <a:r>
              <a:rPr lang="en-GB" sz="2400" i="1" dirty="0" err="1"/>
              <a:t>solium</a:t>
            </a:r>
            <a:r>
              <a:rPr lang="en-GB" sz="2400" i="1" dirty="0"/>
              <a:t> </a:t>
            </a:r>
            <a:r>
              <a:rPr lang="en-GB" sz="2400" dirty="0"/>
              <a:t>2015.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111C16C-D0E5-4211-B12D-8ADBFF5908F3}"/>
              </a:ext>
            </a:extLst>
          </p:cNvPr>
          <p:cNvSpPr txBox="1">
            <a:spLocks/>
          </p:cNvSpPr>
          <p:nvPr/>
        </p:nvSpPr>
        <p:spPr>
          <a:xfrm>
            <a:off x="1189355" y="5137484"/>
            <a:ext cx="7196137" cy="765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622B0-CD67-4C2C-97C9-E916833B9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45" y="764348"/>
            <a:ext cx="6498309" cy="45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58F89E-F0CF-4B16-8E4F-51BD43A1A5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97736" y="1089025"/>
            <a:ext cx="7148527" cy="447059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345425"/>
            <a:ext cx="7148527" cy="558972"/>
          </a:xfrm>
        </p:spPr>
        <p:txBody>
          <a:bodyPr>
            <a:noAutofit/>
          </a:bodyPr>
          <a:lstStyle/>
          <a:p>
            <a:r>
              <a:rPr lang="en-GB" dirty="0"/>
              <a:t>Fig. 9.8. Life cycle of </a:t>
            </a:r>
            <a:r>
              <a:rPr lang="en-GB" i="1" dirty="0"/>
              <a:t>Trichinella spiralis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204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000" dirty="0" err="1"/>
              <a:t>Cheesbrough</a:t>
            </a:r>
            <a:r>
              <a:rPr lang="en-GB" sz="2000" dirty="0"/>
              <a:t>, M. (2006) </a:t>
            </a:r>
            <a:r>
              <a:rPr lang="en-GB" sz="2000" i="1" dirty="0"/>
              <a:t>District Laboratory Practice in Tropical Countries, Part 1</a:t>
            </a:r>
            <a:r>
              <a:rPr lang="en-GB" sz="2000" dirty="0"/>
              <a:t>, 2nd </a:t>
            </a:r>
            <a:r>
              <a:rPr lang="en-GB" sz="2000" dirty="0" err="1"/>
              <a:t>edn</a:t>
            </a:r>
            <a:r>
              <a:rPr lang="en-GB" sz="2000" dirty="0"/>
              <a:t>. Cambridge University Press, Cambridge, UK.</a:t>
            </a:r>
          </a:p>
          <a:p>
            <a:r>
              <a:rPr lang="en-GB" sz="2000" dirty="0" err="1"/>
              <a:t>Cheesbrough</a:t>
            </a:r>
            <a:r>
              <a:rPr lang="en-GB" sz="2000" dirty="0"/>
              <a:t>, M. (2009) </a:t>
            </a:r>
            <a:r>
              <a:rPr lang="en-GB" sz="2000" i="1" dirty="0"/>
              <a:t>District Laboratory Practice in Tropical Countries, Part 2</a:t>
            </a:r>
            <a:r>
              <a:rPr lang="en-GB" sz="2000" dirty="0"/>
              <a:t>, 2nd </a:t>
            </a:r>
            <a:r>
              <a:rPr lang="en-GB" sz="2000" dirty="0" err="1"/>
              <a:t>edn</a:t>
            </a:r>
            <a:r>
              <a:rPr lang="en-GB" sz="2000" dirty="0"/>
              <a:t>. Cambridge University Press, Cambridge, UK.</a:t>
            </a:r>
          </a:p>
          <a:p>
            <a:r>
              <a:rPr lang="en-GB" sz="2000" dirty="0" err="1"/>
              <a:t>Chiodini</a:t>
            </a:r>
            <a:r>
              <a:rPr lang="en-GB" sz="2000" dirty="0"/>
              <a:t>, P.L., Moody, D.H. and </a:t>
            </a:r>
            <a:r>
              <a:rPr lang="en-GB" sz="2000" dirty="0" err="1"/>
              <a:t>Manser</a:t>
            </a:r>
            <a:r>
              <a:rPr lang="en-GB" sz="2000" dirty="0"/>
              <a:t>, D.W. (2001) </a:t>
            </a:r>
            <a:r>
              <a:rPr lang="en-GB" sz="2000" i="1" dirty="0"/>
              <a:t>Atlas of Medical Helminthology and Protozoology</a:t>
            </a:r>
            <a:r>
              <a:rPr lang="en-GB" sz="2000" dirty="0"/>
              <a:t>, 4th </a:t>
            </a:r>
            <a:r>
              <a:rPr lang="en-GB" sz="2000" dirty="0" err="1"/>
              <a:t>edn</a:t>
            </a:r>
            <a:r>
              <a:rPr lang="en-GB" sz="2000" dirty="0"/>
              <a:t>. Churchill Livingstone, Edinburgh, UK.</a:t>
            </a:r>
          </a:p>
          <a:p>
            <a:r>
              <a:rPr lang="en-GB" sz="2000" dirty="0"/>
              <a:t>Muller, M. (2001) </a:t>
            </a:r>
            <a:r>
              <a:rPr lang="en-GB" sz="2000" i="1" dirty="0"/>
              <a:t>Worms and Human Disease</a:t>
            </a:r>
            <a:r>
              <a:rPr lang="en-GB" sz="2000" dirty="0"/>
              <a:t>, 2nd </a:t>
            </a:r>
            <a:r>
              <a:rPr lang="en-GB" sz="2000" dirty="0" err="1"/>
              <a:t>edn</a:t>
            </a:r>
            <a:r>
              <a:rPr lang="en-GB" sz="2000" dirty="0"/>
              <a:t>. CAB International, Wallingford, UK.</a:t>
            </a:r>
          </a:p>
          <a:p>
            <a:r>
              <a:rPr lang="en-GB" sz="2000" dirty="0" err="1"/>
              <a:t>Pasvol</a:t>
            </a:r>
            <a:r>
              <a:rPr lang="en-GB" sz="2000" dirty="0"/>
              <a:t>, G. and Peters, W. (2006) </a:t>
            </a:r>
            <a:r>
              <a:rPr lang="en-GB" sz="2000" i="1" dirty="0"/>
              <a:t>Atlas of Tropical Medicine and Parasitology</a:t>
            </a:r>
            <a:r>
              <a:rPr lang="en-GB" sz="2000" dirty="0"/>
              <a:t>. Mosby-Wolfe, London.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Global Foodborne Infections Network (GFN): </a:t>
            </a:r>
            <a:r>
              <a:rPr lang="en-GB" sz="2600" dirty="0">
                <a:hlinkClick r:id="rId2"/>
              </a:rPr>
              <a:t>www.who.int/gfn/en</a:t>
            </a:r>
            <a:r>
              <a:rPr lang="en-GB" sz="2600" dirty="0"/>
              <a:t> (accessed 21 December 2015).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9: </a:t>
            </a:r>
            <a:r>
              <a:rPr lang="en-US" dirty="0">
                <a:solidFill>
                  <a:schemeClr val="bg1"/>
                </a:solidFill>
              </a:rPr>
              <a:t>Food-borne Diseases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Infections such as food poisoning can cause disease in any kind of food, whereas helminth diseases and trichinosis result from specific foods in which the organism has a developmental cycle.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Where food poisoning is suspected, questioning of those involved and a relative risk assessment will determine the likely cause.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There has been an increase in food-borne diseases due to the globalization and international transportation of foods, particularly meat and poultry.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Helminth diseases can nearly always be diagnosed by finding the specific egg in the faeces.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Preventing the contamination of food by good hygiene and its proper cooking are the main methods of control.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10034" y="186089"/>
            <a:ext cx="3635305" cy="539128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49" y="2431257"/>
            <a:ext cx="3635307" cy="997743"/>
          </a:xfrm>
        </p:spPr>
        <p:txBody>
          <a:bodyPr>
            <a:noAutofit/>
          </a:bodyPr>
          <a:lstStyle/>
          <a:p>
            <a:r>
              <a:rPr lang="en-GB" sz="2400" dirty="0"/>
              <a:t>Fig. 9.1. Parasite eggs found in faeces, urine and sputum: </a:t>
            </a:r>
            <a:r>
              <a:rPr lang="en-GB" sz="2400" i="1" dirty="0"/>
              <a:t>E</a:t>
            </a:r>
            <a:r>
              <a:rPr lang="en-GB" sz="2400" dirty="0"/>
              <a:t>. (</a:t>
            </a:r>
            <a:r>
              <a:rPr lang="en-GB" sz="2400" i="1" dirty="0"/>
              <a:t>nana</a:t>
            </a:r>
            <a:r>
              <a:rPr lang="en-GB" sz="2400" dirty="0"/>
              <a:t>), </a:t>
            </a:r>
            <a:r>
              <a:rPr lang="en-GB" sz="2400" i="1" dirty="0" err="1"/>
              <a:t>Endolimax</a:t>
            </a:r>
            <a:r>
              <a:rPr lang="en-GB" sz="2400" dirty="0"/>
              <a:t>; </a:t>
            </a:r>
            <a:r>
              <a:rPr lang="en-GB" sz="2400" i="1" dirty="0"/>
              <a:t>E</a:t>
            </a:r>
            <a:r>
              <a:rPr lang="en-GB" sz="2400" dirty="0"/>
              <a:t>. (</a:t>
            </a:r>
            <a:r>
              <a:rPr lang="en-GB" sz="2400" i="1" dirty="0"/>
              <a:t>coli</a:t>
            </a:r>
            <a:r>
              <a:rPr lang="en-GB" sz="2400" dirty="0"/>
              <a:t>), </a:t>
            </a:r>
            <a:r>
              <a:rPr lang="en-GB" sz="2400" i="1" dirty="0"/>
              <a:t>E</a:t>
            </a:r>
            <a:r>
              <a:rPr lang="en-GB" sz="2400" dirty="0"/>
              <a:t>. (</a:t>
            </a:r>
            <a:r>
              <a:rPr lang="en-GB" sz="2400" i="1" dirty="0"/>
              <a:t>histolytica</a:t>
            </a:r>
            <a:r>
              <a:rPr lang="en-GB" sz="2400" dirty="0"/>
              <a:t>), </a:t>
            </a:r>
            <a:r>
              <a:rPr lang="en-GB" sz="2400" i="1" dirty="0"/>
              <a:t>Entamoeba</a:t>
            </a:r>
            <a:r>
              <a:rPr lang="en-GB" sz="2400" dirty="0"/>
              <a:t>; </a:t>
            </a:r>
            <a:r>
              <a:rPr lang="en-GB" sz="2400" i="1" dirty="0"/>
              <a:t>F</a:t>
            </a:r>
            <a:r>
              <a:rPr lang="en-GB" sz="2400" dirty="0"/>
              <a:t>. (</a:t>
            </a:r>
            <a:r>
              <a:rPr lang="en-GB" sz="2400" i="1" dirty="0"/>
              <a:t>hepatica</a:t>
            </a:r>
            <a:r>
              <a:rPr lang="en-GB" sz="2400" dirty="0"/>
              <a:t>), </a:t>
            </a:r>
            <a:r>
              <a:rPr lang="en-GB" sz="2400" i="1" dirty="0" err="1"/>
              <a:t>Fasciola</a:t>
            </a:r>
            <a:r>
              <a:rPr lang="en-GB" sz="2400" dirty="0"/>
              <a:t>; </a:t>
            </a:r>
            <a:r>
              <a:rPr lang="en-GB" sz="2400" i="1" dirty="0"/>
              <a:t>F</a:t>
            </a:r>
            <a:r>
              <a:rPr lang="en-GB" sz="2400" dirty="0"/>
              <a:t>. (</a:t>
            </a:r>
            <a:r>
              <a:rPr lang="en-GB" sz="2400" i="1" dirty="0" err="1"/>
              <a:t>buski</a:t>
            </a:r>
            <a:r>
              <a:rPr lang="en-GB" sz="2400" dirty="0"/>
              <a:t>), </a:t>
            </a:r>
            <a:r>
              <a:rPr lang="en-GB" sz="2400" i="1" dirty="0" err="1"/>
              <a:t>Fasciolopsis</a:t>
            </a:r>
            <a:r>
              <a:rPr lang="en-GB" sz="2400" dirty="0"/>
              <a:t>; </a:t>
            </a:r>
            <a:r>
              <a:rPr lang="en-GB" sz="2400" i="1" dirty="0"/>
              <a:t>H</a:t>
            </a:r>
            <a:r>
              <a:rPr lang="en-GB" sz="2400" dirty="0"/>
              <a:t>. (</a:t>
            </a:r>
            <a:r>
              <a:rPr lang="en-GB" sz="2400" i="1" dirty="0" err="1"/>
              <a:t>diminuta</a:t>
            </a:r>
            <a:r>
              <a:rPr lang="en-GB" sz="2400" dirty="0"/>
              <a:t>), </a:t>
            </a:r>
            <a:r>
              <a:rPr lang="en-GB" sz="2400" i="1" dirty="0"/>
              <a:t>H</a:t>
            </a:r>
            <a:r>
              <a:rPr lang="en-GB" sz="2400" dirty="0"/>
              <a:t>. (</a:t>
            </a:r>
            <a:r>
              <a:rPr lang="en-GB" sz="2400" i="1" dirty="0"/>
              <a:t>nana</a:t>
            </a:r>
            <a:r>
              <a:rPr lang="en-GB" sz="2400" dirty="0"/>
              <a:t>), </a:t>
            </a:r>
            <a:r>
              <a:rPr lang="en-GB" sz="2400" i="1" dirty="0" err="1"/>
              <a:t>Hymenolepis</a:t>
            </a:r>
            <a:r>
              <a:rPr lang="en-GB" sz="2400" dirty="0"/>
              <a:t>; </a:t>
            </a:r>
            <a:r>
              <a:rPr lang="en-GB" sz="2400" i="1" dirty="0"/>
              <a:t>S</a:t>
            </a:r>
            <a:r>
              <a:rPr lang="en-GB" sz="2400" dirty="0"/>
              <a:t>. (</a:t>
            </a:r>
            <a:r>
              <a:rPr lang="en-GB" sz="2400" i="1" dirty="0"/>
              <a:t>haematobium</a:t>
            </a:r>
            <a:r>
              <a:rPr lang="en-GB" sz="2400" dirty="0"/>
              <a:t>), </a:t>
            </a:r>
            <a:r>
              <a:rPr lang="en-GB" sz="2400" i="1" dirty="0"/>
              <a:t>S</a:t>
            </a:r>
            <a:r>
              <a:rPr lang="en-GB" sz="2400" dirty="0"/>
              <a:t>. (</a:t>
            </a:r>
            <a:r>
              <a:rPr lang="en-GB" sz="2400" i="1" dirty="0"/>
              <a:t>japonicum</a:t>
            </a:r>
            <a:r>
              <a:rPr lang="en-GB" sz="2400" dirty="0"/>
              <a:t>), </a:t>
            </a:r>
            <a:r>
              <a:rPr lang="en-GB" sz="2400" i="1" dirty="0"/>
              <a:t>S</a:t>
            </a:r>
            <a:r>
              <a:rPr lang="en-GB" sz="2400" dirty="0"/>
              <a:t>. (</a:t>
            </a:r>
            <a:r>
              <a:rPr lang="en-GB" sz="2400" i="1" dirty="0" err="1"/>
              <a:t>mansoni</a:t>
            </a:r>
            <a:r>
              <a:rPr lang="en-GB" sz="2400" dirty="0"/>
              <a:t>), </a:t>
            </a:r>
            <a:r>
              <a:rPr lang="en-GB" sz="2400" i="1" dirty="0"/>
              <a:t>Schistosoma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1833" y="1443692"/>
            <a:ext cx="7880333" cy="397061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4" y="469333"/>
            <a:ext cx="7723572" cy="481162"/>
          </a:xfrm>
        </p:spPr>
        <p:txBody>
          <a:bodyPr>
            <a:noAutofit/>
          </a:bodyPr>
          <a:lstStyle/>
          <a:p>
            <a:r>
              <a:rPr lang="en-GB" sz="2600" dirty="0"/>
              <a:t>Fig. 9.2. Life cycle of intestinal (</a:t>
            </a:r>
            <a:r>
              <a:rPr lang="en-GB" sz="2600" i="1" dirty="0" err="1"/>
              <a:t>Fasciolopsis</a:t>
            </a:r>
            <a:r>
              <a:rPr lang="en-GB" sz="2600" dirty="0"/>
              <a:t>) and sheep liver (</a:t>
            </a:r>
            <a:r>
              <a:rPr lang="en-GB" sz="2600" i="1" dirty="0" err="1"/>
              <a:t>Fasciola</a:t>
            </a:r>
            <a:r>
              <a:rPr lang="en-GB" sz="2600" dirty="0"/>
              <a:t>) flukes.</a:t>
            </a:r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24128-BC5B-4C15-8C94-3543669775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81072" y="84224"/>
            <a:ext cx="3796425" cy="554685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34" y="2126502"/>
            <a:ext cx="3708965" cy="1012397"/>
          </a:xfrm>
        </p:spPr>
        <p:txBody>
          <a:bodyPr>
            <a:normAutofit fontScale="90000"/>
          </a:bodyPr>
          <a:lstStyle/>
          <a:p>
            <a:r>
              <a:rPr lang="en-GB" dirty="0"/>
              <a:t>Fig. 9.3. The life cycle of the fish-transmitted liver flukes, </a:t>
            </a:r>
            <a:r>
              <a:rPr lang="en-GB" i="1" dirty="0"/>
              <a:t>Clonorchis </a:t>
            </a:r>
            <a:r>
              <a:rPr lang="en-GB" i="1" dirty="0" err="1"/>
              <a:t>sinensis</a:t>
            </a:r>
            <a:r>
              <a:rPr lang="en-GB" dirty="0"/>
              <a:t>, </a:t>
            </a:r>
            <a:r>
              <a:rPr lang="en-GB" i="1" dirty="0"/>
              <a:t>Opisthorchis </a:t>
            </a:r>
            <a:r>
              <a:rPr lang="en-GB" i="1" dirty="0" err="1"/>
              <a:t>felineus</a:t>
            </a:r>
            <a:r>
              <a:rPr lang="en-GB" dirty="0"/>
              <a:t>, </a:t>
            </a:r>
            <a:r>
              <a:rPr lang="en-GB" i="1" dirty="0"/>
              <a:t>Opisthorchis </a:t>
            </a:r>
            <a:r>
              <a:rPr lang="en-GB" i="1" dirty="0" err="1"/>
              <a:t>viverrini</a:t>
            </a:r>
            <a:r>
              <a:rPr lang="en-GB" dirty="0"/>
              <a:t>, </a:t>
            </a:r>
            <a:r>
              <a:rPr lang="en-GB" i="1" dirty="0" err="1"/>
              <a:t>Heterophyes</a:t>
            </a:r>
            <a:r>
              <a:rPr lang="en-GB" i="1" dirty="0"/>
              <a:t> </a:t>
            </a:r>
            <a:r>
              <a:rPr lang="en-GB" i="1" dirty="0" err="1"/>
              <a:t>heterophyes</a:t>
            </a:r>
            <a:r>
              <a:rPr lang="en-GB" dirty="0"/>
              <a:t> and </a:t>
            </a:r>
            <a:r>
              <a:rPr lang="en-GB" i="1" dirty="0" err="1"/>
              <a:t>Metagonimus</a:t>
            </a:r>
            <a:r>
              <a:rPr lang="en-GB" i="1" dirty="0"/>
              <a:t> </a:t>
            </a:r>
            <a:r>
              <a:rPr lang="en-GB" i="1" dirty="0" err="1"/>
              <a:t>yokogawai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EEE2F-C4C3-49FF-A29E-22DED98ECA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73931" y="1417500"/>
            <a:ext cx="7196137" cy="420635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219822"/>
            <a:ext cx="7196137" cy="997743"/>
          </a:xfrm>
        </p:spPr>
        <p:txBody>
          <a:bodyPr>
            <a:normAutofit/>
          </a:bodyPr>
          <a:lstStyle/>
          <a:p>
            <a:r>
              <a:rPr lang="en-GB" sz="2700" dirty="0"/>
              <a:t>Fig. 9.4. Life cycle of the lung fluke, </a:t>
            </a:r>
            <a:r>
              <a:rPr lang="en-GB" sz="2700" i="1" dirty="0" err="1"/>
              <a:t>Paragonimus</a:t>
            </a:r>
            <a:r>
              <a:rPr lang="en-GB" sz="2700" i="1" dirty="0"/>
              <a:t> </a:t>
            </a:r>
            <a:r>
              <a:rPr lang="en-GB" sz="2700" i="1" dirty="0" err="1"/>
              <a:t>westermani</a:t>
            </a:r>
            <a:r>
              <a:rPr lang="en-GB" sz="2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15F9A-5B34-462C-B6ED-342B208929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44979" y="120590"/>
            <a:ext cx="3819768" cy="556500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960438"/>
            <a:ext cx="3382644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9.5. Life cycle of the fish tapeworm, </a:t>
            </a:r>
            <a:r>
              <a:rPr lang="en-GB" i="1" dirty="0"/>
              <a:t>Diphyllobothrium latum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41A02-D70C-4796-8E08-4D865EDFEC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8704" y="1063632"/>
            <a:ext cx="7010738" cy="460551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58" y="166931"/>
            <a:ext cx="7194884" cy="796874"/>
          </a:xfrm>
        </p:spPr>
        <p:txBody>
          <a:bodyPr>
            <a:noAutofit/>
          </a:bodyPr>
          <a:lstStyle/>
          <a:p>
            <a:r>
              <a:rPr lang="en-GB" sz="2400" dirty="0"/>
              <a:t>Fig. 9.6. Life cycle of the tapeworms </a:t>
            </a:r>
            <a:r>
              <a:rPr lang="en-GB" sz="2400" i="1" dirty="0"/>
              <a:t>Taenia </a:t>
            </a:r>
            <a:r>
              <a:rPr lang="en-GB" sz="2400" i="1" dirty="0" err="1"/>
              <a:t>solium</a:t>
            </a:r>
            <a:r>
              <a:rPr lang="en-GB" sz="2400" dirty="0"/>
              <a:t> and </a:t>
            </a:r>
            <a:r>
              <a:rPr lang="en-GB" sz="2400" i="1" dirty="0"/>
              <a:t>Taenia </a:t>
            </a:r>
            <a:r>
              <a:rPr lang="en-GB" sz="2400" i="1" dirty="0" err="1"/>
              <a:t>saginata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32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66</TotalTime>
  <Words>343</Words>
  <Application>Microsoft Office PowerPoint</Application>
  <PresentationFormat>On-screen Show (4:3)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9.1. Parasite eggs found in faeces, urine and sputum: E. (nana), Endolimax; E. (coli), E. (histolytica), Entamoeba; F. (hepatica), Fasciola; F. (buski), Fasciolopsis; H. (diminuta), H. (nana), Hymenolepis; S. (haematobium), S. (japonicum), S. (mansoni), Schistosoma.</vt:lpstr>
      <vt:lpstr>Fig. 9.2. Life cycle of intestinal (Fasciolopsis) and sheep liver (Fasciola) flukes.</vt:lpstr>
      <vt:lpstr>Fig. 9.3. The life cycle of the fish-transmitted liver flukes, Clonorchis sinensis, Opisthorchis felineus, Opisthorchis viverrini, Heterophyes heterophyes and Metagonimus yokogawai.</vt:lpstr>
      <vt:lpstr>Fig. 9.4. Life cycle of the lung fluke, Paragonimus westermani.</vt:lpstr>
      <vt:lpstr>Fig. 9.5. Life cycle of the fish tapeworm, Diphyllobothrium latum.</vt:lpstr>
      <vt:lpstr>Fig. 9.6. Life cycle of the tapeworms Taenia solium and Taenia saginata.</vt:lpstr>
      <vt:lpstr>Fig. 9.7.    Endemicity of Taenia solium 2015. </vt:lpstr>
      <vt:lpstr>Fig. 9.8. Life cycle of Trichinella spiralis.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11</cp:revision>
  <dcterms:created xsi:type="dcterms:W3CDTF">2019-06-26T10:31:11Z</dcterms:created>
  <dcterms:modified xsi:type="dcterms:W3CDTF">2019-07-02T08:21:26Z</dcterms:modified>
</cp:coreProperties>
</file>