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6" r:id="rId7"/>
    <p:sldId id="262" r:id="rId8"/>
    <p:sldId id="268" r:id="rId9"/>
    <p:sldId id="269" r:id="rId10"/>
    <p:sldId id="270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00E"/>
    <a:srgbClr val="368729"/>
    <a:srgbClr val="F8634F"/>
    <a:srgbClr val="607C2F"/>
    <a:srgbClr val="607C5E"/>
    <a:srgbClr val="49662C"/>
    <a:srgbClr val="478E06"/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41" autoAdjust="0"/>
  </p:normalViewPr>
  <p:slideViewPr>
    <p:cSldViewPr snapToGrid="0" snapToObjects="1">
      <p:cViewPr varScale="1">
        <p:scale>
          <a:sx n="80" d="100"/>
          <a:sy n="80" d="100"/>
        </p:scale>
        <p:origin x="102" y="852"/>
      </p:cViewPr>
      <p:guideLst>
        <p:guide orient="horz" pos="2160"/>
        <p:guide pos="3294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AA853A1-56EF-DA4E-8CAC-CDB94D0D71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529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0" y="4152900"/>
            <a:ext cx="9144000" cy="270510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-24582" y="145654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685800" y="4453030"/>
            <a:ext cx="7772400" cy="991419"/>
          </a:xfrm>
        </p:spPr>
        <p:txBody>
          <a:bodyPr anchor="t">
            <a:normAutofit/>
          </a:bodyPr>
          <a:lstStyle>
            <a:lvl1pPr algn="l">
              <a:defRPr sz="29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685800" y="5455920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E9500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3" name="Picture 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3732D160-D5D1-254B-A9F7-6916C00BF7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723AA0-CB4E-ED46-9C07-0B9DE5D69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9038" y="1271588"/>
            <a:ext cx="3382962" cy="43132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82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132EA82-43BD-1949-9E85-CDF92E505B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73931" y="1260321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76401" y="2258064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0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CDAB31F-649D-D541-AC22-9F31841978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645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160520"/>
            <a:ext cx="9144000" cy="1607738"/>
          </a:xfrm>
          <a:prstGeom prst="rect">
            <a:avLst/>
          </a:prstGeom>
          <a:solidFill>
            <a:srgbClr val="368729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200">
                <a:solidFill>
                  <a:schemeClr val="bg1"/>
                </a:solidFill>
                <a:latin typeface="Arial"/>
                <a:cs typeface="Arial"/>
              </a:rPr>
              <a:t>Click to edit Master subtitle style</a:t>
            </a:r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2988A9-A9DF-3C47-A8BE-665434FF8A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6E509B-A1BB-1740-84B8-2B97082400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6052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200">
                <a:solidFill>
                  <a:schemeClr val="bg1"/>
                </a:solidFill>
                <a:latin typeface="Arial"/>
                <a:cs typeface="Arial"/>
              </a:rPr>
              <a:t>Click to edit Master subtitle style</a:t>
            </a:r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008B39B-5F53-2047-974C-28AB38215E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MARKETING TOOLS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FDE35CE-E86C-0146-B01A-434E76EB8A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STRATEGIES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9D7DFC5-7B03-6D42-97E1-8C582BD3B4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B5A29F4-9E72-A441-8114-7979357624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1F0CB3-8D02-3943-9933-CED78392EE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7" y="1272381"/>
            <a:ext cx="3382644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500C-2DAD-E24B-947F-AA454B3B4803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D8636-02F0-2043-B1BF-E7E2D6046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5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ho.int/cholera/en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F47C6C6-6DF5-4C8E-8333-D40D55ACDA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937" b="1593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48A2C2-331F-1945-ACBC-3D33F9B1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Communicable Diseases, 6</a:t>
            </a:r>
            <a:r>
              <a:rPr lang="en-US" baseline="30000" dirty="0"/>
              <a:t>th</a:t>
            </a:r>
            <a:r>
              <a:rPr lang="en-US" dirty="0"/>
              <a:t> Edition	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E579FD-9822-2442-BDF7-2B80C2FCF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5016770"/>
            <a:ext cx="7741920" cy="85535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 Global Perspective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9F733B45-E58B-46DE-A0A5-B4339805E23A}"/>
              </a:ext>
            </a:extLst>
          </p:cNvPr>
          <p:cNvSpPr txBox="1">
            <a:spLocks/>
          </p:cNvSpPr>
          <p:nvPr/>
        </p:nvSpPr>
        <p:spPr>
          <a:xfrm>
            <a:off x="685800" y="5608320"/>
            <a:ext cx="7741920" cy="855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rgbClr val="E9500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bg1"/>
                </a:solidFill>
              </a:rPr>
              <a:t>Roger Webber</a:t>
            </a:r>
          </a:p>
        </p:txBody>
      </p:sp>
    </p:spTree>
    <p:extLst>
      <p:ext uri="{BB962C8B-B14F-4D97-AF65-F5344CB8AC3E}">
        <p14:creationId xmlns:p14="http://schemas.microsoft.com/office/powerpoint/2010/main" val="2777559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37D390E-1527-4EAC-B147-6936AB9407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32BFF-5F51-4362-9495-25860D13AB8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GB" sz="2600" dirty="0"/>
              <a:t>Global Task Force on Cholera Control: </a:t>
            </a:r>
            <a:r>
              <a:rPr lang="en-GB" sz="2600" dirty="0">
                <a:hlinkClick r:id="rId2"/>
              </a:rPr>
              <a:t>www.who.int/cholera/en</a:t>
            </a:r>
            <a:r>
              <a:rPr lang="en-GB" sz="2600" dirty="0"/>
              <a:t> (accessed 28 February 2012).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D45272-7E8B-4401-A442-DB6F5455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 resources</a:t>
            </a:r>
          </a:p>
        </p:txBody>
      </p:sp>
    </p:spTree>
    <p:extLst>
      <p:ext uri="{BB962C8B-B14F-4D97-AF65-F5344CB8AC3E}">
        <p14:creationId xmlns:p14="http://schemas.microsoft.com/office/powerpoint/2010/main" val="1681167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68AD7A1-50D6-49C1-B0CE-0F1F1FB35F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080" b="12080"/>
          <a:stretch>
            <a:fillRect/>
          </a:stretch>
        </p:blipFill>
        <p:spPr/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7AEA17-3249-49DD-B4CE-B974A15D66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Chapter 8: </a:t>
            </a:r>
            <a:r>
              <a:rPr lang="en-US" dirty="0">
                <a:solidFill>
                  <a:schemeClr val="bg1"/>
                </a:solidFill>
              </a:rPr>
              <a:t>Faecal–Oral Diseases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73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6BF3A00-1098-46C6-A549-B3565F99A8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F952C-CA10-43D0-BFA3-67E504CDD7E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000" dirty="0"/>
              <a:t>A large number of infections are transferred by faecally contaminated fingers, food or water.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000" dirty="0"/>
              <a:t>Many of these infections produce diarrhoea, often adequately treated by oral rehydration solution.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000" dirty="0"/>
              <a:t>In cholera and bacillary dysentery outbreaks, emergency treatment centres should be set up, standardized treatment and rehydration regimes instigated and the outbreak fully investigated.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000" dirty="0"/>
              <a:t>Vaccinations are available for the prevention of rotavirus, cholera, typhoid, hepatitis A and poliomyelitis.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000" dirty="0"/>
              <a:t>The prevention of faecal–oral transmitted infections is by the improvement of water supplies, provision of safe sanitation and hand washing, especially before preparing or eating food.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761813-516F-4724-B1C7-ED702A233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38670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16A1116-6BE7-4D5C-871F-C3E543D632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1DC9DD-C02A-487A-9E9E-B95BFF8DFF4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403824" y="382201"/>
            <a:ext cx="2827545" cy="518918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573B383-20EF-4B26-8F77-AA58B0EDA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977" y="590153"/>
            <a:ext cx="3803749" cy="1190521"/>
          </a:xfrm>
        </p:spPr>
        <p:txBody>
          <a:bodyPr>
            <a:normAutofit fontScale="90000"/>
          </a:bodyPr>
          <a:lstStyle/>
          <a:p>
            <a:r>
              <a:rPr lang="en-GB" dirty="0"/>
              <a:t>Fig. 8.1. Preparing a simple oral rehydration solution.</a:t>
            </a:r>
          </a:p>
        </p:txBody>
      </p:sp>
    </p:spTree>
    <p:extLst>
      <p:ext uri="{BB962C8B-B14F-4D97-AF65-F5344CB8AC3E}">
        <p14:creationId xmlns:p14="http://schemas.microsoft.com/office/powerpoint/2010/main" val="237526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C95020-9DF7-4968-80E6-4C0EF70D01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572000" y="429054"/>
            <a:ext cx="4163628" cy="517197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15" y="1256967"/>
            <a:ext cx="3573028" cy="1500326"/>
          </a:xfrm>
        </p:spPr>
        <p:txBody>
          <a:bodyPr>
            <a:noAutofit/>
          </a:bodyPr>
          <a:lstStyle/>
          <a:p>
            <a:r>
              <a:rPr lang="en-GB" sz="2600" dirty="0"/>
              <a:t>Fig. 8.2. Similar pattern of gastroenteritis and cholera in Calcutta (now Kolkata), India (1973–1978).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DF40718-781D-4CAA-A7E9-8ADF70DA0CE9}"/>
              </a:ext>
            </a:extLst>
          </p:cNvPr>
          <p:cNvSpPr txBox="1">
            <a:spLocks/>
          </p:cNvSpPr>
          <p:nvPr/>
        </p:nvSpPr>
        <p:spPr>
          <a:xfrm>
            <a:off x="656248" y="3961228"/>
            <a:ext cx="4012707" cy="1500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0" dirty="0"/>
              <a:t>(Reproduced by permission from the Indian Council of Medical Research (1978) </a:t>
            </a:r>
            <a:r>
              <a:rPr lang="en-GB" sz="1600" b="0" i="1" dirty="0"/>
              <a:t>National Institute of Cholera and Enteric Diseases, Annual Report</a:t>
            </a:r>
            <a:r>
              <a:rPr lang="en-GB" sz="1600" b="0" dirty="0"/>
              <a:t>. Indian Council of Medical Research, Calcutta.)</a:t>
            </a:r>
          </a:p>
        </p:txBody>
      </p:sp>
    </p:spTree>
    <p:extLst>
      <p:ext uri="{BB962C8B-B14F-4D97-AF65-F5344CB8AC3E}">
        <p14:creationId xmlns:p14="http://schemas.microsoft.com/office/powerpoint/2010/main" val="239582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768975"/>
          </a:xfrm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65" y="1385100"/>
            <a:ext cx="1498286" cy="1012397"/>
          </a:xfrm>
        </p:spPr>
        <p:txBody>
          <a:bodyPr>
            <a:normAutofit fontScale="90000"/>
          </a:bodyPr>
          <a:lstStyle/>
          <a:p>
            <a:r>
              <a:rPr lang="en-GB" sz="2600" dirty="0"/>
              <a:t>Fig. 8.3. Cholera cases and deaths, 2017.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FB06348-0293-4C75-80FD-D51523082932}"/>
              </a:ext>
            </a:extLst>
          </p:cNvPr>
          <p:cNvSpPr txBox="1">
            <a:spLocks/>
          </p:cNvSpPr>
          <p:nvPr/>
        </p:nvSpPr>
        <p:spPr>
          <a:xfrm>
            <a:off x="365065" y="3681664"/>
            <a:ext cx="1327270" cy="1768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0" dirty="0"/>
              <a:t>(Reproduced by permission of the World Health Organization, Geneva, Switzerland.)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7BED46-29DE-4394-8EB9-82DCA63DC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464" y="613611"/>
            <a:ext cx="7072488" cy="499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7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356" y="192254"/>
            <a:ext cx="7196137" cy="997743"/>
          </a:xfrm>
        </p:spPr>
        <p:txBody>
          <a:bodyPr>
            <a:normAutofit/>
          </a:bodyPr>
          <a:lstStyle/>
          <a:p>
            <a:r>
              <a:rPr lang="en-GB" sz="2600" dirty="0"/>
              <a:t>Fig. 8.4.    </a:t>
            </a:r>
            <a:r>
              <a:rPr lang="en-US" sz="2600" dirty="0"/>
              <a:t>Annual cholera cases and mortality, 1989–2017. </a:t>
            </a:r>
            <a:endParaRPr lang="en-GB" sz="260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A6E5B01-09D3-4ED0-9714-686818DC0CB5}"/>
              </a:ext>
            </a:extLst>
          </p:cNvPr>
          <p:cNvSpPr txBox="1">
            <a:spLocks/>
          </p:cNvSpPr>
          <p:nvPr/>
        </p:nvSpPr>
        <p:spPr>
          <a:xfrm>
            <a:off x="1312985" y="4895384"/>
            <a:ext cx="7196137" cy="1012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0" dirty="0"/>
              <a:t>(Reproduced by permission of the World Health Organization, Geneva, Switzerland.)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3C91D9-5D69-4A12-8A5F-B952450C9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315" y="1162511"/>
            <a:ext cx="5945370" cy="399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86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0987"/>
            <a:ext cx="9144000" cy="5768975"/>
          </a:xfrm>
        </p:spPr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4A15F9A-5B34-462C-B6ED-342B208929D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28357" y="120317"/>
            <a:ext cx="4418602" cy="550636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619" y="773509"/>
            <a:ext cx="3021697" cy="997743"/>
          </a:xfrm>
        </p:spPr>
        <p:txBody>
          <a:bodyPr>
            <a:normAutofit/>
          </a:bodyPr>
          <a:lstStyle/>
          <a:p>
            <a:r>
              <a:rPr lang="en-GB" dirty="0"/>
              <a:t>Fig. 8.5. Amoebiasis.</a:t>
            </a:r>
          </a:p>
        </p:txBody>
      </p:sp>
    </p:spTree>
    <p:extLst>
      <p:ext uri="{BB962C8B-B14F-4D97-AF65-F5344CB8AC3E}">
        <p14:creationId xmlns:p14="http://schemas.microsoft.com/office/powerpoint/2010/main" val="2356619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37D390E-1527-4EAC-B147-6936AB9407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32BFF-5F51-4362-9495-25860D13AB8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GB" sz="1900" dirty="0"/>
              <a:t>Olsen, B.E., Olsen, M.E. and Wallis, P.M. (2002) </a:t>
            </a:r>
            <a:br>
              <a:rPr lang="en-GB" sz="1900" dirty="0"/>
            </a:br>
            <a:r>
              <a:rPr lang="en-GB" sz="1900" dirty="0"/>
              <a:t>Giardia: </a:t>
            </a:r>
            <a:r>
              <a:rPr lang="en-GB" sz="1900" i="1" dirty="0"/>
              <a:t>the Cosmopolitan Parasite</a:t>
            </a:r>
            <a:r>
              <a:rPr lang="en-GB" sz="1900" dirty="0"/>
              <a:t>. CAB International, Wallingford, UK.</a:t>
            </a:r>
          </a:p>
          <a:p>
            <a:r>
              <a:rPr lang="en-GB" sz="1900" dirty="0" err="1"/>
              <a:t>Ravdin</a:t>
            </a:r>
            <a:r>
              <a:rPr lang="en-GB" sz="1900" dirty="0"/>
              <a:t>, J.I. (2000) </a:t>
            </a:r>
            <a:r>
              <a:rPr lang="en-GB" sz="1900" i="1" dirty="0"/>
              <a:t>Amebiasis</a:t>
            </a:r>
            <a:r>
              <a:rPr lang="en-GB" sz="1900" dirty="0"/>
              <a:t> (Tropical Medicine: Science and Practice Vol. 2). World Scientific Publishing, Singapore/Hackensack, New Jersey/London.</a:t>
            </a:r>
          </a:p>
          <a:p>
            <a:r>
              <a:rPr lang="en-GB" sz="1900" dirty="0"/>
              <a:t>World Health Organization (2004) </a:t>
            </a:r>
            <a:r>
              <a:rPr lang="en-GB" sz="1900" i="1" dirty="0"/>
              <a:t>Cholera Outbreak, Assessing the Outbreak Response and Improving Preparedness</a:t>
            </a:r>
            <a:r>
              <a:rPr lang="en-GB" sz="1900" dirty="0"/>
              <a:t>. WHO, Geneva, Switzerland.</a:t>
            </a:r>
          </a:p>
          <a:p>
            <a:r>
              <a:rPr lang="en-GB" sz="1900" dirty="0"/>
              <a:t>World Health Organization (2005) </a:t>
            </a:r>
            <a:r>
              <a:rPr lang="en-GB" sz="1900" i="1" dirty="0"/>
              <a:t>Guidelines for the Control of Shigellosis, Including Epidemics Due to</a:t>
            </a:r>
            <a:r>
              <a:rPr lang="en-GB" sz="1900" dirty="0"/>
              <a:t> Shigella </a:t>
            </a:r>
            <a:r>
              <a:rPr lang="en-GB" sz="1900" dirty="0" err="1"/>
              <a:t>dysenteriae</a:t>
            </a:r>
            <a:r>
              <a:rPr lang="en-GB" sz="1900" dirty="0"/>
              <a:t> </a:t>
            </a:r>
            <a:r>
              <a:rPr lang="en-GB" sz="1900" i="1" dirty="0"/>
              <a:t>type 1</a:t>
            </a:r>
            <a:r>
              <a:rPr lang="en-GB" sz="1900" dirty="0"/>
              <a:t>. WHO, Geneva, Switzerland.</a:t>
            </a:r>
          </a:p>
          <a:p>
            <a:r>
              <a:rPr lang="en-GB" sz="1900" dirty="0"/>
              <a:t>World Health Organization (2017) </a:t>
            </a:r>
            <a:r>
              <a:rPr lang="en-GB" sz="1900" i="1" dirty="0"/>
              <a:t>14</a:t>
            </a:r>
            <a:r>
              <a:rPr lang="en-GB" sz="1900" i="1" baseline="30000" dirty="0"/>
              <a:t>th</a:t>
            </a:r>
            <a:r>
              <a:rPr lang="en-GB" sz="1900" i="1" dirty="0"/>
              <a:t> Meeting of SAGE Polio Working Group</a:t>
            </a:r>
            <a:r>
              <a:rPr lang="en-GB" sz="1900" dirty="0"/>
              <a:t>. WHO, Geneva, Switzerland.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D45272-7E8B-4401-A442-DB6F5455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reading</a:t>
            </a:r>
          </a:p>
        </p:txBody>
      </p:sp>
    </p:spTree>
    <p:extLst>
      <p:ext uri="{BB962C8B-B14F-4D97-AF65-F5344CB8AC3E}">
        <p14:creationId xmlns:p14="http://schemas.microsoft.com/office/powerpoint/2010/main" val="3329817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neric lecture slide template" id="{9B16598E-95EE-1D4F-8B62-56C049918952}" vid="{A011F8BC-391C-8741-A481-84B66A5C00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Generic_lecture_slide_template (3)</Template>
  <TotalTime>65</TotalTime>
  <Words>262</Words>
  <Application>Microsoft Office PowerPoint</Application>
  <PresentationFormat>On-screen Show (4:3)</PresentationFormat>
  <Paragraphs>26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Communicable Diseases, 6th Edition </vt:lpstr>
      <vt:lpstr>PowerPoint Presentation</vt:lpstr>
      <vt:lpstr>Summary</vt:lpstr>
      <vt:lpstr>Fig. 8.1. Preparing a simple oral rehydration solution.</vt:lpstr>
      <vt:lpstr>Fig. 8.2. Similar pattern of gastroenteritis and cholera in Calcutta (now Kolkata), India (1973–1978).</vt:lpstr>
      <vt:lpstr>Fig. 8.3. Cholera cases and deaths, 2017.</vt:lpstr>
      <vt:lpstr>Fig. 8.4.    Annual cholera cases and mortality, 1989–2017. </vt:lpstr>
      <vt:lpstr>Fig. 8.5. Amoebiasis.</vt:lpstr>
      <vt:lpstr>Further reading</vt:lpstr>
      <vt:lpstr>Web resources</vt:lpstr>
    </vt:vector>
  </TitlesOfParts>
  <Company>CABI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Lainsbury</dc:creator>
  <cp:lastModifiedBy>Alexandra Lainsbury</cp:lastModifiedBy>
  <cp:revision>11</cp:revision>
  <dcterms:created xsi:type="dcterms:W3CDTF">2019-06-26T10:31:11Z</dcterms:created>
  <dcterms:modified xsi:type="dcterms:W3CDTF">2019-07-02T08:10:18Z</dcterms:modified>
</cp:coreProperties>
</file>