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6" r:id="rId7"/>
    <p:sldId id="262" r:id="rId8"/>
    <p:sldId id="268" r:id="rId9"/>
    <p:sldId id="267" r:id="rId10"/>
    <p:sldId id="265" r:id="rId11"/>
    <p:sldId id="264" r:id="rId12"/>
    <p:sldId id="269" r:id="rId13"/>
    <p:sldId id="270"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0E"/>
    <a:srgbClr val="368729"/>
    <a:srgbClr val="F8634F"/>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41" autoAdjust="0"/>
  </p:normalViewPr>
  <p:slideViewPr>
    <p:cSldViewPr snapToGrid="0" snapToObjects="1">
      <p:cViewPr varScale="1">
        <p:scale>
          <a:sx n="80" d="100"/>
          <a:sy n="80" d="100"/>
        </p:scale>
        <p:origin x="102" y="852"/>
      </p:cViewPr>
      <p:guideLst>
        <p:guide orient="horz" pos="2160"/>
        <p:guide pos="3294"/>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AA853A1-56EF-DA4E-8CAC-CDB94D0D7153}"/>
              </a:ext>
            </a:extLst>
          </p:cNvPr>
          <p:cNvSpPr>
            <a:spLocks noGrp="1"/>
          </p:cNvSpPr>
          <p:nvPr>
            <p:ph type="pic" sz="quarter" idx="10"/>
          </p:nvPr>
        </p:nvSpPr>
        <p:spPr>
          <a:xfrm>
            <a:off x="0" y="0"/>
            <a:ext cx="9144000" cy="4152900"/>
          </a:xfrm>
          <a:noFill/>
        </p:spPr>
        <p:txBody>
          <a:bodyPr/>
          <a:lstStyle/>
          <a:p>
            <a:r>
              <a:rPr lang="en-US"/>
              <a:t>Click icon to add picture</a:t>
            </a:r>
          </a:p>
        </p:txBody>
      </p:sp>
      <p:sp>
        <p:nvSpPr>
          <p:cNvPr id="37" name="Rectangle 36"/>
          <p:cNvSpPr/>
          <p:nvPr userDrawn="1"/>
        </p:nvSpPr>
        <p:spPr>
          <a:xfrm>
            <a:off x="0" y="4152900"/>
            <a:ext cx="9144000" cy="270510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E9500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 name="Picture 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3732D160-D5D1-254B-A9F7-6916C00BF75B}"/>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
        <p:nvSpPr>
          <p:cNvPr id="3" name="Picture Placeholder 2">
            <a:extLst>
              <a:ext uri="{FF2B5EF4-FFF2-40B4-BE49-F238E27FC236}">
                <a16:creationId xmlns:a16="http://schemas.microsoft.com/office/drawing/2014/main" id="{54723AA0-CB4E-ED46-9C07-0B9DE5D695EB}"/>
              </a:ext>
            </a:extLst>
          </p:cNvPr>
          <p:cNvSpPr>
            <a:spLocks noGrp="1"/>
          </p:cNvSpPr>
          <p:nvPr>
            <p:ph type="pic" sz="quarter" idx="15"/>
          </p:nvPr>
        </p:nvSpPr>
        <p:spPr>
          <a:xfrm>
            <a:off x="1189038" y="1271588"/>
            <a:ext cx="3382962" cy="4313237"/>
          </a:xfrm>
        </p:spPr>
        <p:txBody>
          <a:bodyPr/>
          <a:lstStyle/>
          <a:p>
            <a:r>
              <a:rPr lang="en-US"/>
              <a:t>Click icon to add picture</a:t>
            </a:r>
          </a:p>
        </p:txBody>
      </p:sp>
    </p:spTree>
    <p:extLst>
      <p:ext uri="{BB962C8B-B14F-4D97-AF65-F5344CB8AC3E}">
        <p14:creationId xmlns:p14="http://schemas.microsoft.com/office/powerpoint/2010/main" val="1782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132EA82-43BD-1949-9E85-CDF92E505BD7}"/>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a:t>
            </a:r>
          </a:p>
        </p:txBody>
      </p:sp>
      <p:sp>
        <p:nvSpPr>
          <p:cNvPr id="9" name="Rectangle 8"/>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CDAB31F-649D-D541-AC22-9F31841978AB}"/>
              </a:ext>
            </a:extLst>
          </p:cNvPr>
          <p:cNvSpPr>
            <a:spLocks noGrp="1"/>
          </p:cNvSpPr>
          <p:nvPr>
            <p:ph type="pic" sz="quarter" idx="10"/>
          </p:nvPr>
        </p:nvSpPr>
        <p:spPr>
          <a:xfrm>
            <a:off x="0" y="0"/>
            <a:ext cx="9144000" cy="5764556"/>
          </a:xfrm>
        </p:spPr>
        <p:txBody>
          <a:bodyPr/>
          <a:lstStyle/>
          <a:p>
            <a:r>
              <a:rPr lang="en-US"/>
              <a:t>Click icon to add picture</a:t>
            </a:r>
          </a:p>
        </p:txBody>
      </p:sp>
      <p:sp>
        <p:nvSpPr>
          <p:cNvPr id="8" name="Rectangle 7"/>
          <p:cNvSpPr/>
          <p:nvPr userDrawn="1"/>
        </p:nvSpPr>
        <p:spPr>
          <a:xfrm>
            <a:off x="0" y="4160520"/>
            <a:ext cx="9144000" cy="1607738"/>
          </a:xfrm>
          <a:prstGeom prst="rect">
            <a:avLst/>
          </a:prstGeom>
          <a:solidFill>
            <a:srgbClr val="368729">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Rectangle 13"/>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2988A9-A9DF-3C47-A8BE-665434FF8AD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6E509B-A1BB-1740-84B8-2B970824004F}"/>
              </a:ext>
            </a:extLst>
          </p:cNvPr>
          <p:cNvSpPr>
            <a:spLocks noGrp="1"/>
          </p:cNvSpPr>
          <p:nvPr>
            <p:ph type="pic" sz="quarter" idx="10"/>
          </p:nvPr>
        </p:nvSpPr>
        <p:spPr>
          <a:xfrm>
            <a:off x="0" y="0"/>
            <a:ext cx="9144000" cy="4160520"/>
          </a:xfrm>
        </p:spPr>
        <p:txBody>
          <a:bodyPr/>
          <a:lstStyle/>
          <a:p>
            <a:r>
              <a:rPr lang="en-US"/>
              <a:t>Click icon to add picture</a:t>
            </a:r>
          </a:p>
        </p:txBody>
      </p:sp>
      <p:sp>
        <p:nvSpPr>
          <p:cNvPr id="8" name="Rectangle 7"/>
          <p:cNvSpPr/>
          <p:nvPr userDrawn="1"/>
        </p:nvSpPr>
        <p:spPr>
          <a:xfrm>
            <a:off x="0" y="4160520"/>
            <a:ext cx="9144000" cy="269748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D008B39B-5F53-2047-974C-28AB38215E51}"/>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FDE35CE-E86C-0146-B01A-434E76EB8A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9D7DFC5-7B03-6D42-97E1-8C582BD3B456}"/>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B5A29F4-9E72-A441-8114-7979357624C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C91F0CB3-8D02-3943-9933-CED78392EE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66"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cdc.gov/publichealth101/surveillance.html"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7C6C6-6DF5-4C8E-8333-D40D55ACDA3E}"/>
              </a:ext>
            </a:extLst>
          </p:cNvPr>
          <p:cNvPicPr>
            <a:picLocks noGrp="1" noChangeAspect="1"/>
          </p:cNvPicPr>
          <p:nvPr>
            <p:ph type="pic" sz="quarter" idx="10"/>
          </p:nvPr>
        </p:nvPicPr>
        <p:blipFill>
          <a:blip r:embed="rId2"/>
          <a:srcRect t="15937" b="15937"/>
          <a:stretch>
            <a:fillRect/>
          </a:stretch>
        </p:blipFill>
        <p:spPr/>
      </p:pic>
      <p:sp>
        <p:nvSpPr>
          <p:cNvPr id="3" name="Title 2">
            <a:extLst>
              <a:ext uri="{FF2B5EF4-FFF2-40B4-BE49-F238E27FC236}">
                <a16:creationId xmlns:a16="http://schemas.microsoft.com/office/drawing/2014/main" id="{CA48A2C2-331F-1945-ACBC-3D33F9B1C17C}"/>
              </a:ext>
            </a:extLst>
          </p:cNvPr>
          <p:cNvSpPr>
            <a:spLocks noGrp="1"/>
          </p:cNvSpPr>
          <p:nvPr>
            <p:ph type="title"/>
          </p:nvPr>
        </p:nvSpPr>
        <p:spPr/>
        <p:txBody>
          <a:bodyPr/>
          <a:lstStyle/>
          <a:p>
            <a:r>
              <a:rPr lang="en-US" dirty="0"/>
              <a:t>Communicable Diseases, 6</a:t>
            </a:r>
            <a:r>
              <a:rPr lang="en-US" baseline="30000" dirty="0"/>
              <a:t>th</a:t>
            </a:r>
            <a:r>
              <a:rPr lang="en-US" dirty="0"/>
              <a:t> Edition	</a:t>
            </a:r>
          </a:p>
        </p:txBody>
      </p:sp>
      <p:sp>
        <p:nvSpPr>
          <p:cNvPr id="4" name="Subtitle 3">
            <a:extLst>
              <a:ext uri="{FF2B5EF4-FFF2-40B4-BE49-F238E27FC236}">
                <a16:creationId xmlns:a16="http://schemas.microsoft.com/office/drawing/2014/main" id="{CFE579FD-9822-2442-BDF7-2B80C2FCFA8A}"/>
              </a:ext>
            </a:extLst>
          </p:cNvPr>
          <p:cNvSpPr>
            <a:spLocks noGrp="1"/>
          </p:cNvSpPr>
          <p:nvPr>
            <p:ph type="subTitle" idx="1"/>
          </p:nvPr>
        </p:nvSpPr>
        <p:spPr>
          <a:xfrm>
            <a:off x="685800" y="5016770"/>
            <a:ext cx="7741920" cy="855358"/>
          </a:xfrm>
        </p:spPr>
        <p:txBody>
          <a:bodyPr>
            <a:normAutofit/>
          </a:bodyPr>
          <a:lstStyle/>
          <a:p>
            <a:r>
              <a:rPr lang="en-US" sz="2400" dirty="0">
                <a:solidFill>
                  <a:schemeClr val="bg1"/>
                </a:solidFill>
              </a:rPr>
              <a:t>A Global Perspective</a:t>
            </a:r>
          </a:p>
        </p:txBody>
      </p:sp>
      <p:sp>
        <p:nvSpPr>
          <p:cNvPr id="7" name="Subtitle 3">
            <a:extLst>
              <a:ext uri="{FF2B5EF4-FFF2-40B4-BE49-F238E27FC236}">
                <a16:creationId xmlns:a16="http://schemas.microsoft.com/office/drawing/2014/main" id="{9F733B45-E58B-46DE-A0A5-B4339805E23A}"/>
              </a:ext>
            </a:extLst>
          </p:cNvPr>
          <p:cNvSpPr txBox="1">
            <a:spLocks/>
          </p:cNvSpPr>
          <p:nvPr/>
        </p:nvSpPr>
        <p:spPr>
          <a:xfrm>
            <a:off x="685800" y="5608320"/>
            <a:ext cx="7741920" cy="85535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b="1" kern="1200">
                <a:solidFill>
                  <a:srgbClr val="E9500E"/>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bg1"/>
                </a:solidFill>
              </a:rPr>
              <a:t>Roger Webber</a:t>
            </a:r>
          </a:p>
        </p:txBody>
      </p:sp>
    </p:spTree>
    <p:extLst>
      <p:ext uri="{BB962C8B-B14F-4D97-AF65-F5344CB8AC3E}">
        <p14:creationId xmlns:p14="http://schemas.microsoft.com/office/powerpoint/2010/main" val="2777559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a:xfrm>
            <a:off x="96252" y="0"/>
            <a:ext cx="9144000" cy="5768975"/>
          </a:xfrm>
        </p:spPr>
      </p:sp>
      <p:pic>
        <p:nvPicPr>
          <p:cNvPr id="7" name="Content Placeholder 6">
            <a:extLst>
              <a:ext uri="{FF2B5EF4-FFF2-40B4-BE49-F238E27FC236}">
                <a16:creationId xmlns:a16="http://schemas.microsoft.com/office/drawing/2014/main" id="{BB9F9799-BE4F-438E-8964-32592A04FAB3}"/>
              </a:ext>
            </a:extLst>
          </p:cNvPr>
          <p:cNvPicPr>
            <a:picLocks noGrp="1" noChangeAspect="1"/>
          </p:cNvPicPr>
          <p:nvPr>
            <p:ph sz="quarter" idx="13"/>
          </p:nvPr>
        </p:nvPicPr>
        <p:blipFill>
          <a:blip r:embed="rId2"/>
          <a:stretch>
            <a:fillRect/>
          </a:stretch>
        </p:blipFill>
        <p:spPr>
          <a:xfrm>
            <a:off x="5354999" y="455961"/>
            <a:ext cx="3150810" cy="4857140"/>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89357" y="455960"/>
            <a:ext cx="3851876" cy="4585271"/>
          </a:xfrm>
        </p:spPr>
        <p:txBody>
          <a:bodyPr>
            <a:noAutofit/>
          </a:bodyPr>
          <a:lstStyle/>
          <a:p>
            <a:r>
              <a:rPr lang="en-GB" sz="2700" dirty="0"/>
              <a:t>Fig. 4.7. Treatment of a mosquito net in a subsidized scheme in Orissa, India; aid worker on the right. Women’s groups managed a revolving fund for the manufacture, sale and treatment of the nets.</a:t>
            </a:r>
          </a:p>
        </p:txBody>
      </p:sp>
    </p:spTree>
    <p:extLst>
      <p:ext uri="{BB962C8B-B14F-4D97-AF65-F5344CB8AC3E}">
        <p14:creationId xmlns:p14="http://schemas.microsoft.com/office/powerpoint/2010/main" val="17818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2158F89E-F0CF-4B16-8E4F-51BD43A1A570}"/>
              </a:ext>
            </a:extLst>
          </p:cNvPr>
          <p:cNvPicPr>
            <a:picLocks noGrp="1" noChangeAspect="1"/>
          </p:cNvPicPr>
          <p:nvPr>
            <p:ph sz="quarter" idx="13"/>
          </p:nvPr>
        </p:nvPicPr>
        <p:blipFill>
          <a:blip r:embed="rId2"/>
          <a:stretch>
            <a:fillRect/>
          </a:stretch>
        </p:blipFill>
        <p:spPr>
          <a:xfrm>
            <a:off x="1189356" y="1413213"/>
            <a:ext cx="6448512" cy="3820454"/>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89356" y="0"/>
            <a:ext cx="6799612" cy="1413212"/>
          </a:xfrm>
        </p:spPr>
        <p:txBody>
          <a:bodyPr>
            <a:noAutofit/>
          </a:bodyPr>
          <a:lstStyle/>
          <a:p>
            <a:r>
              <a:rPr lang="en-GB" sz="2500" dirty="0"/>
              <a:t>Fig. 4.8. Information required from situation assessment to determine the role of health promotion. </a:t>
            </a:r>
          </a:p>
        </p:txBody>
      </p:sp>
      <p:sp>
        <p:nvSpPr>
          <p:cNvPr id="5" name="Title 3">
            <a:extLst>
              <a:ext uri="{FF2B5EF4-FFF2-40B4-BE49-F238E27FC236}">
                <a16:creationId xmlns:a16="http://schemas.microsoft.com/office/drawing/2014/main" id="{A5FDA587-1B54-4546-9CCB-B9BB9133A4E5}"/>
              </a:ext>
            </a:extLst>
          </p:cNvPr>
          <p:cNvSpPr txBox="1">
            <a:spLocks/>
          </p:cNvSpPr>
          <p:nvPr/>
        </p:nvSpPr>
        <p:spPr>
          <a:xfrm>
            <a:off x="1069039" y="5314730"/>
            <a:ext cx="7834329" cy="3731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a:t>
            </a:r>
          </a:p>
        </p:txBody>
      </p:sp>
    </p:spTree>
    <p:extLst>
      <p:ext uri="{BB962C8B-B14F-4D97-AF65-F5344CB8AC3E}">
        <p14:creationId xmlns:p14="http://schemas.microsoft.com/office/powerpoint/2010/main" val="383204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a:xfrm>
            <a:off x="1200243" y="944646"/>
            <a:ext cx="7750107" cy="4313237"/>
          </a:xfrm>
        </p:spPr>
        <p:txBody>
          <a:bodyPr>
            <a:noAutofit/>
          </a:bodyPr>
          <a:lstStyle/>
          <a:p>
            <a:r>
              <a:rPr lang="en-GB" sz="1100" dirty="0"/>
              <a:t>Abramson, J.H. and Abramson, Z.H. (2008) </a:t>
            </a:r>
            <a:r>
              <a:rPr lang="en-GB" sz="1100" i="1" dirty="0"/>
              <a:t>Research Methods in Community Public Health: Surveys, Epidemiological Research, Programme Evaluation, Clinical Trials</a:t>
            </a:r>
            <a:r>
              <a:rPr lang="en-GB" sz="1100" dirty="0"/>
              <a:t>, 6th </a:t>
            </a:r>
            <a:r>
              <a:rPr lang="en-GB" sz="1100" dirty="0" err="1"/>
              <a:t>edn</a:t>
            </a:r>
            <a:r>
              <a:rPr lang="en-GB" sz="1100" dirty="0"/>
              <a:t>. John Wiley and Sons, Chichester, UK.</a:t>
            </a:r>
          </a:p>
          <a:p>
            <a:r>
              <a:rPr lang="en-GB" sz="1100" dirty="0"/>
              <a:t>Connolly, M.A. (2006) </a:t>
            </a:r>
            <a:r>
              <a:rPr lang="en-GB" sz="1100" i="1" dirty="0"/>
              <a:t>Communicable Disease Control in Emergencies: A Field Manual</a:t>
            </a:r>
            <a:r>
              <a:rPr lang="en-GB" sz="1100" dirty="0"/>
              <a:t>. World Health Organization, Geneva, Switzerland.</a:t>
            </a:r>
          </a:p>
          <a:p>
            <a:r>
              <a:rPr lang="en-GB" sz="1100" dirty="0"/>
              <a:t>Green, A. (2007) </a:t>
            </a:r>
            <a:r>
              <a:rPr lang="en-GB" sz="1100" i="1" dirty="0"/>
              <a:t>Introduction to Health Planning for Developing Health Systems</a:t>
            </a:r>
            <a:r>
              <a:rPr lang="en-GB" sz="1100" dirty="0"/>
              <a:t>. Oxford University Press, Oxford, UK.</a:t>
            </a:r>
          </a:p>
          <a:p>
            <a:r>
              <a:rPr lang="en-GB" sz="1100" dirty="0" err="1"/>
              <a:t>Heymann</a:t>
            </a:r>
            <a:r>
              <a:rPr lang="en-GB" sz="1100" dirty="0"/>
              <a:t>, D.L. (2014) </a:t>
            </a:r>
            <a:r>
              <a:rPr lang="en-GB" sz="1100" i="1" dirty="0"/>
              <a:t>Control of Communicable Diseases Manual</a:t>
            </a:r>
            <a:r>
              <a:rPr lang="en-GB" sz="1100" dirty="0"/>
              <a:t>, 20th </a:t>
            </a:r>
            <a:r>
              <a:rPr lang="en-GB" sz="1100" dirty="0" err="1"/>
              <a:t>edn</a:t>
            </a:r>
            <a:r>
              <a:rPr lang="en-GB" sz="1100" dirty="0"/>
              <a:t>. American Public Health Association, Washington, DC.</a:t>
            </a:r>
          </a:p>
          <a:p>
            <a:r>
              <a:rPr lang="en-GB" sz="1100" dirty="0" err="1"/>
              <a:t>Lerberghe</a:t>
            </a:r>
            <a:r>
              <a:rPr lang="en-GB" sz="1100" dirty="0"/>
              <a:t>, W. and </a:t>
            </a:r>
            <a:r>
              <a:rPr lang="en-GB" sz="1100" dirty="0" err="1"/>
              <a:t>Lafort</a:t>
            </a:r>
            <a:r>
              <a:rPr lang="en-GB" sz="1100" dirty="0"/>
              <a:t>, Y. (1990) </a:t>
            </a:r>
            <a:r>
              <a:rPr lang="en-GB" sz="1100" i="1" dirty="0"/>
              <a:t>The Role of the Hospital in the District: Delivering or Supporting Primary Health Care</a:t>
            </a:r>
            <a:r>
              <a:rPr lang="en-GB" sz="1100" dirty="0"/>
              <a:t>. WHO/SIIS/CC/90.2. World Health Organization, Geneva, Switzerland.</a:t>
            </a:r>
          </a:p>
          <a:p>
            <a:r>
              <a:rPr lang="en-GB" sz="1100" dirty="0"/>
              <a:t>Lucas, A.O. and Gilles, H.M. (2002) </a:t>
            </a:r>
            <a:r>
              <a:rPr lang="en-GB" sz="1100" i="1" dirty="0"/>
              <a:t>Short Textbook of Public Health Medicine for the Tropics</a:t>
            </a:r>
            <a:r>
              <a:rPr lang="en-GB" sz="1100" dirty="0"/>
              <a:t>. Hodder Arnold, London.</a:t>
            </a:r>
          </a:p>
          <a:p>
            <a:r>
              <a:rPr lang="en-GB" sz="1100" dirty="0"/>
              <a:t>Noah, N.D. (2006) </a:t>
            </a:r>
            <a:r>
              <a:rPr lang="en-GB" sz="1100" i="1" dirty="0"/>
              <a:t>Controlling Communicable Disease</a:t>
            </a:r>
            <a:r>
              <a:rPr lang="en-GB" sz="1100" dirty="0"/>
              <a:t>. Open University Press, Milton Keynes, UK.</a:t>
            </a:r>
          </a:p>
          <a:p>
            <a:r>
              <a:rPr lang="en-GB" sz="1100" dirty="0" err="1"/>
              <a:t>Sellwood</a:t>
            </a:r>
            <a:r>
              <a:rPr lang="en-GB" sz="1100" dirty="0"/>
              <a:t>, C. and </a:t>
            </a:r>
            <a:r>
              <a:rPr lang="en-GB" sz="1100" dirty="0" err="1"/>
              <a:t>Wapling</a:t>
            </a:r>
            <a:r>
              <a:rPr lang="en-GB" sz="1100" dirty="0"/>
              <a:t>, A. (eds) (2016) </a:t>
            </a:r>
            <a:r>
              <a:rPr lang="en-GB" sz="1100" i="1" dirty="0"/>
              <a:t>Health Emergency Preparedness and Response</a:t>
            </a:r>
            <a:r>
              <a:rPr lang="en-GB" sz="1100" dirty="0"/>
              <a:t>. CAB International, Wallingford, UK.</a:t>
            </a:r>
          </a:p>
          <a:p>
            <a:r>
              <a:rPr lang="en-GB" sz="1100" dirty="0"/>
              <a:t>Smith, P.G., Morrow, R.H. and Ross, D.A. (2015) </a:t>
            </a:r>
            <a:r>
              <a:rPr lang="en-GB" sz="1100" i="1" dirty="0"/>
              <a:t>Field Trials of Health Interventions: A Toolbox</a:t>
            </a:r>
            <a:r>
              <a:rPr lang="en-GB" sz="1100" dirty="0"/>
              <a:t>, 3rd </a:t>
            </a:r>
            <a:r>
              <a:rPr lang="en-GB" sz="1100" dirty="0" err="1"/>
              <a:t>edn</a:t>
            </a:r>
            <a:r>
              <a:rPr lang="en-GB" sz="1100" dirty="0"/>
              <a:t>. Oxford University Press, Oxford, UK.</a:t>
            </a:r>
          </a:p>
          <a:p>
            <a:r>
              <a:rPr lang="en-GB" sz="1100" dirty="0"/>
              <a:t>Vaughan, J.P. and Morrow, R.H. (2011) </a:t>
            </a:r>
            <a:r>
              <a:rPr lang="en-GB" sz="1100" i="1" dirty="0"/>
              <a:t>Manual of Epidemiology for District Health Management</a:t>
            </a:r>
            <a:r>
              <a:rPr lang="en-GB" sz="1100" dirty="0"/>
              <a:t>, 2nd </a:t>
            </a:r>
            <a:r>
              <a:rPr lang="en-GB" sz="1100" dirty="0" err="1"/>
              <a:t>edn</a:t>
            </a:r>
            <a:r>
              <a:rPr lang="en-GB" sz="1100" dirty="0"/>
              <a:t>. World Health Organization, Geneva, Switzerland.</a:t>
            </a:r>
          </a:p>
          <a:p>
            <a:r>
              <a:rPr lang="en-GB" sz="1100" dirty="0"/>
              <a:t>Walley, J. and Wright, J. (2010) </a:t>
            </a:r>
            <a:r>
              <a:rPr lang="en-GB" sz="1100" i="1" dirty="0"/>
              <a:t>Public Health: An Action Guide to Improving Health</a:t>
            </a:r>
            <a:r>
              <a:rPr lang="en-GB" sz="1100" dirty="0"/>
              <a:t>, 2nd </a:t>
            </a:r>
            <a:r>
              <a:rPr lang="en-GB" sz="1100" dirty="0" err="1"/>
              <a:t>edn</a:t>
            </a:r>
            <a:r>
              <a:rPr lang="en-GB" sz="1100" dirty="0"/>
              <a:t>. Oxford University Press, Oxford, UK. (New edition in preparation.)</a:t>
            </a:r>
          </a:p>
          <a:p>
            <a:r>
              <a:rPr lang="en-GB" sz="1100" dirty="0"/>
              <a:t>Walley, J., Wright, J. and </a:t>
            </a:r>
            <a:r>
              <a:rPr lang="en-GB" sz="1100" dirty="0" err="1"/>
              <a:t>Hubley</a:t>
            </a:r>
            <a:r>
              <a:rPr lang="en-GB" sz="1100" dirty="0"/>
              <a:t>, J. (2009) </a:t>
            </a:r>
            <a:r>
              <a:rPr lang="en-GB" sz="1100" i="1" dirty="0"/>
              <a:t>Public Health</a:t>
            </a:r>
            <a:r>
              <a:rPr lang="en-GB" sz="1100" dirty="0"/>
              <a:t>, 2nd </a:t>
            </a:r>
            <a:r>
              <a:rPr lang="en-GB" sz="1100" dirty="0" err="1"/>
              <a:t>edn</a:t>
            </a:r>
            <a:r>
              <a:rPr lang="en-GB" sz="1100" dirty="0"/>
              <a:t>. Oxford University Press, Oxford, UK.</a:t>
            </a:r>
          </a:p>
          <a:p>
            <a:r>
              <a:rPr lang="en-GB" sz="1100" dirty="0"/>
              <a:t>World Health Organization (2008) </a:t>
            </a:r>
            <a:r>
              <a:rPr lang="en-GB" sz="1100" i="1" dirty="0"/>
              <a:t>A Systematic Review of The Effectiveness of Shortening Integrated Management of Childhood Illness Guidelines Training</a:t>
            </a:r>
            <a:r>
              <a:rPr lang="en-GB" sz="1100" dirty="0"/>
              <a:t>: Final Report. WHO, Geneva, Switzerland.</a:t>
            </a:r>
          </a:p>
          <a:p>
            <a:r>
              <a:rPr lang="en-US" sz="1100" dirty="0"/>
              <a:t>World Health Organization (2017) 2030 Agenda for Sustainable Development. </a:t>
            </a:r>
            <a:r>
              <a:rPr lang="en-US" sz="1100" i="1" dirty="0"/>
              <a:t>Bulletin of the World Health Organization</a:t>
            </a:r>
            <a:r>
              <a:rPr lang="en-US" sz="1100" dirty="0"/>
              <a:t> 95, 537–539. Available at: </a:t>
            </a:r>
            <a:r>
              <a:rPr lang="en-GB" sz="1100" dirty="0"/>
              <a:t>http://dx.doi.org/10.2471/BLT.16.187476</a:t>
            </a:r>
            <a:r>
              <a:rPr lang="en-US" sz="1100" dirty="0"/>
              <a:t> (accessed 13 June 2019).</a:t>
            </a:r>
            <a:endParaRPr lang="en-GB" sz="1100" dirty="0"/>
          </a:p>
          <a:p>
            <a:r>
              <a:rPr lang="en-GB" sz="1100" dirty="0"/>
              <a:t>World Health Organization/UNICEF (2008) </a:t>
            </a:r>
            <a:r>
              <a:rPr lang="en-GB" sz="1100" i="1" dirty="0"/>
              <a:t>Integrated Management of Childhood Illness for High HIV Settings, Chart Booklet</a:t>
            </a:r>
            <a:r>
              <a:rPr lang="en-GB" sz="1100" dirty="0"/>
              <a:t>. WHO, Geneva, Switzerland.</a:t>
            </a:r>
          </a:p>
          <a:p>
            <a:r>
              <a:rPr lang="en-GB" sz="1100" dirty="0"/>
              <a:t>Wright, J. (1998) </a:t>
            </a:r>
            <a:r>
              <a:rPr lang="en-GB" sz="1100" i="1" dirty="0"/>
              <a:t>Health Needs Assessment in Practice</a:t>
            </a:r>
            <a:r>
              <a:rPr lang="en-GB" sz="1100" dirty="0"/>
              <a:t>. BMJ Books, London.</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a:xfrm>
            <a:off x="1189356" y="223440"/>
            <a:ext cx="7196137" cy="997743"/>
          </a:xfrm>
        </p:spPr>
        <p:txBody>
          <a:bodyPr/>
          <a:lstStyle/>
          <a:p>
            <a:r>
              <a:rPr lang="en-GB" dirty="0"/>
              <a:t>Further reading</a:t>
            </a:r>
          </a:p>
        </p:txBody>
      </p:sp>
    </p:spTree>
    <p:extLst>
      <p:ext uri="{BB962C8B-B14F-4D97-AF65-F5344CB8AC3E}">
        <p14:creationId xmlns:p14="http://schemas.microsoft.com/office/powerpoint/2010/main" val="3329817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2500" u="sng" dirty="0">
                <a:hlinkClick r:id="rId2"/>
              </a:rPr>
              <a:t>https://www.cdc.gov/publichealth101/surveillance.html</a:t>
            </a:r>
            <a:r>
              <a:rPr lang="en-GB" sz="2500" dirty="0"/>
              <a:t> (accessed 18 March 2019)</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Web resources</a:t>
            </a:r>
          </a:p>
        </p:txBody>
      </p:sp>
    </p:spTree>
    <p:extLst>
      <p:ext uri="{BB962C8B-B14F-4D97-AF65-F5344CB8AC3E}">
        <p14:creationId xmlns:p14="http://schemas.microsoft.com/office/powerpoint/2010/main" val="1681167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8AD7A1-50D6-49C1-B0CE-0F1F1FB35F01}"/>
              </a:ext>
            </a:extLst>
          </p:cNvPr>
          <p:cNvPicPr>
            <a:picLocks noGrp="1" noChangeAspect="1"/>
          </p:cNvPicPr>
          <p:nvPr>
            <p:ph type="pic" sz="quarter" idx="10"/>
          </p:nvPr>
        </p:nvPicPr>
        <p:blipFill>
          <a:blip r:embed="rId2"/>
          <a:srcRect t="12080" b="12080"/>
          <a:stretch>
            <a:fillRect/>
          </a:stretch>
        </p:blipFill>
        <p:spPr/>
      </p:pic>
      <p:sp>
        <p:nvSpPr>
          <p:cNvPr id="3" name="Subtitle 2">
            <a:extLst>
              <a:ext uri="{FF2B5EF4-FFF2-40B4-BE49-F238E27FC236}">
                <a16:creationId xmlns:a16="http://schemas.microsoft.com/office/drawing/2014/main" id="{EF7AEA17-3249-49DD-B4CE-B974A15D665C}"/>
              </a:ext>
            </a:extLst>
          </p:cNvPr>
          <p:cNvSpPr>
            <a:spLocks noGrp="1"/>
          </p:cNvSpPr>
          <p:nvPr>
            <p:ph type="subTitle" idx="1"/>
          </p:nvPr>
        </p:nvSpPr>
        <p:spPr/>
        <p:txBody>
          <a:bodyPr/>
          <a:lstStyle/>
          <a:p>
            <a:r>
              <a:rPr lang="en-GB" dirty="0">
                <a:solidFill>
                  <a:schemeClr val="bg1"/>
                </a:solidFill>
              </a:rPr>
              <a:t>Chapter 4: Control Strategy and Organization</a:t>
            </a:r>
          </a:p>
        </p:txBody>
      </p:sp>
    </p:spTree>
    <p:extLst>
      <p:ext uri="{BB962C8B-B14F-4D97-AF65-F5344CB8AC3E}">
        <p14:creationId xmlns:p14="http://schemas.microsoft.com/office/powerpoint/2010/main" val="263777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BF3A00-1098-46C6-A549-B3565F99A8BA}"/>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978F952C-CA10-43D0-BFA3-67E504CDD7E3}"/>
              </a:ext>
            </a:extLst>
          </p:cNvPr>
          <p:cNvSpPr>
            <a:spLocks noGrp="1"/>
          </p:cNvSpPr>
          <p:nvPr>
            <p:ph sz="quarter" idx="13"/>
          </p:nvPr>
        </p:nvSpPr>
        <p:spPr/>
        <p:txBody>
          <a:bodyPr>
            <a:noAutofit/>
          </a:bodyPr>
          <a:lstStyle/>
          <a:p>
            <a:pPr marL="457200" lvl="0" indent="-457200">
              <a:buFont typeface="Arial" panose="020B0604020202020204" pitchFamily="34" charset="0"/>
              <a:buChar char="•"/>
            </a:pPr>
            <a:r>
              <a:rPr lang="en-GB" sz="1800" dirty="0"/>
              <a:t>In the investigation of an epidemic, the cause needs to be identified, investigated, notified and the extent determined, while cases will need to be treated and transmission interrupted. The epidemic must be reported and a surveillance system developed to prevent the epidemic from starting again.</a:t>
            </a:r>
          </a:p>
          <a:p>
            <a:pPr marL="457200" lvl="0" indent="-457200">
              <a:buFont typeface="Arial" panose="020B0604020202020204" pitchFamily="34" charset="0"/>
              <a:buChar char="•"/>
            </a:pPr>
            <a:r>
              <a:rPr lang="en-GB" sz="1800" dirty="0"/>
              <a:t>Disease control should be integrated with the general health services but in special circumstances an eradication or elimination programme can be set up.</a:t>
            </a:r>
          </a:p>
          <a:p>
            <a:pPr marL="457200" lvl="0" indent="-457200">
              <a:buFont typeface="Arial" panose="020B0604020202020204" pitchFamily="34" charset="0"/>
              <a:buChar char="•"/>
            </a:pPr>
            <a:r>
              <a:rPr lang="en-GB" sz="1800" dirty="0"/>
              <a:t>Social factors such as the stigma of disease, alternative treatment by traditional healers and resistance to health interventions have to be sensitively approached with health promotion.</a:t>
            </a:r>
          </a:p>
          <a:p>
            <a:pPr marL="457200" lvl="0" indent="-457200">
              <a:buFont typeface="Arial" panose="020B0604020202020204" pitchFamily="34" charset="0"/>
              <a:buChar char="•"/>
            </a:pPr>
            <a:r>
              <a:rPr lang="en-GB" sz="1800" dirty="0"/>
              <a:t>Self-help schemes are good methods of involving the community in their own health care.</a:t>
            </a:r>
          </a:p>
          <a:p>
            <a:pPr marL="457200" lvl="0" indent="-457200">
              <a:buFont typeface="Arial" panose="020B0604020202020204" pitchFamily="34" charset="0"/>
              <a:buChar char="•"/>
            </a:pPr>
            <a:r>
              <a:rPr lang="en-GB" sz="1800" dirty="0"/>
              <a:t>Social marketing, using posters and advertising is an effective method of promoting disease control.</a:t>
            </a:r>
          </a:p>
        </p:txBody>
      </p:sp>
      <p:sp>
        <p:nvSpPr>
          <p:cNvPr id="4" name="Title 3">
            <a:extLst>
              <a:ext uri="{FF2B5EF4-FFF2-40B4-BE49-F238E27FC236}">
                <a16:creationId xmlns:a16="http://schemas.microsoft.com/office/drawing/2014/main" id="{1F761813-516F-4724-B1C7-ED702A23349F}"/>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53867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A1116-6BE7-4D5C-871F-C3E543D632E9}"/>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921DC9DD-C02A-487A-9E9E-B95BFF8DFF48}"/>
              </a:ext>
            </a:extLst>
          </p:cNvPr>
          <p:cNvPicPr>
            <a:picLocks noGrp="1" noChangeAspect="1"/>
          </p:cNvPicPr>
          <p:nvPr>
            <p:ph sz="quarter" idx="13"/>
          </p:nvPr>
        </p:nvPicPr>
        <p:blipFill>
          <a:blip r:embed="rId2"/>
          <a:stretch>
            <a:fillRect/>
          </a:stretch>
        </p:blipFill>
        <p:spPr>
          <a:xfrm>
            <a:off x="4828874" y="388824"/>
            <a:ext cx="3725579" cy="5228442"/>
          </a:xfrm>
        </p:spPr>
      </p:pic>
      <p:sp>
        <p:nvSpPr>
          <p:cNvPr id="4" name="Title 3">
            <a:extLst>
              <a:ext uri="{FF2B5EF4-FFF2-40B4-BE49-F238E27FC236}">
                <a16:creationId xmlns:a16="http://schemas.microsoft.com/office/drawing/2014/main" id="{A573B383-20EF-4B26-8F77-AA58B0EDA98B}"/>
              </a:ext>
            </a:extLst>
          </p:cNvPr>
          <p:cNvSpPr>
            <a:spLocks noGrp="1"/>
          </p:cNvSpPr>
          <p:nvPr>
            <p:ph type="title"/>
          </p:nvPr>
        </p:nvSpPr>
        <p:spPr>
          <a:xfrm>
            <a:off x="1189356" y="1622175"/>
            <a:ext cx="3382644" cy="997743"/>
          </a:xfrm>
        </p:spPr>
        <p:txBody>
          <a:bodyPr>
            <a:normAutofit fontScale="90000"/>
          </a:bodyPr>
          <a:lstStyle/>
          <a:p>
            <a:r>
              <a:rPr lang="en-GB" dirty="0"/>
              <a:t>Fig. 4.1. Part of a village location map prepared for the investigation of a cholera outbreak in Tanzania.</a:t>
            </a:r>
          </a:p>
        </p:txBody>
      </p:sp>
    </p:spTree>
    <p:extLst>
      <p:ext uri="{BB962C8B-B14F-4D97-AF65-F5344CB8AC3E}">
        <p14:creationId xmlns:p14="http://schemas.microsoft.com/office/powerpoint/2010/main" val="237526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E9C95020-9DF7-4968-80E6-4C0EF70D01E4}"/>
              </a:ext>
            </a:extLst>
          </p:cNvPr>
          <p:cNvPicPr>
            <a:picLocks noGrp="1" noChangeAspect="1"/>
          </p:cNvPicPr>
          <p:nvPr>
            <p:ph sz="quarter" idx="13"/>
          </p:nvPr>
        </p:nvPicPr>
        <p:blipFill>
          <a:blip r:embed="rId2"/>
          <a:stretch>
            <a:fillRect/>
          </a:stretch>
        </p:blipFill>
        <p:spPr>
          <a:xfrm>
            <a:off x="2210172" y="1849510"/>
            <a:ext cx="5025497" cy="3785539"/>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710213" y="200633"/>
            <a:ext cx="7723924" cy="1500326"/>
          </a:xfrm>
        </p:spPr>
        <p:txBody>
          <a:bodyPr>
            <a:noAutofit/>
          </a:bodyPr>
          <a:lstStyle/>
          <a:p>
            <a:r>
              <a:rPr lang="en-GB" sz="2300" dirty="0"/>
              <a:t>Fig. 4.2. An active case detection (ACD) technician taking a blood slide from a woman suffering from fever in a malaria eradication programme (Santa Isabel, Solomon Islands).</a:t>
            </a:r>
          </a:p>
        </p:txBody>
      </p:sp>
    </p:spTree>
    <p:extLst>
      <p:ext uri="{BB962C8B-B14F-4D97-AF65-F5344CB8AC3E}">
        <p14:creationId xmlns:p14="http://schemas.microsoft.com/office/powerpoint/2010/main" val="239582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a:xfrm>
            <a:off x="0" y="0"/>
            <a:ext cx="9144000" cy="5768975"/>
          </a:xfrm>
        </p:spPr>
      </p:sp>
      <p:pic>
        <p:nvPicPr>
          <p:cNvPr id="6" name="Content Placeholder 5">
            <a:extLst>
              <a:ext uri="{FF2B5EF4-FFF2-40B4-BE49-F238E27FC236}">
                <a16:creationId xmlns:a16="http://schemas.microsoft.com/office/drawing/2014/main" id="{10A24128-BC5B-4C15-8C94-354366977576}"/>
              </a:ext>
            </a:extLst>
          </p:cNvPr>
          <p:cNvPicPr>
            <a:picLocks noGrp="1" noChangeAspect="1"/>
          </p:cNvPicPr>
          <p:nvPr>
            <p:ph sz="quarter" idx="13"/>
          </p:nvPr>
        </p:nvPicPr>
        <p:blipFill>
          <a:blip r:embed="rId2"/>
          <a:stretch>
            <a:fillRect/>
          </a:stretch>
        </p:blipFill>
        <p:spPr>
          <a:xfrm>
            <a:off x="1639162" y="1261786"/>
            <a:ext cx="5540451" cy="3996129"/>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60585" y="148732"/>
            <a:ext cx="7051431" cy="1012397"/>
          </a:xfrm>
        </p:spPr>
        <p:txBody>
          <a:bodyPr>
            <a:noAutofit/>
          </a:bodyPr>
          <a:lstStyle/>
          <a:p>
            <a:r>
              <a:rPr lang="en-GB" sz="2100" dirty="0"/>
              <a:t>Fig. 4.3. The integrated care of patients with chronic disease within a district health service. CHW, community health worker. </a:t>
            </a:r>
          </a:p>
        </p:txBody>
      </p:sp>
      <p:sp>
        <p:nvSpPr>
          <p:cNvPr id="5" name="Title 3">
            <a:extLst>
              <a:ext uri="{FF2B5EF4-FFF2-40B4-BE49-F238E27FC236}">
                <a16:creationId xmlns:a16="http://schemas.microsoft.com/office/drawing/2014/main" id="{9693DC38-FE14-4E69-B334-05BE11944EA2}"/>
              </a:ext>
            </a:extLst>
          </p:cNvPr>
          <p:cNvSpPr txBox="1">
            <a:spLocks/>
          </p:cNvSpPr>
          <p:nvPr/>
        </p:nvSpPr>
        <p:spPr>
          <a:xfrm>
            <a:off x="900597" y="5302790"/>
            <a:ext cx="6655234" cy="42130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a:t>
            </a:r>
          </a:p>
        </p:txBody>
      </p:sp>
    </p:spTree>
    <p:extLst>
      <p:ext uri="{BB962C8B-B14F-4D97-AF65-F5344CB8AC3E}">
        <p14:creationId xmlns:p14="http://schemas.microsoft.com/office/powerpoint/2010/main" val="16789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8" name="Content Placeholder 7">
            <a:extLst>
              <a:ext uri="{FF2B5EF4-FFF2-40B4-BE49-F238E27FC236}">
                <a16:creationId xmlns:a16="http://schemas.microsoft.com/office/drawing/2014/main" id="{FEBEEE2F-C4C3-49FF-A29E-22DED98ECA32}"/>
              </a:ext>
            </a:extLst>
          </p:cNvPr>
          <p:cNvPicPr>
            <a:picLocks noGrp="1" noChangeAspect="1"/>
          </p:cNvPicPr>
          <p:nvPr>
            <p:ph sz="quarter" idx="13"/>
          </p:nvPr>
        </p:nvPicPr>
        <p:blipFill>
          <a:blip r:embed="rId2"/>
          <a:stretch>
            <a:fillRect/>
          </a:stretch>
        </p:blipFill>
        <p:spPr>
          <a:xfrm>
            <a:off x="2105526" y="1034124"/>
            <a:ext cx="6202379" cy="3780083"/>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p:txBody>
          <a:bodyPr>
            <a:normAutofit/>
          </a:bodyPr>
          <a:lstStyle/>
          <a:p>
            <a:r>
              <a:rPr lang="en-GB" dirty="0"/>
              <a:t>Fig. 4.4. The WHO health system building blocks. </a:t>
            </a:r>
          </a:p>
        </p:txBody>
      </p:sp>
      <p:sp>
        <p:nvSpPr>
          <p:cNvPr id="5" name="Title 3">
            <a:extLst>
              <a:ext uri="{FF2B5EF4-FFF2-40B4-BE49-F238E27FC236}">
                <a16:creationId xmlns:a16="http://schemas.microsoft.com/office/drawing/2014/main" id="{A1169201-715E-459C-983A-FB207580FD78}"/>
              </a:ext>
            </a:extLst>
          </p:cNvPr>
          <p:cNvSpPr txBox="1">
            <a:spLocks/>
          </p:cNvSpPr>
          <p:nvPr/>
        </p:nvSpPr>
        <p:spPr>
          <a:xfrm>
            <a:off x="1189355" y="4055507"/>
            <a:ext cx="6679298" cy="247784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a:t>
            </a:r>
          </a:p>
        </p:txBody>
      </p:sp>
    </p:spTree>
    <p:extLst>
      <p:ext uri="{BB962C8B-B14F-4D97-AF65-F5344CB8AC3E}">
        <p14:creationId xmlns:p14="http://schemas.microsoft.com/office/powerpoint/2010/main" val="267768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8" name="Content Placeholder 7">
            <a:extLst>
              <a:ext uri="{FF2B5EF4-FFF2-40B4-BE49-F238E27FC236}">
                <a16:creationId xmlns:a16="http://schemas.microsoft.com/office/drawing/2014/main" id="{F4A15F9A-5B34-462C-B6ED-342B208929DD}"/>
              </a:ext>
            </a:extLst>
          </p:cNvPr>
          <p:cNvPicPr>
            <a:picLocks noGrp="1" noChangeAspect="1"/>
          </p:cNvPicPr>
          <p:nvPr>
            <p:ph sz="quarter" idx="13"/>
          </p:nvPr>
        </p:nvPicPr>
        <p:blipFill>
          <a:blip r:embed="rId2"/>
          <a:stretch>
            <a:fillRect/>
          </a:stretch>
        </p:blipFill>
        <p:spPr>
          <a:xfrm>
            <a:off x="4884820" y="372115"/>
            <a:ext cx="3756479" cy="5007586"/>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89357" y="659648"/>
            <a:ext cx="3226234" cy="2649036"/>
          </a:xfrm>
        </p:spPr>
        <p:txBody>
          <a:bodyPr>
            <a:normAutofit fontScale="90000"/>
          </a:bodyPr>
          <a:lstStyle/>
          <a:p>
            <a:r>
              <a:rPr lang="en-GB" dirty="0"/>
              <a:t>Fig. 4.5. A request for divine help for a sick person is placed outside a house in Nagaland, north-east India.</a:t>
            </a:r>
          </a:p>
        </p:txBody>
      </p:sp>
    </p:spTree>
    <p:extLst>
      <p:ext uri="{BB962C8B-B14F-4D97-AF65-F5344CB8AC3E}">
        <p14:creationId xmlns:p14="http://schemas.microsoft.com/office/powerpoint/2010/main" val="235661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4F241A02-D70C-4796-8E08-4D865EDFECED}"/>
              </a:ext>
            </a:extLst>
          </p:cNvPr>
          <p:cNvPicPr>
            <a:picLocks noGrp="1" noChangeAspect="1"/>
          </p:cNvPicPr>
          <p:nvPr>
            <p:ph sz="quarter" idx="13"/>
          </p:nvPr>
        </p:nvPicPr>
        <p:blipFill>
          <a:blip r:embed="rId2"/>
          <a:stretch>
            <a:fillRect/>
          </a:stretch>
        </p:blipFill>
        <p:spPr>
          <a:xfrm>
            <a:off x="4818315" y="438487"/>
            <a:ext cx="3675979" cy="4902338"/>
          </a:xfrm>
        </p:spPr>
      </p:pic>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868176" y="876216"/>
            <a:ext cx="3457510" cy="3767973"/>
          </a:xfrm>
        </p:spPr>
        <p:txBody>
          <a:bodyPr>
            <a:normAutofit fontScale="90000"/>
          </a:bodyPr>
          <a:lstStyle/>
          <a:p>
            <a:r>
              <a:rPr lang="en-GB" dirty="0"/>
              <a:t>Fig. 4.6. A bowl used for mixing concoctions in voodoo ceremonies to exorcise evil spirits causing illness, with a sacred grove of trees behind, in Togo, West Africa.</a:t>
            </a:r>
          </a:p>
        </p:txBody>
      </p:sp>
    </p:spTree>
    <p:extLst>
      <p:ext uri="{BB962C8B-B14F-4D97-AF65-F5344CB8AC3E}">
        <p14:creationId xmlns:p14="http://schemas.microsoft.com/office/powerpoint/2010/main" val="2951323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neric lecture slide template" id="{9B16598E-95EE-1D4F-8B62-56C049918952}" vid="{A011F8BC-391C-8741-A481-84B66A5C001B}"/>
    </a:ext>
  </a:extLst>
</a:theme>
</file>

<file path=docProps/app.xml><?xml version="1.0" encoding="utf-8"?>
<Properties xmlns="http://schemas.openxmlformats.org/officeDocument/2006/extended-properties" xmlns:vt="http://schemas.openxmlformats.org/officeDocument/2006/docPropsVTypes">
  <Template>Generic_lecture_slide_template (3)</Template>
  <TotalTime>83</TotalTime>
  <Words>687</Words>
  <Application>Microsoft Office PowerPoint</Application>
  <PresentationFormat>On-screen Show (4:3)</PresentationFormat>
  <Paragraphs>40</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Communicable Diseases, 6th Edition </vt:lpstr>
      <vt:lpstr>PowerPoint Presentation</vt:lpstr>
      <vt:lpstr>Summary</vt:lpstr>
      <vt:lpstr>Fig. 4.1. Part of a village location map prepared for the investigation of a cholera outbreak in Tanzania.</vt:lpstr>
      <vt:lpstr>Fig. 4.2. An active case detection (ACD) technician taking a blood slide from a woman suffering from fever in a malaria eradication programme (Santa Isabel, Solomon Islands).</vt:lpstr>
      <vt:lpstr>Fig. 4.3. The integrated care of patients with chronic disease within a district health service. CHW, community health worker. </vt:lpstr>
      <vt:lpstr>Fig. 4.4. The WHO health system building blocks. </vt:lpstr>
      <vt:lpstr>Fig. 4.5. A request for divine help for a sick person is placed outside a house in Nagaland, north-east India.</vt:lpstr>
      <vt:lpstr>Fig. 4.6. A bowl used for mixing concoctions in voodoo ceremonies to exorcise evil spirits causing illness, with a sacred grove of trees behind, in Togo, West Africa.</vt:lpstr>
      <vt:lpstr>Fig. 4.7. Treatment of a mosquito net in a subsidized scheme in Orissa, India; aid worker on the right. Women’s groups managed a revolving fund for the manufacture, sale and treatment of the nets.</vt:lpstr>
      <vt:lpstr>Fig. 4.8. Information required from situation assessment to determine the role of health promotion. </vt:lpstr>
      <vt:lpstr>Further reading</vt:lpstr>
      <vt:lpstr>Web resources</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Lainsbury</dc:creator>
  <cp:lastModifiedBy>Alexandra Lainsbury</cp:lastModifiedBy>
  <cp:revision>10</cp:revision>
  <dcterms:created xsi:type="dcterms:W3CDTF">2019-06-26T10:31:11Z</dcterms:created>
  <dcterms:modified xsi:type="dcterms:W3CDTF">2019-07-01T15:56:06Z</dcterms:modified>
</cp:coreProperties>
</file>