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2" r:id="rId8"/>
    <p:sldId id="268" r:id="rId9"/>
    <p:sldId id="267" r:id="rId10"/>
    <p:sldId id="265" r:id="rId11"/>
    <p:sldId id="264" r:id="rId12"/>
    <p:sldId id="263" r:id="rId13"/>
    <p:sldId id="269" r:id="rId14"/>
    <p:sldId id="27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who.int/immunization/documents/positionpapers/" TargetMode="External"/><Relationship Id="rId2" Type="http://schemas.openxmlformats.org/officeDocument/2006/relationships/hyperlink" Target="http://www.nhs.uk/conditions/vaccinations/Pages/vaccination-schedule-age-checklist.aspx"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96252" y="0"/>
            <a:ext cx="9144000" cy="5768975"/>
          </a:xfrm>
        </p:spPr>
      </p:sp>
      <p:pic>
        <p:nvPicPr>
          <p:cNvPr id="7" name="Content Placeholder 6">
            <a:extLst>
              <a:ext uri="{FF2B5EF4-FFF2-40B4-BE49-F238E27FC236}">
                <a16:creationId xmlns:a16="http://schemas.microsoft.com/office/drawing/2014/main" id="{BB9F9799-BE4F-438E-8964-32592A04FAB3}"/>
              </a:ext>
            </a:extLst>
          </p:cNvPr>
          <p:cNvPicPr>
            <a:picLocks noGrp="1" noChangeAspect="1"/>
          </p:cNvPicPr>
          <p:nvPr>
            <p:ph sz="quarter" idx="13"/>
          </p:nvPr>
        </p:nvPicPr>
        <p:blipFill>
          <a:blip r:embed="rId2"/>
          <a:stretch>
            <a:fillRect/>
          </a:stretch>
        </p:blipFill>
        <p:spPr>
          <a:xfrm>
            <a:off x="1810753" y="1655379"/>
            <a:ext cx="5522494" cy="3748917"/>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6" y="455961"/>
            <a:ext cx="7196137" cy="997743"/>
          </a:xfrm>
        </p:spPr>
        <p:txBody>
          <a:bodyPr>
            <a:noAutofit/>
          </a:bodyPr>
          <a:lstStyle/>
          <a:p>
            <a:r>
              <a:rPr lang="en-GB" dirty="0"/>
              <a:t>Fig. 3.7. Types of excreta disposal systems – incremental sanitation.</a:t>
            </a:r>
          </a:p>
        </p:txBody>
      </p:sp>
    </p:spTree>
    <p:extLst>
      <p:ext uri="{BB962C8B-B14F-4D97-AF65-F5344CB8AC3E}">
        <p14:creationId xmlns:p14="http://schemas.microsoft.com/office/powerpoint/2010/main" val="1781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2158F89E-F0CF-4B16-8E4F-51BD43A1A570}"/>
              </a:ext>
            </a:extLst>
          </p:cNvPr>
          <p:cNvPicPr>
            <a:picLocks noGrp="1" noChangeAspect="1"/>
          </p:cNvPicPr>
          <p:nvPr>
            <p:ph sz="quarter" idx="13"/>
          </p:nvPr>
        </p:nvPicPr>
        <p:blipFill>
          <a:blip r:embed="rId2"/>
          <a:stretch>
            <a:fillRect/>
          </a:stretch>
        </p:blipFill>
        <p:spPr>
          <a:xfrm>
            <a:off x="3826043" y="433597"/>
            <a:ext cx="4379494" cy="5148593"/>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6" y="530053"/>
            <a:ext cx="2552465" cy="2477842"/>
          </a:xfrm>
        </p:spPr>
        <p:txBody>
          <a:bodyPr>
            <a:noAutofit/>
          </a:bodyPr>
          <a:lstStyle/>
          <a:p>
            <a:r>
              <a:rPr lang="en-GB" dirty="0"/>
              <a:t>Fig. 3.8. Mosquito control methods.</a:t>
            </a:r>
          </a:p>
        </p:txBody>
      </p:sp>
    </p:spTree>
    <p:extLst>
      <p:ext uri="{BB962C8B-B14F-4D97-AF65-F5344CB8AC3E}">
        <p14:creationId xmlns:p14="http://schemas.microsoft.com/office/powerpoint/2010/main" val="383204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A524B0BF-EDC3-40FE-BB18-78280C7508E4}"/>
              </a:ext>
            </a:extLst>
          </p:cNvPr>
          <p:cNvPicPr>
            <a:picLocks noGrp="1" noChangeAspect="1"/>
          </p:cNvPicPr>
          <p:nvPr>
            <p:ph sz="quarter" idx="13"/>
          </p:nvPr>
        </p:nvPicPr>
        <p:blipFill>
          <a:blip r:embed="rId2"/>
          <a:stretch>
            <a:fillRect/>
          </a:stretch>
        </p:blipFill>
        <p:spPr>
          <a:xfrm>
            <a:off x="5002849" y="291949"/>
            <a:ext cx="3382644" cy="5185075"/>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044977" y="2295943"/>
            <a:ext cx="3527023" cy="997743"/>
          </a:xfrm>
        </p:spPr>
        <p:txBody>
          <a:bodyPr>
            <a:normAutofit fontScale="90000"/>
          </a:bodyPr>
          <a:lstStyle/>
          <a:p>
            <a:r>
              <a:rPr lang="en-GB" dirty="0"/>
              <a:t>Fig. 3.9. A locally constructed dam for the control of </a:t>
            </a:r>
            <a:r>
              <a:rPr lang="en-GB" i="1" dirty="0"/>
              <a:t>Anopheles </a:t>
            </a:r>
            <a:r>
              <a:rPr lang="en-GB" i="1" dirty="0" err="1"/>
              <a:t>fluviatilis</a:t>
            </a:r>
            <a:r>
              <a:rPr lang="en-GB" dirty="0"/>
              <a:t> in Nepal. Every 3 days, the bung is removed and the head of water rushing down the stream is sufficient to dislodge mosquito larvae.</a:t>
            </a:r>
          </a:p>
        </p:txBody>
      </p:sp>
    </p:spTree>
    <p:extLst>
      <p:ext uri="{BB962C8B-B14F-4D97-AF65-F5344CB8AC3E}">
        <p14:creationId xmlns:p14="http://schemas.microsoft.com/office/powerpoint/2010/main" val="1293353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1300" dirty="0" err="1"/>
              <a:t>Cairncross</a:t>
            </a:r>
            <a:r>
              <a:rPr lang="en-GB" sz="1300" dirty="0"/>
              <a:t>, S. and </a:t>
            </a:r>
            <a:r>
              <a:rPr lang="en-GB" sz="1300" dirty="0" err="1"/>
              <a:t>Feachem</a:t>
            </a:r>
            <a:r>
              <a:rPr lang="en-GB" sz="1300" dirty="0"/>
              <a:t>, R. (2015) </a:t>
            </a:r>
            <a:r>
              <a:rPr lang="en-GB" sz="1300" i="1" dirty="0"/>
              <a:t>Environmental Health Engineering in the Tropics: An Introductory Text</a:t>
            </a:r>
            <a:r>
              <a:rPr lang="en-GB" sz="1300" dirty="0"/>
              <a:t>. John Wiley, Chichester, UK.</a:t>
            </a:r>
          </a:p>
          <a:p>
            <a:r>
              <a:rPr lang="en-GB" sz="1300" dirty="0"/>
              <a:t>Cameron, M. and Lorenz, L. (eds) (2013) </a:t>
            </a:r>
            <a:r>
              <a:rPr lang="en-GB" sz="1300" i="1" dirty="0"/>
              <a:t>Biological and Environmental Control of Disease Vectors. </a:t>
            </a:r>
            <a:r>
              <a:rPr lang="en-GB" sz="1300" dirty="0"/>
              <a:t>CAB International, Wallingford, UK.</a:t>
            </a:r>
          </a:p>
          <a:p>
            <a:r>
              <a:rPr lang="en-GB" sz="1300" dirty="0" err="1"/>
              <a:t>Feachem</a:t>
            </a:r>
            <a:r>
              <a:rPr lang="en-GB" sz="1300" dirty="0"/>
              <a:t>, R.G., McGarry, M.A. and Mara, D. (1978) </a:t>
            </a:r>
            <a:r>
              <a:rPr lang="en-GB" sz="1300" i="1" dirty="0"/>
              <a:t>Water, Wastes and Health in Hot Climates</a:t>
            </a:r>
            <a:r>
              <a:rPr lang="en-GB" sz="1300" dirty="0"/>
              <a:t>. John Wiley, Chichester, UK (out of print).</a:t>
            </a:r>
          </a:p>
          <a:p>
            <a:r>
              <a:rPr lang="en-GB" sz="1300" dirty="0" err="1"/>
              <a:t>Feachem</a:t>
            </a:r>
            <a:r>
              <a:rPr lang="en-GB" sz="1300" dirty="0"/>
              <a:t>, R.G., Bradley, D.J., </a:t>
            </a:r>
            <a:r>
              <a:rPr lang="en-GB" sz="1300" dirty="0" err="1"/>
              <a:t>Garelick</a:t>
            </a:r>
            <a:r>
              <a:rPr lang="en-GB" sz="1300" dirty="0"/>
              <a:t>, H. and Mara, D.D. (1983) </a:t>
            </a:r>
            <a:r>
              <a:rPr lang="en-GB" sz="1300" i="1" dirty="0"/>
              <a:t>Sanitation and Disease: Health Aspects of Excreta and Wastewater Management</a:t>
            </a:r>
            <a:r>
              <a:rPr lang="en-GB" sz="1300" dirty="0"/>
              <a:t>. World Bank Studies in Water Supply and Sanitation 3. John Wiley, Chichester, UK (out of print).</a:t>
            </a:r>
          </a:p>
          <a:p>
            <a:r>
              <a:rPr lang="en-GB" sz="1300" dirty="0" err="1"/>
              <a:t>Heymann</a:t>
            </a:r>
            <a:r>
              <a:rPr lang="en-GB" sz="1300" dirty="0"/>
              <a:t>, D.L. (2014) </a:t>
            </a:r>
            <a:r>
              <a:rPr lang="en-GB" sz="1300" i="1" dirty="0"/>
              <a:t>Control of Communicable Diseases Manual</a:t>
            </a:r>
            <a:r>
              <a:rPr lang="en-GB" sz="1300" dirty="0"/>
              <a:t>, 20th </a:t>
            </a:r>
            <a:r>
              <a:rPr lang="en-GB" sz="1300" dirty="0" err="1"/>
              <a:t>edn</a:t>
            </a:r>
            <a:r>
              <a:rPr lang="en-GB" sz="1300" dirty="0"/>
              <a:t>. American Public Health Association, Washington, DC.</a:t>
            </a:r>
          </a:p>
          <a:p>
            <a:r>
              <a:rPr lang="en-GB" sz="1300" dirty="0"/>
              <a:t>Smith, P.G., Morrow, R.H. and Ross, D.A. (2015) </a:t>
            </a:r>
            <a:r>
              <a:rPr lang="en-GB" sz="1300" i="1" dirty="0"/>
              <a:t>Field Trials of Health Interventions: A Toolbox</a:t>
            </a:r>
            <a:r>
              <a:rPr lang="en-GB" sz="1300" dirty="0"/>
              <a:t>,</a:t>
            </a:r>
            <a:r>
              <a:rPr lang="en-GB" sz="1300" i="1" dirty="0"/>
              <a:t> </a:t>
            </a:r>
            <a:r>
              <a:rPr lang="en-GB" sz="1300" dirty="0"/>
              <a:t>3rd </a:t>
            </a:r>
            <a:r>
              <a:rPr lang="en-GB" sz="1300" dirty="0" err="1"/>
              <a:t>edn</a:t>
            </a:r>
            <a:r>
              <a:rPr lang="en-GB" sz="1300" dirty="0"/>
              <a:t>. Oxford University Press, Oxford.</a:t>
            </a:r>
            <a:r>
              <a:rPr lang="en-GB" sz="1300" i="1" dirty="0"/>
              <a:t> </a:t>
            </a:r>
            <a:endParaRPr lang="en-GB" sz="1300" dirty="0"/>
          </a:p>
          <a:p>
            <a:r>
              <a:rPr lang="en-GB" sz="1300" dirty="0"/>
              <a:t>World Health Organization (2006) </a:t>
            </a:r>
            <a:r>
              <a:rPr lang="en-GB" sz="1300" i="1" dirty="0"/>
              <a:t>Pesticides and Their Application</a:t>
            </a:r>
            <a:r>
              <a:rPr lang="en-GB" sz="1300" dirty="0"/>
              <a:t>, 6th </a:t>
            </a:r>
            <a:r>
              <a:rPr lang="en-GB" sz="1300" dirty="0" err="1"/>
              <a:t>edn</a:t>
            </a:r>
            <a:r>
              <a:rPr lang="en-GB" sz="1300" dirty="0"/>
              <a:t>. Document No. WHO/CDS/NTD/WHOPES/GCDPP/2006.1. WHO, Geneva, Switzerland.</a:t>
            </a:r>
          </a:p>
          <a:p>
            <a:r>
              <a:rPr lang="en-GB" sz="1300" dirty="0"/>
              <a:t>World Health Organization (2007) </a:t>
            </a:r>
            <a:r>
              <a:rPr lang="en-GB" sz="1300" i="1" dirty="0"/>
              <a:t>Long-lasting Insecticidal Nets for Malaria Prevention</a:t>
            </a:r>
            <a:r>
              <a:rPr lang="en-GB" sz="1300" dirty="0"/>
              <a:t>, 3rd </a:t>
            </a:r>
            <a:r>
              <a:rPr lang="en-GB" sz="1300" dirty="0" err="1"/>
              <a:t>edn</a:t>
            </a:r>
            <a:r>
              <a:rPr lang="en-GB" sz="1300" dirty="0"/>
              <a:t>. WHO, Geneva, Switzerland.</a:t>
            </a:r>
          </a:p>
          <a:p>
            <a:r>
              <a:rPr lang="en-GB" sz="1300" dirty="0"/>
              <a:t>World Health Organization (2014) </a:t>
            </a:r>
            <a:r>
              <a:rPr lang="en-GB" sz="1300" i="1" dirty="0"/>
              <a:t>WHO recommended insecticide products for treatment of mosquito nets for malaria vector control</a:t>
            </a:r>
            <a:r>
              <a:rPr lang="en-GB" sz="1300" dirty="0"/>
              <a:t>. WHO, Geneva, Switzerland.</a:t>
            </a:r>
          </a:p>
          <a:p>
            <a:r>
              <a:rPr lang="en-GB" sz="1300" dirty="0"/>
              <a:t>World Health Organization (2015) </a:t>
            </a:r>
            <a:r>
              <a:rPr lang="en-GB" sz="1300" i="1" dirty="0"/>
              <a:t>Recommended Routine Immunization</a:t>
            </a:r>
            <a:r>
              <a:rPr lang="en-GB" sz="1300" dirty="0"/>
              <a:t>. WHO, Geneva, Switzerland.</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600" dirty="0">
                <a:hlinkClick r:id="rId2"/>
              </a:rPr>
              <a:t>www.nhs.uk/conditions/vaccinations/Pages/vaccination-schedule-age-checklist.aspx</a:t>
            </a:r>
            <a:r>
              <a:rPr lang="en-GB" sz="2600" dirty="0"/>
              <a:t> (The NHS vaccination schedule; accessed 11 December 2018).</a:t>
            </a:r>
          </a:p>
          <a:p>
            <a:r>
              <a:rPr lang="en-GB" sz="2600" dirty="0">
                <a:hlinkClick r:id="rId3"/>
              </a:rPr>
              <a:t>www.who.int/immunization/documents/positionpapers/</a:t>
            </a:r>
            <a:r>
              <a:rPr lang="en-GB" sz="2600" dirty="0"/>
              <a:t> (Vaccine position papers from WHO; accessed 11 December 2018).</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3: Control Principles and Methods</a:t>
            </a: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1900" dirty="0"/>
              <a:t>Control methods can be against the agent, the means of transmission, by treating or protecting the host, or through modification of the environment.</a:t>
            </a:r>
          </a:p>
          <a:p>
            <a:pPr marL="457200" lvl="0" indent="-457200">
              <a:buFont typeface="Arial" panose="020B0604020202020204" pitchFamily="34" charset="0"/>
              <a:buChar char="•"/>
            </a:pPr>
            <a:r>
              <a:rPr lang="en-GB" sz="1900" dirty="0"/>
              <a:t>Vaccination stimulates the person to produce antibodies and is used against an increasing number of infections.</a:t>
            </a:r>
          </a:p>
          <a:p>
            <a:pPr marL="457200" lvl="0" indent="-457200">
              <a:buFont typeface="Arial" panose="020B0604020202020204" pitchFamily="34" charset="0"/>
              <a:buChar char="•"/>
            </a:pPr>
            <a:r>
              <a:rPr lang="en-GB" sz="1900" dirty="0"/>
              <a:t>Environmental control methods are personal hygiene, protection and preparation of food, protection of water supplies and proper methods of sanitation.</a:t>
            </a:r>
          </a:p>
          <a:p>
            <a:pPr marL="457200" lvl="0" indent="-457200">
              <a:buFont typeface="Arial" panose="020B0604020202020204" pitchFamily="34" charset="0"/>
              <a:buChar char="•"/>
            </a:pPr>
            <a:r>
              <a:rPr lang="en-GB" sz="1900" dirty="0"/>
              <a:t>Vector control is by personal protection, through the use of insecticides sprayed on surfaces, used as space sprays or larvicides or impregnated into netting, and by biological control or environmental modification.</a:t>
            </a:r>
          </a:p>
          <a:p>
            <a:pPr marL="457200" lvl="0" indent="-457200">
              <a:buFont typeface="Arial" panose="020B0604020202020204" pitchFamily="34" charset="0"/>
              <a:buChar char="•"/>
            </a:pPr>
            <a:r>
              <a:rPr lang="en-GB" sz="1900" dirty="0"/>
              <a:t>Mass drug administration can be used where none of the other methods are applicable and there is a safe and effective medicine.</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1298525" y="1249623"/>
            <a:ext cx="6546949" cy="4321766"/>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p:txBody>
          <a:bodyPr>
            <a:normAutofit/>
          </a:bodyPr>
          <a:lstStyle/>
          <a:p>
            <a:r>
              <a:rPr lang="en-GB" dirty="0"/>
              <a:t>Fig. 3.1. Control principles.</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E9C95020-9DF7-4968-80E6-4C0EF70D01E4}"/>
              </a:ext>
            </a:extLst>
          </p:cNvPr>
          <p:cNvPicPr>
            <a:picLocks noGrp="1" noChangeAspect="1"/>
          </p:cNvPicPr>
          <p:nvPr>
            <p:ph sz="quarter" idx="13"/>
          </p:nvPr>
        </p:nvPicPr>
        <p:blipFill>
          <a:blip r:embed="rId2"/>
          <a:stretch>
            <a:fillRect/>
          </a:stretch>
        </p:blipFill>
        <p:spPr>
          <a:xfrm>
            <a:off x="4722921" y="645958"/>
            <a:ext cx="3831531" cy="4871737"/>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710214" y="2228295"/>
            <a:ext cx="4012707" cy="1500326"/>
          </a:xfrm>
        </p:spPr>
        <p:txBody>
          <a:bodyPr>
            <a:noAutofit/>
          </a:bodyPr>
          <a:lstStyle/>
          <a:p>
            <a:r>
              <a:rPr lang="en-GB" dirty="0"/>
              <a:t>Fig. 3.2. Unequal vaccination coverage from static clinics. +, Vaccinated child; −, non-vaccinated child; Hosp., hospital; H.C., health centre; Disp., dispensary.</a:t>
            </a:r>
          </a:p>
        </p:txBody>
      </p:sp>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pic>
        <p:nvPicPr>
          <p:cNvPr id="6" name="Content Placeholder 5">
            <a:extLst>
              <a:ext uri="{FF2B5EF4-FFF2-40B4-BE49-F238E27FC236}">
                <a16:creationId xmlns:a16="http://schemas.microsoft.com/office/drawing/2014/main" id="{10A24128-BC5B-4C15-8C94-354366977576}"/>
              </a:ext>
            </a:extLst>
          </p:cNvPr>
          <p:cNvPicPr>
            <a:picLocks noGrp="1" noChangeAspect="1"/>
          </p:cNvPicPr>
          <p:nvPr>
            <p:ph sz="quarter" idx="13"/>
          </p:nvPr>
        </p:nvPicPr>
        <p:blipFill>
          <a:blip r:embed="rId2"/>
          <a:stretch>
            <a:fillRect/>
          </a:stretch>
        </p:blipFill>
        <p:spPr>
          <a:xfrm>
            <a:off x="1999631" y="1150601"/>
            <a:ext cx="4651070" cy="4340761"/>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60585" y="69102"/>
            <a:ext cx="7051431" cy="1012397"/>
          </a:xfrm>
        </p:spPr>
        <p:txBody>
          <a:bodyPr/>
          <a:lstStyle/>
          <a:p>
            <a:r>
              <a:rPr lang="en-GB" dirty="0"/>
              <a:t>Fig. 3.3. Routes of transmission of the water- and sanitation-related diseases.</a:t>
            </a:r>
          </a:p>
        </p:txBody>
      </p:sp>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EBEEE2F-C4C3-49FF-A29E-22DED98ECA32}"/>
              </a:ext>
            </a:extLst>
          </p:cNvPr>
          <p:cNvPicPr>
            <a:picLocks noGrp="1" noChangeAspect="1"/>
          </p:cNvPicPr>
          <p:nvPr>
            <p:ph sz="quarter" idx="13"/>
          </p:nvPr>
        </p:nvPicPr>
        <p:blipFill>
          <a:blip r:embed="rId2"/>
          <a:stretch>
            <a:fillRect/>
          </a:stretch>
        </p:blipFill>
        <p:spPr>
          <a:xfrm>
            <a:off x="709863" y="1475811"/>
            <a:ext cx="7363326" cy="3723835"/>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p:txBody>
          <a:bodyPr>
            <a:normAutofit/>
          </a:bodyPr>
          <a:lstStyle/>
          <a:p>
            <a:r>
              <a:rPr lang="en-GB" dirty="0"/>
              <a:t>Fig. 3.4. Sources of water.</a:t>
            </a:r>
          </a:p>
        </p:txBody>
      </p:sp>
    </p:spTree>
    <p:extLst>
      <p:ext uri="{BB962C8B-B14F-4D97-AF65-F5344CB8AC3E}">
        <p14:creationId xmlns:p14="http://schemas.microsoft.com/office/powerpoint/2010/main" val="267768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4A15F9A-5B34-462C-B6ED-342B208929DD}"/>
              </a:ext>
            </a:extLst>
          </p:cNvPr>
          <p:cNvPicPr>
            <a:picLocks noGrp="1" noChangeAspect="1"/>
          </p:cNvPicPr>
          <p:nvPr>
            <p:ph sz="quarter" idx="13"/>
          </p:nvPr>
        </p:nvPicPr>
        <p:blipFill>
          <a:blip r:embed="rId2"/>
          <a:stretch>
            <a:fillRect/>
          </a:stretch>
        </p:blipFill>
        <p:spPr>
          <a:xfrm>
            <a:off x="626764" y="1900989"/>
            <a:ext cx="7890471" cy="2723339"/>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p:txBody>
          <a:bodyPr>
            <a:normAutofit/>
          </a:bodyPr>
          <a:lstStyle/>
          <a:p>
            <a:r>
              <a:rPr lang="en-GB" dirty="0"/>
              <a:t>Fig. 3.5. Water catchment and the freshwater lens of coral islands.</a:t>
            </a:r>
          </a:p>
        </p:txBody>
      </p:sp>
    </p:spTree>
    <p:extLst>
      <p:ext uri="{BB962C8B-B14F-4D97-AF65-F5344CB8AC3E}">
        <p14:creationId xmlns:p14="http://schemas.microsoft.com/office/powerpoint/2010/main" val="235661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4F241A02-D70C-4796-8E08-4D865EDFECED}"/>
              </a:ext>
            </a:extLst>
          </p:cNvPr>
          <p:cNvPicPr>
            <a:picLocks noGrp="1" noChangeAspect="1"/>
          </p:cNvPicPr>
          <p:nvPr>
            <p:ph sz="quarter" idx="13"/>
          </p:nvPr>
        </p:nvPicPr>
        <p:blipFill>
          <a:blip r:embed="rId2"/>
          <a:stretch>
            <a:fillRect/>
          </a:stretch>
        </p:blipFill>
        <p:spPr>
          <a:xfrm>
            <a:off x="3649242" y="708977"/>
            <a:ext cx="4953337" cy="4741328"/>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868176" y="876216"/>
            <a:ext cx="2512697" cy="3767973"/>
          </a:xfrm>
        </p:spPr>
        <p:txBody>
          <a:bodyPr>
            <a:normAutofit/>
          </a:bodyPr>
          <a:lstStyle/>
          <a:p>
            <a:r>
              <a:rPr lang="en-GB" dirty="0"/>
              <a:t>Fig. 3.6. The three-pot system – a simple means of improving water quality.</a:t>
            </a:r>
          </a:p>
        </p:txBody>
      </p:sp>
    </p:spTree>
    <p:extLst>
      <p:ext uri="{BB962C8B-B14F-4D97-AF65-F5344CB8AC3E}">
        <p14:creationId xmlns:p14="http://schemas.microsoft.com/office/powerpoint/2010/main" val="2951323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56</TotalTime>
  <Words>558</Words>
  <Application>Microsoft Office PowerPoint</Application>
  <PresentationFormat>On-screen Show (4:3)</PresentationFormat>
  <Paragraphs>33</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Communicable Diseases, 6th Edition </vt:lpstr>
      <vt:lpstr>PowerPoint Presentation</vt:lpstr>
      <vt:lpstr>Summary</vt:lpstr>
      <vt:lpstr>Fig. 3.1. Control principles.</vt:lpstr>
      <vt:lpstr>Fig. 3.2. Unequal vaccination coverage from static clinics. +, Vaccinated child; −, non-vaccinated child; Hosp., hospital; H.C., health centre; Disp., dispensary.</vt:lpstr>
      <vt:lpstr>Fig. 3.3. Routes of transmission of the water- and sanitation-related diseases.</vt:lpstr>
      <vt:lpstr>Fig. 3.4. Sources of water.</vt:lpstr>
      <vt:lpstr>Fig. 3.5. Water catchment and the freshwater lens of coral islands.</vt:lpstr>
      <vt:lpstr>Fig. 3.6. The three-pot system – a simple means of improving water quality.</vt:lpstr>
      <vt:lpstr>Fig. 3.7. Types of excreta disposal systems – incremental sanitation.</vt:lpstr>
      <vt:lpstr>Fig. 3.8. Mosquito control methods.</vt:lpstr>
      <vt:lpstr>Fig. 3.9. A locally constructed dam for the control of Anopheles fluviatilis in Nepal. Every 3 days, the bung is removed and the head of water rushing down the stream is sufficient to dislodge mosquito larvae.</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9</cp:revision>
  <dcterms:created xsi:type="dcterms:W3CDTF">2019-06-26T10:31:11Z</dcterms:created>
  <dcterms:modified xsi:type="dcterms:W3CDTF">2019-07-01T15:29:28Z</dcterms:modified>
</cp:coreProperties>
</file>