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6" r:id="rId7"/>
    <p:sldId id="262" r:id="rId8"/>
    <p:sldId id="268" r:id="rId9"/>
    <p:sldId id="267" r:id="rId10"/>
    <p:sldId id="265" r:id="rId11"/>
    <p:sldId id="264" r:id="rId12"/>
    <p:sldId id="263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29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00E"/>
    <a:srgbClr val="368729"/>
    <a:srgbClr val="F8634F"/>
    <a:srgbClr val="607C2F"/>
    <a:srgbClr val="607C5E"/>
    <a:srgbClr val="49662C"/>
    <a:srgbClr val="478E06"/>
    <a:srgbClr val="93C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541" autoAdjust="0"/>
  </p:normalViewPr>
  <p:slideViewPr>
    <p:cSldViewPr snapToGrid="0" snapToObjects="1">
      <p:cViewPr varScale="1">
        <p:scale>
          <a:sx n="76" d="100"/>
          <a:sy n="76" d="100"/>
        </p:scale>
        <p:origin x="1440" y="96"/>
      </p:cViewPr>
      <p:guideLst>
        <p:guide orient="horz" pos="2160"/>
        <p:guide pos="3294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>
            <a:extLst>
              <a:ext uri="{FF2B5EF4-FFF2-40B4-BE49-F238E27FC236}">
                <a16:creationId xmlns:a16="http://schemas.microsoft.com/office/drawing/2014/main" id="{0AA853A1-56EF-DA4E-8CAC-CDB94D0D715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152900"/>
          </a:xfrm>
          <a:noFill/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37" name="Rectangle 36"/>
          <p:cNvSpPr/>
          <p:nvPr userDrawn="1"/>
        </p:nvSpPr>
        <p:spPr>
          <a:xfrm>
            <a:off x="0" y="4152900"/>
            <a:ext cx="9144000" cy="2705100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Rectangle 40"/>
          <p:cNvSpPr/>
          <p:nvPr userDrawn="1"/>
        </p:nvSpPr>
        <p:spPr>
          <a:xfrm>
            <a:off x="-24582" y="145654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42" name="Title 41"/>
          <p:cNvSpPr>
            <a:spLocks noGrp="1"/>
          </p:cNvSpPr>
          <p:nvPr>
            <p:ph type="title"/>
          </p:nvPr>
        </p:nvSpPr>
        <p:spPr>
          <a:xfrm>
            <a:off x="685800" y="4453030"/>
            <a:ext cx="7772400" cy="991419"/>
          </a:xfrm>
        </p:spPr>
        <p:txBody>
          <a:bodyPr anchor="t">
            <a:normAutofit/>
          </a:bodyPr>
          <a:lstStyle>
            <a:lvl1pPr algn="l">
              <a:defRPr sz="2900" b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48" name="Subtitle 2"/>
          <p:cNvSpPr>
            <a:spLocks noGrp="1"/>
          </p:cNvSpPr>
          <p:nvPr>
            <p:ph type="subTitle" idx="1"/>
          </p:nvPr>
        </p:nvSpPr>
        <p:spPr>
          <a:xfrm>
            <a:off x="685800" y="5455920"/>
            <a:ext cx="7741920" cy="85535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E9500E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3" name="Picture 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394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3732D160-D5D1-254B-A9F7-6916C00BF75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6"/>
          <p:cNvSpPr>
            <a:spLocks noGrp="1"/>
          </p:cNvSpPr>
          <p:nvPr>
            <p:ph sz="quarter" idx="14"/>
          </p:nvPr>
        </p:nvSpPr>
        <p:spPr>
          <a:xfrm>
            <a:off x="4572000" y="1272381"/>
            <a:ext cx="3813493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4723AA0-CB4E-ED46-9C07-0B9DE5D695E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189038" y="1271588"/>
            <a:ext cx="3382962" cy="4313237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825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3132EA82-43BD-1949-9E85-CDF92E505BD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973931" y="1260321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976401" y="2258064"/>
            <a:ext cx="7741920" cy="855358"/>
          </a:xfrm>
        </p:spPr>
        <p:txBody>
          <a:bodyPr>
            <a:normAutofit/>
          </a:bodyPr>
          <a:lstStyle>
            <a:lvl1pPr marL="0" indent="0" algn="l">
              <a:buNone/>
              <a:defRPr sz="1800" b="1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609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9CDAB31F-649D-D541-AC22-9F31841978A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764556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60520"/>
            <a:ext cx="9144000" cy="1607738"/>
          </a:xfrm>
          <a:prstGeom prst="rect">
            <a:avLst/>
          </a:prstGeom>
          <a:solidFill>
            <a:srgbClr val="368729">
              <a:alpha val="75000"/>
            </a:srgbClr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71084" y="4401573"/>
            <a:ext cx="7772400" cy="675967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4200">
                <a:solidFill>
                  <a:schemeClr val="bg1"/>
                </a:solidFill>
                <a:latin typeface="Arial"/>
                <a:cs typeface="Arial"/>
              </a:rPr>
              <a:t>Click to edit Master subtitle style</a:t>
            </a:r>
            <a:endParaRPr lang="en-US" sz="4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2086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682988A9-A9DF-3C47-A8BE-665434FF8AD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INTRODUCTION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18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6E509B-A1BB-1740-84B8-2B970824004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4160520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4160520"/>
            <a:ext cx="9144000" cy="2697480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ubtitle 2"/>
          <p:cNvSpPr>
            <a:spLocks noGrp="1"/>
          </p:cNvSpPr>
          <p:nvPr>
            <p:ph type="subTitle" idx="1"/>
          </p:nvPr>
        </p:nvSpPr>
        <p:spPr>
          <a:xfrm>
            <a:off x="571084" y="4401573"/>
            <a:ext cx="7772400" cy="675967"/>
          </a:xfrm>
        </p:spPr>
        <p:txBody>
          <a:bodyPr>
            <a:noAutofit/>
          </a:bodyPr>
          <a:lstStyle>
            <a:lvl1pPr marL="0" indent="0">
              <a:buNone/>
              <a:defRPr/>
            </a:lvl1pPr>
          </a:lstStyle>
          <a:p>
            <a:pPr algn="l"/>
            <a:r>
              <a:rPr lang="en-US" sz="4200">
                <a:solidFill>
                  <a:schemeClr val="bg1"/>
                </a:solidFill>
                <a:latin typeface="Arial"/>
                <a:cs typeface="Arial"/>
              </a:rPr>
              <a:t>Click to edit Master subtitle style</a:t>
            </a:r>
            <a:endParaRPr lang="en-US" sz="42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pic>
        <p:nvPicPr>
          <p:cNvPr id="13" name="Picture 1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739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ing Too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D008B39B-5F53-2047-974C-28AB38215E51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MARKETING TOOLS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860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i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8FDE35CE-E86C-0146-B01A-434E76EB8AE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STRATEGIES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1311263" y="1249680"/>
            <a:ext cx="7162800" cy="4312919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55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9D7DFC5-7B03-6D42-97E1-8C582BD3B456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311264" y="486906"/>
            <a:ext cx="719646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latin typeface="Arial"/>
                <a:cs typeface="Arial"/>
              </a:rPr>
              <a:t>LEARNING OBJECTIVES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6" y="1272381"/>
            <a:ext cx="7196137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3" name="Picture 12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955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4">
            <a:extLst>
              <a:ext uri="{FF2B5EF4-FFF2-40B4-BE49-F238E27FC236}">
                <a16:creationId xmlns:a16="http://schemas.microsoft.com/office/drawing/2014/main" id="{9B5A29F4-9E72-A441-8114-7979357624C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6" y="1272381"/>
            <a:ext cx="7196137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4" name="Picture 13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07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4">
            <a:extLst>
              <a:ext uri="{FF2B5EF4-FFF2-40B4-BE49-F238E27FC236}">
                <a16:creationId xmlns:a16="http://schemas.microsoft.com/office/drawing/2014/main" id="{C91F0CB3-8D02-3943-9933-CED78392EEE5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768975"/>
          </a:xfrm>
        </p:spPr>
        <p:txBody>
          <a:bodyPr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Insert background image and set to 90% transparency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5768258"/>
            <a:ext cx="9144000" cy="1089742"/>
          </a:xfrm>
          <a:prstGeom prst="rect">
            <a:avLst/>
          </a:prstGeom>
          <a:solidFill>
            <a:srgbClr val="368729"/>
          </a:soli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 userDrawn="1"/>
        </p:nvSpPr>
        <p:spPr>
          <a:xfrm>
            <a:off x="-32776" y="6123667"/>
            <a:ext cx="3392130" cy="385097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720000" rtlCol="0" anchor="ctr"/>
          <a:lstStyle/>
          <a:p>
            <a:r>
              <a:rPr lang="en-US" sz="1000" dirty="0">
                <a:solidFill>
                  <a:srgbClr val="FFFFFF"/>
                </a:solidFill>
                <a:latin typeface="Arial"/>
                <a:cs typeface="Arial"/>
              </a:rPr>
              <a:t>COMPLIMENTARY TEACHING MATERIALS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>
          <a:xfrm>
            <a:off x="1189357" y="1272381"/>
            <a:ext cx="3382644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9977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9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Content Placeholder 16"/>
          <p:cNvSpPr>
            <a:spLocks noGrp="1"/>
          </p:cNvSpPr>
          <p:nvPr>
            <p:ph sz="quarter" idx="14"/>
          </p:nvPr>
        </p:nvSpPr>
        <p:spPr>
          <a:xfrm>
            <a:off x="4572000" y="1272381"/>
            <a:ext cx="3813493" cy="431323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15" name="Picture 14" descr="CABI Logo_NEW_white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35006" y="6047626"/>
            <a:ext cx="1801368" cy="527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10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D500C-2DAD-E24B-947F-AA454B3B4803}" type="datetimeFigureOut">
              <a:rPr lang="en-US" smtClean="0"/>
              <a:t>7/3/2019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D8636-02F0-2043-B1BF-E7E2D60464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1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5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FF47C6C6-6DF5-4C8E-8333-D40D55ACDA3E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CA48A2C2-331F-1945-ACBC-3D33F9B1C1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Communicable Diseases, 6</a:t>
            </a:r>
            <a:r>
              <a:rPr lang="en-US" baseline="30000" dirty="0"/>
              <a:t>th</a:t>
            </a:r>
            <a:r>
              <a:rPr lang="en-US" dirty="0"/>
              <a:t> Edition	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CFE579FD-9822-2442-BDF7-2B80C2FCFA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5016770"/>
            <a:ext cx="7741920" cy="8553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A Global Perspective</a:t>
            </a:r>
          </a:p>
        </p:txBody>
      </p:sp>
      <p:sp>
        <p:nvSpPr>
          <p:cNvPr id="7" name="Subtitle 3">
            <a:extLst>
              <a:ext uri="{FF2B5EF4-FFF2-40B4-BE49-F238E27FC236}">
                <a16:creationId xmlns:a16="http://schemas.microsoft.com/office/drawing/2014/main" id="{9F733B45-E58B-46DE-A0A5-B4339805E23A}"/>
              </a:ext>
            </a:extLst>
          </p:cNvPr>
          <p:cNvSpPr txBox="1">
            <a:spLocks/>
          </p:cNvSpPr>
          <p:nvPr/>
        </p:nvSpPr>
        <p:spPr>
          <a:xfrm>
            <a:off x="685800" y="5608320"/>
            <a:ext cx="7741920" cy="8553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rgbClr val="E9500E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0" dirty="0">
                <a:solidFill>
                  <a:schemeClr val="bg1"/>
                </a:solidFill>
              </a:rPr>
              <a:t>Roger Webber</a:t>
            </a:r>
          </a:p>
        </p:txBody>
      </p:sp>
    </p:spTree>
    <p:extLst>
      <p:ext uri="{BB962C8B-B14F-4D97-AF65-F5344CB8AC3E}">
        <p14:creationId xmlns:p14="http://schemas.microsoft.com/office/powerpoint/2010/main" val="2777559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B9F9799-BE4F-438E-8964-32592A04FAB3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29601" y="1797588"/>
            <a:ext cx="3887722" cy="3632356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56" y="490305"/>
            <a:ext cx="7196137" cy="997743"/>
          </a:xfrm>
        </p:spPr>
        <p:txBody>
          <a:bodyPr>
            <a:noAutofit/>
          </a:bodyPr>
          <a:lstStyle/>
          <a:p>
            <a:r>
              <a:rPr lang="en-GB" sz="2500" dirty="0"/>
              <a:t>Fig. 2.7. Basic reproductive rate decreasing, i.e. &lt;1. </a:t>
            </a:r>
            <a:r>
              <a:rPr lang="en-GB" sz="2500" dirty="0" err="1"/>
              <a:t>Unsustained</a:t>
            </a:r>
            <a:r>
              <a:rPr lang="en-GB" sz="2500" dirty="0"/>
              <a:t> transmission: each transmission gives rise to less than one new case and the infection dies out.</a:t>
            </a:r>
          </a:p>
        </p:txBody>
      </p:sp>
    </p:spTree>
    <p:extLst>
      <p:ext uri="{BB962C8B-B14F-4D97-AF65-F5344CB8AC3E}">
        <p14:creationId xmlns:p14="http://schemas.microsoft.com/office/powerpoint/2010/main" val="17818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158F89E-F0CF-4B16-8E4F-51BD43A1A570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9567" y="2057848"/>
            <a:ext cx="6557211" cy="3403934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56" y="530053"/>
            <a:ext cx="7196137" cy="997743"/>
          </a:xfrm>
        </p:spPr>
        <p:txBody>
          <a:bodyPr>
            <a:noAutofit/>
          </a:bodyPr>
          <a:lstStyle/>
          <a:p>
            <a:r>
              <a:rPr lang="en-GB" sz="2300" dirty="0"/>
              <a:t>Fig. 2.8. The focality of endemic disease. (A) A universally homogeneous prevalence rate is measured in an area. (B) Once control measures have been implemented, foci of persistent transmission are revealed.</a:t>
            </a:r>
          </a:p>
        </p:txBody>
      </p:sp>
    </p:spTree>
    <p:extLst>
      <p:ext uri="{BB962C8B-B14F-4D97-AF65-F5344CB8AC3E}">
        <p14:creationId xmlns:p14="http://schemas.microsoft.com/office/powerpoint/2010/main" val="3832047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524B0BF-EDC3-40FE-BB18-78280C7508E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46651" y="1557123"/>
            <a:ext cx="6450697" cy="3743753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2.9. Theoretical environmental control of schistosomiasis.</a:t>
            </a:r>
          </a:p>
        </p:txBody>
      </p:sp>
    </p:spTree>
    <p:extLst>
      <p:ext uri="{BB962C8B-B14F-4D97-AF65-F5344CB8AC3E}">
        <p14:creationId xmlns:p14="http://schemas.microsoft.com/office/powerpoint/2010/main" val="1293353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837D390E-1527-4EAC-B147-6936AB9407D0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E32BFF-5F51-4362-9495-25860D13AB8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Barker, D.J.P. and Cooper, C. (1998) </a:t>
            </a:r>
            <a:r>
              <a:rPr lang="en-GB" i="1" dirty="0"/>
              <a:t>Epidemiology in Medical Practice</a:t>
            </a:r>
            <a:r>
              <a:rPr lang="en-GB" dirty="0"/>
              <a:t>, 5</a:t>
            </a:r>
            <a:r>
              <a:rPr lang="en-GB" baseline="30000" dirty="0"/>
              <a:t>th</a:t>
            </a:r>
            <a:r>
              <a:rPr lang="en-GB" dirty="0"/>
              <a:t> </a:t>
            </a:r>
            <a:r>
              <a:rPr lang="en-GB" dirty="0" err="1"/>
              <a:t>edn</a:t>
            </a:r>
            <a:r>
              <a:rPr lang="en-GB" dirty="0"/>
              <a:t>. Churchill Livingstone, London.</a:t>
            </a:r>
          </a:p>
          <a:p>
            <a:r>
              <a:rPr lang="en-GB" dirty="0"/>
              <a:t>Bonita, R. and </a:t>
            </a:r>
            <a:r>
              <a:rPr lang="en-GB" dirty="0" err="1"/>
              <a:t>Beaglehole</a:t>
            </a:r>
            <a:r>
              <a:rPr lang="en-GB" dirty="0"/>
              <a:t>, R. (2006) </a:t>
            </a:r>
            <a:r>
              <a:rPr lang="en-GB" i="1" dirty="0"/>
              <a:t>Basic Epidemiology</a:t>
            </a:r>
            <a:r>
              <a:rPr lang="en-GB" dirty="0"/>
              <a:t>, 2nd </a:t>
            </a:r>
            <a:r>
              <a:rPr lang="en-GB" dirty="0" err="1"/>
              <a:t>edn</a:t>
            </a:r>
            <a:r>
              <a:rPr lang="en-GB" dirty="0"/>
              <a:t>. World Health Organization, Geneva, Switzerland.</a:t>
            </a:r>
          </a:p>
          <a:p>
            <a:r>
              <a:rPr lang="en-GB" dirty="0" err="1"/>
              <a:t>Giesecke</a:t>
            </a:r>
            <a:r>
              <a:rPr lang="en-GB" dirty="0"/>
              <a:t>, J. (2016) </a:t>
            </a:r>
            <a:r>
              <a:rPr lang="en-GB" i="1" dirty="0"/>
              <a:t>Modern Infectious Disease Epidemiology</a:t>
            </a:r>
            <a:r>
              <a:rPr lang="en-GB" dirty="0"/>
              <a:t>, 3rd </a:t>
            </a:r>
            <a:r>
              <a:rPr lang="en-GB" dirty="0" err="1"/>
              <a:t>edn</a:t>
            </a:r>
            <a:r>
              <a:rPr lang="en-GB" dirty="0"/>
              <a:t>. Hodder Arnold, London.</a:t>
            </a:r>
          </a:p>
          <a:p>
            <a:r>
              <a:rPr lang="en-GB" dirty="0"/>
              <a:t>Kirkwood, B.R. (2016) </a:t>
            </a:r>
            <a:r>
              <a:rPr lang="en-GB" i="1" dirty="0"/>
              <a:t>Essential Medical Statistics</a:t>
            </a:r>
            <a:r>
              <a:rPr lang="en-GB" dirty="0"/>
              <a:t>, 3rd </a:t>
            </a:r>
            <a:r>
              <a:rPr lang="en-GB" dirty="0" err="1"/>
              <a:t>edn</a:t>
            </a:r>
            <a:r>
              <a:rPr lang="en-GB" dirty="0"/>
              <a:t>. Blackwell Scientific Publications, Oxford, UK.</a:t>
            </a:r>
          </a:p>
          <a:p>
            <a:r>
              <a:rPr lang="en-GB" dirty="0"/>
              <a:t>Porta, M. (2014) </a:t>
            </a:r>
            <a:r>
              <a:rPr lang="en-GB" i="1" dirty="0"/>
              <a:t>A Dictionary of Epidemiology</a:t>
            </a:r>
            <a:r>
              <a:rPr lang="en-GB" dirty="0"/>
              <a:t>, 6th </a:t>
            </a:r>
            <a:r>
              <a:rPr lang="en-GB" dirty="0" err="1"/>
              <a:t>edn</a:t>
            </a:r>
            <a:r>
              <a:rPr lang="en-GB" dirty="0"/>
              <a:t>. Oxford University Press, New York.</a:t>
            </a:r>
          </a:p>
          <a:p>
            <a:r>
              <a:rPr lang="en-GB" dirty="0"/>
              <a:t>Schneider, D. and </a:t>
            </a:r>
            <a:r>
              <a:rPr lang="en-GB" dirty="0" err="1"/>
              <a:t>Lilienfield</a:t>
            </a:r>
            <a:r>
              <a:rPr lang="en-GB" dirty="0"/>
              <a:t>, D.E. (2015) </a:t>
            </a:r>
            <a:r>
              <a:rPr lang="en-GB" i="1" dirty="0" err="1"/>
              <a:t>Lilienfield’s</a:t>
            </a:r>
            <a:r>
              <a:rPr lang="en-GB" i="1" dirty="0"/>
              <a:t> Foundations of Epidemiology</a:t>
            </a:r>
            <a:r>
              <a:rPr lang="en-GB" dirty="0"/>
              <a:t>. Oxford University Press, New York.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ED45272-7E8B-4401-A442-DB6F54558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</p:spTree>
    <p:extLst>
      <p:ext uri="{BB962C8B-B14F-4D97-AF65-F5344CB8AC3E}">
        <p14:creationId xmlns:p14="http://schemas.microsoft.com/office/powerpoint/2010/main" val="33298178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>
            <a:extLst>
              <a:ext uri="{FF2B5EF4-FFF2-40B4-BE49-F238E27FC236}">
                <a16:creationId xmlns:a16="http://schemas.microsoft.com/office/drawing/2014/main" id="{F68AD7A1-50D6-49C1-B0CE-0F1F1FB35F01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/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F7AEA17-3249-49DD-B4CE-B974A15D66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Chapter 2: Communicable Disease Theory</a:t>
            </a:r>
          </a:p>
        </p:txBody>
      </p:sp>
    </p:spTree>
    <p:extLst>
      <p:ext uri="{BB962C8B-B14F-4D97-AF65-F5344CB8AC3E}">
        <p14:creationId xmlns:p14="http://schemas.microsoft.com/office/powerpoint/2010/main" val="263777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6BF3A00-1098-46C6-A549-B3565F99A8BA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8F952C-CA10-43D0-BFA3-67E504CDD7E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100" dirty="0"/>
              <a:t>A disease can either be epidemic or endemic.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100" dirty="0"/>
              <a:t>Epidemic diseases can be common source or propagated, but by measuring the minimum and maximum incubation period from the first case, the time of infection can be determined.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100" dirty="0"/>
              <a:t>The size of the population will determine the frequency of epidemics and the number that need to be vaccinated to produce herd immunity.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100" dirty="0"/>
              <a:t>An endemic disease is described by its incidence and prevalence, but foci of infection can also occur.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en-GB" sz="2100" dirty="0"/>
              <a:t>Mathematical models can look at different parameters of a disease and deter-mine the best strategy for control.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F761813-516F-4724-B1C7-ED702A233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53867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16A1116-6BE7-4D5C-871F-C3E543D632E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21DC9DD-C02A-487A-9E9E-B95BFF8DFF48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0373" y="2198077"/>
            <a:ext cx="7632493" cy="2350627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A573B383-20EF-4B26-8F77-AA58B0EDA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2.1. Parameters of an infection</a:t>
            </a:r>
          </a:p>
        </p:txBody>
      </p:sp>
    </p:spTree>
    <p:extLst>
      <p:ext uri="{BB962C8B-B14F-4D97-AF65-F5344CB8AC3E}">
        <p14:creationId xmlns:p14="http://schemas.microsoft.com/office/powerpoint/2010/main" val="2375267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9C95020-9DF7-4968-80E6-4C0EF70D01E4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22922" y="357915"/>
            <a:ext cx="3559432" cy="5101853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0214" y="2228295"/>
            <a:ext cx="4012707" cy="1500326"/>
          </a:xfrm>
        </p:spPr>
        <p:txBody>
          <a:bodyPr>
            <a:noAutofit/>
          </a:bodyPr>
          <a:lstStyle/>
          <a:p>
            <a:r>
              <a:rPr lang="en-GB" dirty="0"/>
              <a:t>Fig. 2.2. The epidemic curve of an extended source epidemic in a limited population (simplified).</a:t>
            </a:r>
          </a:p>
        </p:txBody>
      </p:sp>
    </p:spTree>
    <p:extLst>
      <p:ext uri="{BB962C8B-B14F-4D97-AF65-F5344CB8AC3E}">
        <p14:creationId xmlns:p14="http://schemas.microsoft.com/office/powerpoint/2010/main" val="2395820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9144000" cy="5768975"/>
          </a:xfrm>
        </p:spPr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0A24128-BC5B-4C15-8C94-354366977576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54941" y="1150601"/>
            <a:ext cx="5540451" cy="4340761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0585" y="69102"/>
            <a:ext cx="7051431" cy="1012397"/>
          </a:xfrm>
        </p:spPr>
        <p:txBody>
          <a:bodyPr/>
          <a:lstStyle/>
          <a:p>
            <a:r>
              <a:rPr lang="en-US" dirty="0"/>
              <a:t>Fig. 2.3. Epidemic types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97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EBEEE2F-C4C3-49FF-A29E-22DED98ECA32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66277" y="1443810"/>
            <a:ext cx="5811446" cy="3970380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2.4. Investigation of a point-source epidemic.</a:t>
            </a:r>
          </a:p>
        </p:txBody>
      </p:sp>
    </p:spTree>
    <p:extLst>
      <p:ext uri="{BB962C8B-B14F-4D97-AF65-F5344CB8AC3E}">
        <p14:creationId xmlns:p14="http://schemas.microsoft.com/office/powerpoint/2010/main" val="26776867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4A15F9A-5B34-462C-B6ED-342B208929D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75347" y="1516412"/>
            <a:ext cx="6395327" cy="4008532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Fig. 2.5. Investigation of a propagated-source epidemic.</a:t>
            </a:r>
          </a:p>
        </p:txBody>
      </p:sp>
    </p:spTree>
    <p:extLst>
      <p:ext uri="{BB962C8B-B14F-4D97-AF65-F5344CB8AC3E}">
        <p14:creationId xmlns:p14="http://schemas.microsoft.com/office/powerpoint/2010/main" val="2356619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3C9C51A8-DB63-40D5-BB38-58D4DBFCD6F1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241A02-D70C-4796-8E08-4D865EDFECED}"/>
              </a:ext>
            </a:extLst>
          </p:cNvPr>
          <p:cNvPicPr>
            <a:picLocks noGrp="1" noChangeAspect="1"/>
          </p:cNvPicPr>
          <p:nvPr>
            <p:ph sz="quarter" idx="13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924" y="2103512"/>
            <a:ext cx="4552042" cy="3487652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BADD5F33-FDEA-4692-8D89-E314E0007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9356" y="274638"/>
            <a:ext cx="7196137" cy="1866983"/>
          </a:xfrm>
        </p:spPr>
        <p:txBody>
          <a:bodyPr>
            <a:normAutofit/>
          </a:bodyPr>
          <a:lstStyle/>
          <a:p>
            <a:r>
              <a:rPr lang="en-GB" dirty="0"/>
              <a:t>Fig. 2.6. Basic reproductive rate increasing, i.e. &gt;1. Maximal transmission: every infection produces a new case.</a:t>
            </a:r>
          </a:p>
        </p:txBody>
      </p:sp>
    </p:spTree>
    <p:extLst>
      <p:ext uri="{BB962C8B-B14F-4D97-AF65-F5344CB8AC3E}">
        <p14:creationId xmlns:p14="http://schemas.microsoft.com/office/powerpoint/2010/main" val="2951323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Generic lecture slide template" id="{9B16598E-95EE-1D4F-8B62-56C049918952}" vid="{A011F8BC-391C-8741-A481-84B66A5C001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Generic_lecture_slide_template (3)</Template>
  <TotalTime>49</TotalTime>
  <Words>303</Words>
  <Application>Microsoft Office PowerPoint</Application>
  <PresentationFormat>On-screen Show (4:3)</PresentationFormat>
  <Paragraphs>26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Communicable Diseases, 6th Edition </vt:lpstr>
      <vt:lpstr>PowerPoint Presentation</vt:lpstr>
      <vt:lpstr>Summary</vt:lpstr>
      <vt:lpstr>Fig. 2.1. Parameters of an infection</vt:lpstr>
      <vt:lpstr>Fig. 2.2. The epidemic curve of an extended source epidemic in a limited population (simplified).</vt:lpstr>
      <vt:lpstr>Fig. 2.3. Epidemic types</vt:lpstr>
      <vt:lpstr>Fig. 2.4. Investigation of a point-source epidemic.</vt:lpstr>
      <vt:lpstr>Fig. 2.5. Investigation of a propagated-source epidemic.</vt:lpstr>
      <vt:lpstr>Fig. 2.6. Basic reproductive rate increasing, i.e. &gt;1. Maximal transmission: every infection produces a new case.</vt:lpstr>
      <vt:lpstr>Fig. 2.7. Basic reproductive rate decreasing, i.e. &lt;1. Unsustained transmission: each transmission gives rise to less than one new case and the infection dies out.</vt:lpstr>
      <vt:lpstr>Fig. 2.8. The focality of endemic disease. (A) A universally homogeneous prevalence rate is measured in an area. (B) Once control measures have been implemented, foci of persistent transmission are revealed.</vt:lpstr>
      <vt:lpstr>Fig. 2.9. Theoretical environmental control of schistosomiasis.</vt:lpstr>
      <vt:lpstr>Further reading</vt:lpstr>
    </vt:vector>
  </TitlesOfParts>
  <Company>CABI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Lainsbury</dc:creator>
  <cp:lastModifiedBy>Alexandra Lainsbury</cp:lastModifiedBy>
  <cp:revision>9</cp:revision>
  <dcterms:created xsi:type="dcterms:W3CDTF">2019-06-26T10:31:11Z</dcterms:created>
  <dcterms:modified xsi:type="dcterms:W3CDTF">2019-07-03T08:27:14Z</dcterms:modified>
</cp:coreProperties>
</file>