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60" r:id="rId5"/>
    <p:sldId id="261" r:id="rId6"/>
    <p:sldId id="266" r:id="rId7"/>
    <p:sldId id="269" r:id="rId8"/>
    <p:sldId id="270"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00E"/>
    <a:srgbClr val="368729"/>
    <a:srgbClr val="F8634F"/>
    <a:srgbClr val="607C2F"/>
    <a:srgbClr val="607C5E"/>
    <a:srgbClr val="49662C"/>
    <a:srgbClr val="478E06"/>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41" autoAdjust="0"/>
  </p:normalViewPr>
  <p:slideViewPr>
    <p:cSldViewPr snapToGrid="0" snapToObjects="1">
      <p:cViewPr varScale="1">
        <p:scale>
          <a:sx n="80" d="100"/>
          <a:sy n="80" d="100"/>
        </p:scale>
        <p:origin x="102" y="852"/>
      </p:cViewPr>
      <p:guideLst>
        <p:guide orient="horz" pos="2160"/>
        <p:guide pos="3294"/>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0AA853A1-56EF-DA4E-8CAC-CDB94D0D7153}"/>
              </a:ext>
            </a:extLst>
          </p:cNvPr>
          <p:cNvSpPr>
            <a:spLocks noGrp="1"/>
          </p:cNvSpPr>
          <p:nvPr>
            <p:ph type="pic" sz="quarter" idx="10"/>
          </p:nvPr>
        </p:nvSpPr>
        <p:spPr>
          <a:xfrm>
            <a:off x="0" y="0"/>
            <a:ext cx="9144000" cy="4152900"/>
          </a:xfrm>
          <a:noFill/>
        </p:spPr>
        <p:txBody>
          <a:bodyPr/>
          <a:lstStyle/>
          <a:p>
            <a:r>
              <a:rPr lang="en-US"/>
              <a:t>Click icon to add picture</a:t>
            </a:r>
          </a:p>
        </p:txBody>
      </p:sp>
      <p:sp>
        <p:nvSpPr>
          <p:cNvPr id="37" name="Rectangle 36"/>
          <p:cNvSpPr/>
          <p:nvPr userDrawn="1"/>
        </p:nvSpPr>
        <p:spPr>
          <a:xfrm>
            <a:off x="0" y="4152900"/>
            <a:ext cx="9144000" cy="270510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E9500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3" name="Picture 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3732D160-D5D1-254B-A9F7-6916C00BF75B}"/>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
        <p:nvSpPr>
          <p:cNvPr id="3" name="Picture Placeholder 2">
            <a:extLst>
              <a:ext uri="{FF2B5EF4-FFF2-40B4-BE49-F238E27FC236}">
                <a16:creationId xmlns:a16="http://schemas.microsoft.com/office/drawing/2014/main" id="{54723AA0-CB4E-ED46-9C07-0B9DE5D695EB}"/>
              </a:ext>
            </a:extLst>
          </p:cNvPr>
          <p:cNvSpPr>
            <a:spLocks noGrp="1"/>
          </p:cNvSpPr>
          <p:nvPr>
            <p:ph type="pic" sz="quarter" idx="15"/>
          </p:nvPr>
        </p:nvSpPr>
        <p:spPr>
          <a:xfrm>
            <a:off x="1189038" y="1271588"/>
            <a:ext cx="3382962" cy="4313237"/>
          </a:xfrm>
        </p:spPr>
        <p:txBody>
          <a:bodyPr/>
          <a:lstStyle/>
          <a:p>
            <a:r>
              <a:rPr lang="en-US"/>
              <a:t>Click icon to add picture</a:t>
            </a:r>
          </a:p>
        </p:txBody>
      </p:sp>
    </p:spTree>
    <p:extLst>
      <p:ext uri="{BB962C8B-B14F-4D97-AF65-F5344CB8AC3E}">
        <p14:creationId xmlns:p14="http://schemas.microsoft.com/office/powerpoint/2010/main" val="17825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3132EA82-43BD-1949-9E85-CDF92E505BD7}"/>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a:t>
            </a:r>
          </a:p>
        </p:txBody>
      </p:sp>
      <p:sp>
        <p:nvSpPr>
          <p:cNvPr id="9" name="Rectangle 8"/>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solidFill>
                  <a:schemeClr val="bg1"/>
                </a:solidFill>
              </a:defRPr>
            </a:lvl1pPr>
          </a:lstStyle>
          <a:p>
            <a:r>
              <a:rPr lang="en-US"/>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1636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CDAB31F-649D-D541-AC22-9F31841978AB}"/>
              </a:ext>
            </a:extLst>
          </p:cNvPr>
          <p:cNvSpPr>
            <a:spLocks noGrp="1"/>
          </p:cNvSpPr>
          <p:nvPr>
            <p:ph type="pic" sz="quarter" idx="10"/>
          </p:nvPr>
        </p:nvSpPr>
        <p:spPr>
          <a:xfrm>
            <a:off x="0" y="0"/>
            <a:ext cx="9144000" cy="5764556"/>
          </a:xfrm>
        </p:spPr>
        <p:txBody>
          <a:bodyPr/>
          <a:lstStyle/>
          <a:p>
            <a:r>
              <a:rPr lang="en-US"/>
              <a:t>Click icon to add picture</a:t>
            </a:r>
          </a:p>
        </p:txBody>
      </p:sp>
      <p:sp>
        <p:nvSpPr>
          <p:cNvPr id="8" name="Rectangle 7"/>
          <p:cNvSpPr/>
          <p:nvPr userDrawn="1"/>
        </p:nvSpPr>
        <p:spPr>
          <a:xfrm>
            <a:off x="0" y="4160520"/>
            <a:ext cx="9144000" cy="1607738"/>
          </a:xfrm>
          <a:prstGeom prst="rect">
            <a:avLst/>
          </a:prstGeom>
          <a:solidFill>
            <a:srgbClr val="368729">
              <a:alpha val="75000"/>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Rectangle 13"/>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2988A9-A9DF-3C47-A8BE-665434FF8AD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6E509B-A1BB-1740-84B8-2B970824004F}"/>
              </a:ext>
            </a:extLst>
          </p:cNvPr>
          <p:cNvSpPr>
            <a:spLocks noGrp="1"/>
          </p:cNvSpPr>
          <p:nvPr>
            <p:ph type="pic" sz="quarter" idx="10"/>
          </p:nvPr>
        </p:nvSpPr>
        <p:spPr>
          <a:xfrm>
            <a:off x="0" y="0"/>
            <a:ext cx="9144000" cy="4160520"/>
          </a:xfrm>
        </p:spPr>
        <p:txBody>
          <a:bodyPr/>
          <a:lstStyle/>
          <a:p>
            <a:r>
              <a:rPr lang="en-US"/>
              <a:t>Click icon to add picture</a:t>
            </a:r>
          </a:p>
        </p:txBody>
      </p:sp>
      <p:sp>
        <p:nvSpPr>
          <p:cNvPr id="8" name="Rectangle 7"/>
          <p:cNvSpPr/>
          <p:nvPr userDrawn="1"/>
        </p:nvSpPr>
        <p:spPr>
          <a:xfrm>
            <a:off x="0" y="4160520"/>
            <a:ext cx="9144000" cy="2697480"/>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r>
              <a:rPr lang="en-US" sz="4200">
                <a:solidFill>
                  <a:schemeClr val="bg1"/>
                </a:solidFill>
                <a:latin typeface="Arial"/>
                <a:cs typeface="Arial"/>
              </a:rPr>
              <a:t>Click to edit Master subtitle style</a:t>
            </a:r>
            <a:endParaRPr lang="en-US" sz="4200" dirty="0">
              <a:solidFill>
                <a:schemeClr val="bg1"/>
              </a:solidFill>
              <a:latin typeface="Arial"/>
              <a:cs typeface="Arial"/>
            </a:endParaRPr>
          </a:p>
        </p:txBody>
      </p:sp>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D008B39B-5F53-2047-974C-28AB38215E51}"/>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8FDE35CE-E86C-0146-B01A-434E76EB8A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r>
              <a:rPr lang="en-US"/>
              <a:t>Edit Master text styles</a:t>
            </a:r>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9D7DFC5-7B03-6D42-97E1-8C582BD3B456}"/>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Picture 12"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9B5A29F4-9E72-A441-8114-7979357624C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pic>
        <p:nvPicPr>
          <p:cNvPr id="14" name="Picture 13"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13" name="Picture Placeholder 4">
            <a:extLst>
              <a:ext uri="{FF2B5EF4-FFF2-40B4-BE49-F238E27FC236}">
                <a16:creationId xmlns:a16="http://schemas.microsoft.com/office/drawing/2014/main" id="{C91F0CB3-8D02-3943-9933-CED78392EEE5}"/>
              </a:ext>
            </a:extLst>
          </p:cNvPr>
          <p:cNvSpPr>
            <a:spLocks noGrp="1"/>
          </p:cNvSpPr>
          <p:nvPr>
            <p:ph type="pic" sz="quarter" idx="11" hasCustomPrompt="1"/>
          </p:nvPr>
        </p:nvSpPr>
        <p:spPr>
          <a:xfrm>
            <a:off x="0" y="0"/>
            <a:ext cx="9144000" cy="5768975"/>
          </a:xfrm>
        </p:spPr>
        <p:txBody>
          <a:bodyPr>
            <a:normAutofit/>
          </a:bodyPr>
          <a:lstStyle>
            <a:lvl1pPr>
              <a:defRPr sz="2000"/>
            </a:lvl1pPr>
          </a:lstStyle>
          <a:p>
            <a:r>
              <a:rPr lang="en-US" dirty="0"/>
              <a:t>Insert background image and set to 90% transparency</a:t>
            </a:r>
          </a:p>
        </p:txBody>
      </p:sp>
      <p:sp>
        <p:nvSpPr>
          <p:cNvPr id="8" name="Rectangle 7"/>
          <p:cNvSpPr/>
          <p:nvPr userDrawn="1"/>
        </p:nvSpPr>
        <p:spPr>
          <a:xfrm>
            <a:off x="0" y="5768258"/>
            <a:ext cx="9144000" cy="1089742"/>
          </a:xfrm>
          <a:prstGeom prst="rect">
            <a:avLst/>
          </a:prstGeom>
          <a:solidFill>
            <a:srgbClr val="36872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lvl="0" algn="ctr"/>
            <a:endParaRPr lang="en-US">
              <a:solidFill>
                <a:schemeClr val="tx1"/>
              </a:solidFill>
            </a:endParaRPr>
          </a:p>
        </p:txBody>
      </p:sp>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US"/>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descr="CABI Logo_NEW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006" y="6047626"/>
            <a:ext cx="1801368" cy="527304"/>
          </a:xfrm>
          <a:prstGeom prst="rect">
            <a:avLst/>
          </a:prstGeom>
        </p:spPr>
      </p:pic>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7/3/2019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66" r:id="rId10"/>
    <p:sldLayoutId id="214748365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www.cabi.org/globalhealth" TargetMode="External"/><Relationship Id="rId2" Type="http://schemas.openxmlformats.org/officeDocument/2006/relationships/hyperlink" Target="http://www.hpa.org.uk/Topics/InfectiousDiseases/InfectionsAZ/EmergingInfections/EmergingInfectionsMonthlySummaries/" TargetMode="External"/><Relationship Id="rId1" Type="http://schemas.openxmlformats.org/officeDocument/2006/relationships/slideLayout" Target="../slideLayouts/slideLayout8.xml"/><Relationship Id="rId6" Type="http://schemas.openxmlformats.org/officeDocument/2006/relationships/hyperlink" Target="http://www.who.int/wer/2019/en/" TargetMode="External"/><Relationship Id="rId5" Type="http://schemas.openxmlformats.org/officeDocument/2006/relationships/hyperlink" Target="http://www.nlm.nih.gov/medlineplus/" TargetMode="External"/><Relationship Id="rId4" Type="http://schemas.openxmlformats.org/officeDocument/2006/relationships/hyperlink" Target="http://www.cdc.gov/ncidod/eid/index.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F47C6C6-6DF5-4C8E-8333-D40D55ACDA3E}"/>
              </a:ext>
            </a:extLst>
          </p:cNvPr>
          <p:cNvPicPr>
            <a:picLocks noGrp="1" noChangeAspect="1"/>
          </p:cNvPicPr>
          <p:nvPr>
            <p:ph type="pic" sz="quarter" idx="10"/>
          </p:nvPr>
        </p:nvPicPr>
        <p:blipFill>
          <a:blip r:embed="rId2"/>
          <a:srcRect t="15937" b="15937"/>
          <a:stretch>
            <a:fillRect/>
          </a:stretch>
        </p:blipFill>
        <p:spPr/>
      </p:pic>
      <p:sp>
        <p:nvSpPr>
          <p:cNvPr id="3" name="Title 2">
            <a:extLst>
              <a:ext uri="{FF2B5EF4-FFF2-40B4-BE49-F238E27FC236}">
                <a16:creationId xmlns:a16="http://schemas.microsoft.com/office/drawing/2014/main" id="{CA48A2C2-331F-1945-ACBC-3D33F9B1C17C}"/>
              </a:ext>
            </a:extLst>
          </p:cNvPr>
          <p:cNvSpPr>
            <a:spLocks noGrp="1"/>
          </p:cNvSpPr>
          <p:nvPr>
            <p:ph type="title"/>
          </p:nvPr>
        </p:nvSpPr>
        <p:spPr/>
        <p:txBody>
          <a:bodyPr/>
          <a:lstStyle/>
          <a:p>
            <a:r>
              <a:rPr lang="en-US" dirty="0"/>
              <a:t>Communicable Diseases, 6</a:t>
            </a:r>
            <a:r>
              <a:rPr lang="en-US" baseline="30000" dirty="0"/>
              <a:t>th</a:t>
            </a:r>
            <a:r>
              <a:rPr lang="en-US" dirty="0"/>
              <a:t> Edition	</a:t>
            </a:r>
          </a:p>
        </p:txBody>
      </p:sp>
      <p:sp>
        <p:nvSpPr>
          <p:cNvPr id="4" name="Subtitle 3">
            <a:extLst>
              <a:ext uri="{FF2B5EF4-FFF2-40B4-BE49-F238E27FC236}">
                <a16:creationId xmlns:a16="http://schemas.microsoft.com/office/drawing/2014/main" id="{CFE579FD-9822-2442-BDF7-2B80C2FCFA8A}"/>
              </a:ext>
            </a:extLst>
          </p:cNvPr>
          <p:cNvSpPr>
            <a:spLocks noGrp="1"/>
          </p:cNvSpPr>
          <p:nvPr>
            <p:ph type="subTitle" idx="1"/>
          </p:nvPr>
        </p:nvSpPr>
        <p:spPr>
          <a:xfrm>
            <a:off x="685800" y="5016770"/>
            <a:ext cx="7741920" cy="855358"/>
          </a:xfrm>
        </p:spPr>
        <p:txBody>
          <a:bodyPr>
            <a:normAutofit/>
          </a:bodyPr>
          <a:lstStyle/>
          <a:p>
            <a:r>
              <a:rPr lang="en-US" sz="2400" dirty="0">
                <a:solidFill>
                  <a:schemeClr val="bg1"/>
                </a:solidFill>
              </a:rPr>
              <a:t>A Global Perspective</a:t>
            </a:r>
          </a:p>
        </p:txBody>
      </p:sp>
      <p:sp>
        <p:nvSpPr>
          <p:cNvPr id="7" name="Subtitle 3">
            <a:extLst>
              <a:ext uri="{FF2B5EF4-FFF2-40B4-BE49-F238E27FC236}">
                <a16:creationId xmlns:a16="http://schemas.microsoft.com/office/drawing/2014/main" id="{9F733B45-E58B-46DE-A0A5-B4339805E23A}"/>
              </a:ext>
            </a:extLst>
          </p:cNvPr>
          <p:cNvSpPr txBox="1">
            <a:spLocks/>
          </p:cNvSpPr>
          <p:nvPr/>
        </p:nvSpPr>
        <p:spPr>
          <a:xfrm>
            <a:off x="685800" y="5608320"/>
            <a:ext cx="7741920" cy="85535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1800" b="1" kern="1200">
                <a:solidFill>
                  <a:srgbClr val="E9500E"/>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b="0" dirty="0">
                <a:solidFill>
                  <a:schemeClr val="bg1"/>
                </a:solidFill>
              </a:rPr>
              <a:t>Roger Webber</a:t>
            </a:r>
          </a:p>
        </p:txBody>
      </p:sp>
    </p:spTree>
    <p:extLst>
      <p:ext uri="{BB962C8B-B14F-4D97-AF65-F5344CB8AC3E}">
        <p14:creationId xmlns:p14="http://schemas.microsoft.com/office/powerpoint/2010/main" val="2777559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8AD7A1-50D6-49C1-B0CE-0F1F1FB35F01}"/>
              </a:ext>
            </a:extLst>
          </p:cNvPr>
          <p:cNvPicPr>
            <a:picLocks noGrp="1" noChangeAspect="1"/>
          </p:cNvPicPr>
          <p:nvPr>
            <p:ph type="pic" sz="quarter" idx="10"/>
          </p:nvPr>
        </p:nvPicPr>
        <p:blipFill>
          <a:blip r:embed="rId2"/>
          <a:srcRect t="12080" b="12080"/>
          <a:stretch>
            <a:fillRect/>
          </a:stretch>
        </p:blipFill>
        <p:spPr/>
      </p:pic>
      <p:sp>
        <p:nvSpPr>
          <p:cNvPr id="3" name="Subtitle 2">
            <a:extLst>
              <a:ext uri="{FF2B5EF4-FFF2-40B4-BE49-F238E27FC236}">
                <a16:creationId xmlns:a16="http://schemas.microsoft.com/office/drawing/2014/main" id="{EF7AEA17-3249-49DD-B4CE-B974A15D665C}"/>
              </a:ext>
            </a:extLst>
          </p:cNvPr>
          <p:cNvSpPr>
            <a:spLocks noGrp="1"/>
          </p:cNvSpPr>
          <p:nvPr>
            <p:ph type="subTitle" idx="1"/>
          </p:nvPr>
        </p:nvSpPr>
        <p:spPr/>
        <p:txBody>
          <a:bodyPr/>
          <a:lstStyle/>
          <a:p>
            <a:r>
              <a:rPr lang="en-GB" dirty="0">
                <a:solidFill>
                  <a:schemeClr val="bg1"/>
                </a:solidFill>
              </a:rPr>
              <a:t>Chapter 19: </a:t>
            </a:r>
            <a:r>
              <a:rPr lang="en-US" dirty="0">
                <a:solidFill>
                  <a:schemeClr val="bg1"/>
                </a:solidFill>
              </a:rPr>
              <a:t>New and Emerging Diseases</a:t>
            </a:r>
            <a:endParaRPr lang="en-GB" dirty="0">
              <a:solidFill>
                <a:schemeClr val="bg1"/>
              </a:solidFill>
            </a:endParaRPr>
          </a:p>
        </p:txBody>
      </p:sp>
    </p:spTree>
    <p:extLst>
      <p:ext uri="{BB962C8B-B14F-4D97-AF65-F5344CB8AC3E}">
        <p14:creationId xmlns:p14="http://schemas.microsoft.com/office/powerpoint/2010/main" val="263777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6BF3A00-1098-46C6-A549-B3565F99A8BA}"/>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978F952C-CA10-43D0-BFA3-67E504CDD7E3}"/>
              </a:ext>
            </a:extLst>
          </p:cNvPr>
          <p:cNvSpPr>
            <a:spLocks noGrp="1"/>
          </p:cNvSpPr>
          <p:nvPr>
            <p:ph sz="quarter" idx="13"/>
          </p:nvPr>
        </p:nvSpPr>
        <p:spPr/>
        <p:txBody>
          <a:bodyPr>
            <a:noAutofit/>
          </a:bodyPr>
          <a:lstStyle/>
          <a:p>
            <a:pPr marL="457200" lvl="0" indent="-457200">
              <a:buFont typeface="Arial" panose="020B0604020202020204" pitchFamily="34" charset="0"/>
              <a:buChar char="•"/>
            </a:pPr>
            <a:r>
              <a:rPr lang="en-GB" sz="1750" dirty="0"/>
              <a:t>New infections will continue to appear and organisms that have caused us illness will continue to evolve into different forms.</a:t>
            </a:r>
          </a:p>
          <a:p>
            <a:pPr marL="457200" lvl="0" indent="-457200">
              <a:buFont typeface="Arial" panose="020B0604020202020204" pitchFamily="34" charset="0"/>
              <a:buChar char="•"/>
            </a:pPr>
            <a:r>
              <a:rPr lang="en-GB" sz="1750" dirty="0"/>
              <a:t>Our close association with animals, both domestic and wild, has led to species transfer and several new diseases appearing in humans. This has been the commonest cause of new communicable diseases and is likely to be their main source in the future.</a:t>
            </a:r>
          </a:p>
          <a:p>
            <a:pPr marL="457200" lvl="0" indent="-457200">
              <a:buFont typeface="Arial" panose="020B0604020202020204" pitchFamily="34" charset="0"/>
              <a:buChar char="•"/>
            </a:pPr>
            <a:r>
              <a:rPr lang="en-GB" sz="1750" dirty="0"/>
              <a:t>More stringent methods need to be used to prevent this animal–human contact, including the modification of feeding and husbandry practices of domestic animals that might have an effect on human health.</a:t>
            </a:r>
          </a:p>
          <a:p>
            <a:pPr marL="457200" lvl="0" indent="-457200">
              <a:buFont typeface="Arial" panose="020B0604020202020204" pitchFamily="34" charset="0"/>
              <a:buChar char="•"/>
            </a:pPr>
            <a:r>
              <a:rPr lang="en-GB" sz="1750" dirty="0"/>
              <a:t>Sadly, several serious infections have resulted from the excessive use – and often misuse – of antimicrobials, while terrorists have used disease organisms to attack people.</a:t>
            </a:r>
          </a:p>
          <a:p>
            <a:pPr marL="457200" lvl="0" indent="-457200">
              <a:buFont typeface="Arial" panose="020B0604020202020204" pitchFamily="34" charset="0"/>
              <a:buChar char="•"/>
            </a:pPr>
            <a:r>
              <a:rPr lang="en-GB" sz="1750" dirty="0"/>
              <a:t>Basic methods of cleanliness, antisepsis and careful control of organisms and treatments will go a long way to reducing these threats, but new methods are required.</a:t>
            </a:r>
          </a:p>
        </p:txBody>
      </p:sp>
      <p:sp>
        <p:nvSpPr>
          <p:cNvPr id="4" name="Title 3">
            <a:extLst>
              <a:ext uri="{FF2B5EF4-FFF2-40B4-BE49-F238E27FC236}">
                <a16:creationId xmlns:a16="http://schemas.microsoft.com/office/drawing/2014/main" id="{1F761813-516F-4724-B1C7-ED702A23349F}"/>
              </a:ext>
            </a:extLst>
          </p:cNvPr>
          <p:cNvSpPr>
            <a:spLocks noGrp="1"/>
          </p:cNvSpPr>
          <p:nvPr>
            <p:ph type="title"/>
          </p:nvPr>
        </p:nvSpPr>
        <p:spPr/>
        <p:txBody>
          <a:bodyPr/>
          <a:lstStyle/>
          <a:p>
            <a:r>
              <a:rPr lang="en-GB" dirty="0"/>
              <a:t>Summary</a:t>
            </a:r>
          </a:p>
        </p:txBody>
      </p:sp>
    </p:spTree>
    <p:extLst>
      <p:ext uri="{BB962C8B-B14F-4D97-AF65-F5344CB8AC3E}">
        <p14:creationId xmlns:p14="http://schemas.microsoft.com/office/powerpoint/2010/main" val="153867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A1116-6BE7-4D5C-871F-C3E543D632E9}"/>
              </a:ext>
            </a:extLst>
          </p:cNvPr>
          <p:cNvSpPr>
            <a:spLocks noGrp="1"/>
          </p:cNvSpPr>
          <p:nvPr>
            <p:ph type="pic" sz="quarter" idx="11"/>
          </p:nvPr>
        </p:nvSpPr>
        <p:spPr/>
      </p:sp>
      <p:pic>
        <p:nvPicPr>
          <p:cNvPr id="6" name="Content Placeholder 5">
            <a:extLst>
              <a:ext uri="{FF2B5EF4-FFF2-40B4-BE49-F238E27FC236}">
                <a16:creationId xmlns:a16="http://schemas.microsoft.com/office/drawing/2014/main" id="{921DC9DD-C02A-487A-9E9E-B95BFF8DFF48}"/>
              </a:ext>
            </a:extLst>
          </p:cNvPr>
          <p:cNvPicPr>
            <a:picLocks noGrp="1" noChangeAspect="1"/>
          </p:cNvPicPr>
          <p:nvPr>
            <p:ph sz="quarter" idx="13"/>
          </p:nvPr>
        </p:nvPicPr>
        <p:blipFill>
          <a:blip r:embed="rId2"/>
          <a:stretch>
            <a:fillRect/>
          </a:stretch>
        </p:blipFill>
        <p:spPr>
          <a:xfrm>
            <a:off x="831061" y="1465786"/>
            <a:ext cx="7374218" cy="3870303"/>
          </a:xfrm>
        </p:spPr>
      </p:pic>
      <p:sp>
        <p:nvSpPr>
          <p:cNvPr id="4" name="Title 3">
            <a:extLst>
              <a:ext uri="{FF2B5EF4-FFF2-40B4-BE49-F238E27FC236}">
                <a16:creationId xmlns:a16="http://schemas.microsoft.com/office/drawing/2014/main" id="{A573B383-20EF-4B26-8F77-AA58B0EDA98B}"/>
              </a:ext>
            </a:extLst>
          </p:cNvPr>
          <p:cNvSpPr>
            <a:spLocks noGrp="1"/>
          </p:cNvSpPr>
          <p:nvPr>
            <p:ph type="title"/>
          </p:nvPr>
        </p:nvSpPr>
        <p:spPr>
          <a:xfrm>
            <a:off x="973930" y="274638"/>
            <a:ext cx="7196137" cy="997743"/>
          </a:xfrm>
        </p:spPr>
        <p:txBody>
          <a:bodyPr>
            <a:noAutofit/>
          </a:bodyPr>
          <a:lstStyle/>
          <a:p>
            <a:r>
              <a:rPr lang="en-GB" sz="2200" dirty="0"/>
              <a:t>Fig. 19.1. Worldwide distribution of sporadic and cluster-associated cases of human influenza A(H5N1) virus infections, January 2003–March 2009.</a:t>
            </a:r>
          </a:p>
        </p:txBody>
      </p:sp>
      <p:sp>
        <p:nvSpPr>
          <p:cNvPr id="7" name="Title 3">
            <a:extLst>
              <a:ext uri="{FF2B5EF4-FFF2-40B4-BE49-F238E27FC236}">
                <a16:creationId xmlns:a16="http://schemas.microsoft.com/office/drawing/2014/main" id="{7F80F181-8AAB-40DC-AC65-008BCEAB10DA}"/>
              </a:ext>
            </a:extLst>
          </p:cNvPr>
          <p:cNvSpPr txBox="1">
            <a:spLocks/>
          </p:cNvSpPr>
          <p:nvPr/>
        </p:nvSpPr>
        <p:spPr>
          <a:xfrm>
            <a:off x="866274" y="5293895"/>
            <a:ext cx="7303793" cy="573873"/>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spTree>
    <p:extLst>
      <p:ext uri="{BB962C8B-B14F-4D97-AF65-F5344CB8AC3E}">
        <p14:creationId xmlns:p14="http://schemas.microsoft.com/office/powerpoint/2010/main" val="2375267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505463" y="727969"/>
            <a:ext cx="4012707" cy="1500326"/>
          </a:xfrm>
        </p:spPr>
        <p:txBody>
          <a:bodyPr>
            <a:noAutofit/>
          </a:bodyPr>
          <a:lstStyle/>
          <a:p>
            <a:r>
              <a:rPr lang="en-US" dirty="0"/>
              <a:t>Fig. 19.2.	African countries reporting human monkeypox cases 2010–2017. </a:t>
            </a:r>
            <a:endParaRPr lang="en-GB" dirty="0"/>
          </a:p>
        </p:txBody>
      </p:sp>
      <p:sp>
        <p:nvSpPr>
          <p:cNvPr id="5" name="Title 3">
            <a:extLst>
              <a:ext uri="{FF2B5EF4-FFF2-40B4-BE49-F238E27FC236}">
                <a16:creationId xmlns:a16="http://schemas.microsoft.com/office/drawing/2014/main" id="{BB9C40D7-5DE8-40F9-A7A5-A2E09FB09A8D}"/>
              </a:ext>
            </a:extLst>
          </p:cNvPr>
          <p:cNvSpPr txBox="1">
            <a:spLocks/>
          </p:cNvSpPr>
          <p:nvPr/>
        </p:nvSpPr>
        <p:spPr>
          <a:xfrm>
            <a:off x="505463" y="3412752"/>
            <a:ext cx="2622884" cy="1909379"/>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pic>
        <p:nvPicPr>
          <p:cNvPr id="8" name="Picture 7">
            <a:extLst>
              <a:ext uri="{FF2B5EF4-FFF2-40B4-BE49-F238E27FC236}">
                <a16:creationId xmlns:a16="http://schemas.microsoft.com/office/drawing/2014/main" id="{070AAC02-6A70-476D-A906-112A13B5A013}"/>
              </a:ext>
            </a:extLst>
          </p:cNvPr>
          <p:cNvPicPr>
            <a:picLocks noChangeAspect="1"/>
          </p:cNvPicPr>
          <p:nvPr/>
        </p:nvPicPr>
        <p:blipFill>
          <a:blip r:embed="rId2"/>
          <a:stretch>
            <a:fillRect/>
          </a:stretch>
        </p:blipFill>
        <p:spPr>
          <a:xfrm>
            <a:off x="3944968" y="104158"/>
            <a:ext cx="5152295" cy="5502558"/>
          </a:xfrm>
          <a:prstGeom prst="rect">
            <a:avLst/>
          </a:prstGeom>
        </p:spPr>
      </p:pic>
    </p:spTree>
    <p:extLst>
      <p:ext uri="{BB962C8B-B14F-4D97-AF65-F5344CB8AC3E}">
        <p14:creationId xmlns:p14="http://schemas.microsoft.com/office/powerpoint/2010/main" val="2395820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C9C51A8-DB63-40D5-BB38-58D4DBFCD6F1}"/>
              </a:ext>
            </a:extLst>
          </p:cNvPr>
          <p:cNvSpPr>
            <a:spLocks noGrp="1"/>
          </p:cNvSpPr>
          <p:nvPr>
            <p:ph type="pic" sz="quarter" idx="11"/>
          </p:nvPr>
        </p:nvSpPr>
        <p:spPr>
          <a:xfrm>
            <a:off x="0" y="0"/>
            <a:ext cx="9144000" cy="5768975"/>
          </a:xfrm>
        </p:spPr>
      </p:sp>
      <p:sp>
        <p:nvSpPr>
          <p:cNvPr id="4" name="Title 3">
            <a:extLst>
              <a:ext uri="{FF2B5EF4-FFF2-40B4-BE49-F238E27FC236}">
                <a16:creationId xmlns:a16="http://schemas.microsoft.com/office/drawing/2014/main" id="{BADD5F33-FDEA-4692-8D89-E314E00072B8}"/>
              </a:ext>
            </a:extLst>
          </p:cNvPr>
          <p:cNvSpPr>
            <a:spLocks noGrp="1"/>
          </p:cNvSpPr>
          <p:nvPr>
            <p:ph type="title"/>
          </p:nvPr>
        </p:nvSpPr>
        <p:spPr>
          <a:xfrm>
            <a:off x="1160585" y="69102"/>
            <a:ext cx="7051431" cy="1012397"/>
          </a:xfrm>
        </p:spPr>
        <p:txBody>
          <a:bodyPr>
            <a:normAutofit/>
          </a:bodyPr>
          <a:lstStyle/>
          <a:p>
            <a:r>
              <a:rPr lang="en-US" sz="2300" dirty="0"/>
              <a:t>Fig. 19.3.	Zika virus outbreaks and local transmission 2015–2016. </a:t>
            </a:r>
            <a:endParaRPr lang="en-GB" sz="2300" dirty="0"/>
          </a:p>
        </p:txBody>
      </p:sp>
      <p:sp>
        <p:nvSpPr>
          <p:cNvPr id="5" name="Title 3">
            <a:extLst>
              <a:ext uri="{FF2B5EF4-FFF2-40B4-BE49-F238E27FC236}">
                <a16:creationId xmlns:a16="http://schemas.microsoft.com/office/drawing/2014/main" id="{80DDC4B9-503D-44D5-A645-FFF0B3B6872B}"/>
              </a:ext>
            </a:extLst>
          </p:cNvPr>
          <p:cNvSpPr txBox="1">
            <a:spLocks/>
          </p:cNvSpPr>
          <p:nvPr/>
        </p:nvSpPr>
        <p:spPr>
          <a:xfrm>
            <a:off x="866274" y="5293895"/>
            <a:ext cx="7303793" cy="573873"/>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2900" b="1" kern="1200">
                <a:solidFill>
                  <a:schemeClr val="tx1"/>
                </a:solidFill>
                <a:latin typeface="+mj-lt"/>
                <a:ea typeface="+mj-ea"/>
                <a:cs typeface="+mj-cs"/>
              </a:defRPr>
            </a:lvl1pPr>
          </a:lstStyle>
          <a:p>
            <a:r>
              <a:rPr lang="en-GB" sz="1600" b="0" dirty="0"/>
              <a:t>(Reproduced by permission of the World Health Organization, Geneva, Switzerland.)</a:t>
            </a:r>
          </a:p>
        </p:txBody>
      </p:sp>
      <p:pic>
        <p:nvPicPr>
          <p:cNvPr id="8" name="Picture 7">
            <a:extLst>
              <a:ext uri="{FF2B5EF4-FFF2-40B4-BE49-F238E27FC236}">
                <a16:creationId xmlns:a16="http://schemas.microsoft.com/office/drawing/2014/main" id="{C0A47166-13F9-4231-9168-A883FC065538}"/>
              </a:ext>
            </a:extLst>
          </p:cNvPr>
          <p:cNvPicPr>
            <a:picLocks noChangeAspect="1"/>
          </p:cNvPicPr>
          <p:nvPr/>
        </p:nvPicPr>
        <p:blipFill>
          <a:blip r:embed="rId2"/>
          <a:stretch>
            <a:fillRect/>
          </a:stretch>
        </p:blipFill>
        <p:spPr>
          <a:xfrm>
            <a:off x="1424752" y="990232"/>
            <a:ext cx="6186836" cy="4382814"/>
          </a:xfrm>
          <a:prstGeom prst="rect">
            <a:avLst/>
          </a:prstGeom>
        </p:spPr>
      </p:pic>
    </p:spTree>
    <p:extLst>
      <p:ext uri="{BB962C8B-B14F-4D97-AF65-F5344CB8AC3E}">
        <p14:creationId xmlns:p14="http://schemas.microsoft.com/office/powerpoint/2010/main" val="167897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a:xfrm>
            <a:off x="457200" y="727868"/>
            <a:ext cx="8361947" cy="4313237"/>
          </a:xfrm>
        </p:spPr>
        <p:txBody>
          <a:bodyPr>
            <a:noAutofit/>
          </a:bodyPr>
          <a:lstStyle/>
          <a:p>
            <a:r>
              <a:rPr lang="en-GB" sz="1200" dirty="0"/>
              <a:t>This section also includes general works relevant to preceding chapters.</a:t>
            </a:r>
          </a:p>
          <a:p>
            <a:r>
              <a:rPr lang="en-GB" sz="600" dirty="0"/>
              <a:t> </a:t>
            </a:r>
          </a:p>
          <a:p>
            <a:r>
              <a:rPr lang="en-GB" sz="1200" dirty="0"/>
              <a:t>Brent, A., Davidson, R. and Seale, A. (2014) </a:t>
            </a:r>
            <a:r>
              <a:rPr lang="en-GB" sz="1200" i="1" dirty="0"/>
              <a:t>Oxford Handbook of Tropical Medicine</a:t>
            </a:r>
            <a:r>
              <a:rPr lang="en-GB" sz="1200" dirty="0"/>
              <a:t>. Oxford University Press, New York.</a:t>
            </a:r>
          </a:p>
          <a:p>
            <a:r>
              <a:rPr lang="en-GB" sz="1200" dirty="0"/>
              <a:t>Childs, J.E., Mackenzie, J.S. and </a:t>
            </a:r>
            <a:r>
              <a:rPr lang="en-GB" sz="1200" dirty="0" err="1"/>
              <a:t>Richt</a:t>
            </a:r>
            <a:r>
              <a:rPr lang="en-GB" sz="1200" dirty="0"/>
              <a:t>, J.A. (eds) (2007) </a:t>
            </a:r>
            <a:r>
              <a:rPr lang="en-GB" sz="1200" i="1" dirty="0"/>
              <a:t>Wildlife and Emerging Zoonotic Diseases: The Biology, Circumstances and Consequences of Cross-Species Transmission</a:t>
            </a:r>
            <a:r>
              <a:rPr lang="en-GB" sz="1200" dirty="0"/>
              <a:t>. Current Topics in Microbiology and Immunology Vol. 315. Springer, Berlin, Heidelberg, New York.</a:t>
            </a:r>
          </a:p>
          <a:p>
            <a:r>
              <a:rPr lang="en-GB" sz="1200" dirty="0"/>
              <a:t>Emond, R.T., </a:t>
            </a:r>
            <a:r>
              <a:rPr lang="en-GB" sz="1200" dirty="0" err="1"/>
              <a:t>Welsby</a:t>
            </a:r>
            <a:r>
              <a:rPr lang="en-GB" sz="1200" dirty="0"/>
              <a:t>, P.D. and Rowland, H.A. (2003) </a:t>
            </a:r>
            <a:r>
              <a:rPr lang="en-GB" sz="1200" i="1" dirty="0"/>
              <a:t>Colour Atlas of Infectious Diseases</a:t>
            </a:r>
            <a:r>
              <a:rPr lang="en-GB" sz="1200" dirty="0"/>
              <a:t>, 4th </a:t>
            </a:r>
            <a:r>
              <a:rPr lang="en-GB" sz="1200" dirty="0" err="1"/>
              <a:t>edn</a:t>
            </a:r>
            <a:r>
              <a:rPr lang="en-GB" sz="1200" dirty="0"/>
              <a:t>. Mosby-Wolfe, London.</a:t>
            </a:r>
          </a:p>
          <a:p>
            <a:r>
              <a:rPr lang="en-GB" sz="1200" dirty="0"/>
              <a:t>Farrar, J. and </a:t>
            </a:r>
            <a:r>
              <a:rPr lang="en-GB" sz="1200" dirty="0" err="1"/>
              <a:t>Hotez</a:t>
            </a:r>
            <a:r>
              <a:rPr lang="en-GB" sz="1200" dirty="0"/>
              <a:t>, P. (eds) (2013) </a:t>
            </a:r>
            <a:r>
              <a:rPr lang="en-GB" sz="1200" i="1" dirty="0"/>
              <a:t>Manson’s Tropical Diseases,</a:t>
            </a:r>
            <a:r>
              <a:rPr lang="en-GB" sz="1200" dirty="0"/>
              <a:t> 23rd </a:t>
            </a:r>
            <a:r>
              <a:rPr lang="en-GB" sz="1200" dirty="0" err="1"/>
              <a:t>edn</a:t>
            </a:r>
            <a:r>
              <a:rPr lang="en-GB" sz="1200" dirty="0"/>
              <a:t>. Saunders, Elsevier Health Sciences, Philadelphia, </a:t>
            </a:r>
            <a:r>
              <a:rPr lang="en-GB" sz="1200" dirty="0" err="1"/>
              <a:t>Pennnsylvania</a:t>
            </a:r>
            <a:r>
              <a:rPr lang="en-GB" sz="1200" dirty="0"/>
              <a:t>. Online access at Expert Consult.</a:t>
            </a:r>
          </a:p>
          <a:p>
            <a:r>
              <a:rPr lang="en-GB" sz="1200" dirty="0"/>
              <a:t>Gilles, H.M. and Lucas, A.O. (2002) </a:t>
            </a:r>
            <a:r>
              <a:rPr lang="en-GB" sz="1200" i="1" dirty="0"/>
              <a:t>Short Textbook of Public Health Medicine for the Tropics</a:t>
            </a:r>
            <a:r>
              <a:rPr lang="en-GB" sz="1200" dirty="0"/>
              <a:t>, 4th </a:t>
            </a:r>
            <a:r>
              <a:rPr lang="en-GB" sz="1200" dirty="0" err="1"/>
              <a:t>edn</a:t>
            </a:r>
            <a:r>
              <a:rPr lang="en-GB" sz="1200" dirty="0"/>
              <a:t>. Hodder Arnold, London. (New edition scheduled for 2017.)</a:t>
            </a:r>
          </a:p>
          <a:p>
            <a:r>
              <a:rPr lang="en-GB" sz="1200" dirty="0" err="1"/>
              <a:t>Guerrant</a:t>
            </a:r>
            <a:r>
              <a:rPr lang="en-GB" sz="1200" dirty="0"/>
              <a:t>, R.L., Walker, D.H. and Weller, P.F. (eds) (2011) </a:t>
            </a:r>
            <a:r>
              <a:rPr lang="en-GB" sz="1200" i="1" dirty="0"/>
              <a:t>Tropical Infectious Diseases: Principles, Pathogens and Practice</a:t>
            </a:r>
            <a:r>
              <a:rPr lang="en-GB" sz="1200" dirty="0"/>
              <a:t>, 3rd </a:t>
            </a:r>
            <a:r>
              <a:rPr lang="en-GB" sz="1200" dirty="0" err="1"/>
              <a:t>edn</a:t>
            </a:r>
            <a:r>
              <a:rPr lang="en-GB" sz="1200" dirty="0"/>
              <a:t>. Saunders, Elsevier Health Sciences, Philadelphia, Pennsylvania. Online access at Expert Consult.</a:t>
            </a:r>
          </a:p>
          <a:p>
            <a:r>
              <a:rPr lang="en-GB" sz="1200" dirty="0"/>
              <a:t>Hawker, J., </a:t>
            </a:r>
            <a:r>
              <a:rPr lang="en-GB" sz="1200" dirty="0" err="1"/>
              <a:t>Begg</a:t>
            </a:r>
            <a:r>
              <a:rPr lang="en-GB" sz="1200" dirty="0"/>
              <a:t>, N., Blair, I., </a:t>
            </a:r>
            <a:r>
              <a:rPr lang="en-GB" sz="1200" dirty="0" err="1"/>
              <a:t>Reintjes</a:t>
            </a:r>
            <a:r>
              <a:rPr lang="en-GB" sz="1200" dirty="0"/>
              <a:t>, R., Weinberg, J. and </a:t>
            </a:r>
            <a:r>
              <a:rPr lang="en-GB" sz="1200" dirty="0" err="1"/>
              <a:t>Ekdahl</a:t>
            </a:r>
            <a:r>
              <a:rPr lang="en-GB" sz="1200" dirty="0"/>
              <a:t>, K. (2012) </a:t>
            </a:r>
            <a:r>
              <a:rPr lang="en-GB" sz="1200" i="1" dirty="0"/>
              <a:t>Communicable Disease Control and Health Protection Handbook</a:t>
            </a:r>
            <a:r>
              <a:rPr lang="en-GB" sz="1200" dirty="0"/>
              <a:t>, 3rd </a:t>
            </a:r>
            <a:r>
              <a:rPr lang="en-GB" sz="1200" dirty="0" err="1"/>
              <a:t>edn</a:t>
            </a:r>
            <a:r>
              <a:rPr lang="en-GB" sz="1200" dirty="0"/>
              <a:t>. Wiley-Blackwell, Oxford, UK.</a:t>
            </a:r>
          </a:p>
          <a:p>
            <a:r>
              <a:rPr lang="en-GB" sz="1200" dirty="0" err="1"/>
              <a:t>Heymann</a:t>
            </a:r>
            <a:r>
              <a:rPr lang="en-GB" sz="1200" dirty="0"/>
              <a:t>, D.L. (ed.) (2014) </a:t>
            </a:r>
            <a:r>
              <a:rPr lang="en-GB" sz="1200" i="1" dirty="0"/>
              <a:t>Control of Communicable Diseases Manual</a:t>
            </a:r>
            <a:r>
              <a:rPr lang="en-GB" sz="1200" dirty="0"/>
              <a:t>, 20th </a:t>
            </a:r>
            <a:r>
              <a:rPr lang="en-GB" sz="1200" dirty="0" err="1"/>
              <a:t>edn</a:t>
            </a:r>
            <a:r>
              <a:rPr lang="en-GB" sz="1200" dirty="0"/>
              <a:t>. American Public Health Association, Washington, DC.</a:t>
            </a:r>
          </a:p>
          <a:p>
            <a:r>
              <a:rPr lang="en-GB" sz="1200" dirty="0"/>
              <a:t>Mabey, D. and Gill, G. (eds) (2013) </a:t>
            </a:r>
            <a:r>
              <a:rPr lang="en-GB" sz="1200" i="1" dirty="0"/>
              <a:t>Principles of Medicine </a:t>
            </a:r>
            <a:br>
              <a:rPr lang="en-GB" sz="1200" i="1" dirty="0"/>
            </a:br>
            <a:r>
              <a:rPr lang="en-GB" sz="1200" i="1" dirty="0"/>
              <a:t>in Africa,</a:t>
            </a:r>
            <a:r>
              <a:rPr lang="en-GB" sz="1200" dirty="0"/>
              <a:t> 4th </a:t>
            </a:r>
            <a:r>
              <a:rPr lang="en-GB" sz="1200" dirty="0" err="1"/>
              <a:t>edn</a:t>
            </a:r>
            <a:r>
              <a:rPr lang="en-GB" sz="1200" dirty="0"/>
              <a:t>. Cambridge University Press, Cambridge, UK.</a:t>
            </a:r>
          </a:p>
          <a:p>
            <a:r>
              <a:rPr lang="en-GB" sz="1200" dirty="0"/>
              <a:t>Noah, N.D. (2006) </a:t>
            </a:r>
            <a:r>
              <a:rPr lang="en-GB" sz="1200" i="1" dirty="0"/>
              <a:t>Controlling Communicable Disease</a:t>
            </a:r>
            <a:r>
              <a:rPr lang="en-GB" sz="1200" dirty="0"/>
              <a:t>. Understanding Public Health Series. Open University Press/McGraw-Hill Education, Maidenhead, UK.</a:t>
            </a:r>
          </a:p>
          <a:p>
            <a:r>
              <a:rPr lang="en-GB" sz="1200" dirty="0"/>
              <a:t>Peters, W. and </a:t>
            </a:r>
            <a:r>
              <a:rPr lang="en-GB" sz="1200" dirty="0" err="1"/>
              <a:t>Pasvol</a:t>
            </a:r>
            <a:r>
              <a:rPr lang="en-GB" sz="1200" dirty="0"/>
              <a:t>, G. (2006) </a:t>
            </a:r>
            <a:r>
              <a:rPr lang="en-GB" sz="1200" i="1" dirty="0"/>
              <a:t>Atlas of Tropical Medicine and Parasitology</a:t>
            </a:r>
            <a:r>
              <a:rPr lang="en-GB" sz="1200" dirty="0"/>
              <a:t>, 6th </a:t>
            </a:r>
            <a:r>
              <a:rPr lang="en-GB" sz="1200" dirty="0" err="1"/>
              <a:t>edn</a:t>
            </a:r>
            <a:r>
              <a:rPr lang="en-GB" sz="1200" dirty="0"/>
              <a:t>. Mosby-Wolfe, London.</a:t>
            </a:r>
          </a:p>
          <a:p>
            <a:r>
              <a:rPr lang="en-GB" sz="1200" dirty="0"/>
              <a:t>Van-Tam, J. and </a:t>
            </a:r>
            <a:r>
              <a:rPr lang="en-GB" sz="1200" dirty="0" err="1"/>
              <a:t>Sellwood</a:t>
            </a:r>
            <a:r>
              <a:rPr lang="en-GB" sz="1200" dirty="0"/>
              <a:t>, C. (eds) (2013) </a:t>
            </a:r>
            <a:r>
              <a:rPr lang="en-GB" sz="1200" i="1" dirty="0"/>
              <a:t>Pandemic Influenza</a:t>
            </a:r>
            <a:r>
              <a:rPr lang="en-GB" sz="1200" dirty="0"/>
              <a:t>, 2nd </a:t>
            </a:r>
            <a:r>
              <a:rPr lang="en-GB" sz="1200" dirty="0" err="1"/>
              <a:t>edn</a:t>
            </a:r>
            <a:r>
              <a:rPr lang="en-GB" sz="1200" dirty="0"/>
              <a:t>. CAB International, Wallingford, UK.</a:t>
            </a:r>
          </a:p>
          <a:p>
            <a:r>
              <a:rPr lang="en-GB" sz="1200" dirty="0" err="1"/>
              <a:t>Warrell</a:t>
            </a:r>
            <a:r>
              <a:rPr lang="en-GB" sz="1200" dirty="0"/>
              <a:t>, D.A., Cox, T.M. and Firth, J.D. (eds) (2010) </a:t>
            </a:r>
            <a:r>
              <a:rPr lang="en-GB" sz="1200" i="1" dirty="0"/>
              <a:t>Oxford Textbook of Medicine</a:t>
            </a:r>
            <a:r>
              <a:rPr lang="en-GB" sz="1200" dirty="0"/>
              <a:t>, 5th </a:t>
            </a:r>
            <a:r>
              <a:rPr lang="en-GB" sz="1200" dirty="0" err="1"/>
              <a:t>edn</a:t>
            </a:r>
            <a:r>
              <a:rPr lang="en-GB" sz="1200" dirty="0"/>
              <a:t>. Oxford University Press, New York.</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a:xfrm>
            <a:off x="457200" y="-2"/>
            <a:ext cx="7196137" cy="997743"/>
          </a:xfrm>
        </p:spPr>
        <p:txBody>
          <a:bodyPr/>
          <a:lstStyle/>
          <a:p>
            <a:r>
              <a:rPr lang="en-GB" dirty="0"/>
              <a:t>Further reading</a:t>
            </a:r>
          </a:p>
        </p:txBody>
      </p:sp>
    </p:spTree>
    <p:extLst>
      <p:ext uri="{BB962C8B-B14F-4D97-AF65-F5344CB8AC3E}">
        <p14:creationId xmlns:p14="http://schemas.microsoft.com/office/powerpoint/2010/main" val="3329817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7D390E-1527-4EAC-B147-6936AB9407D0}"/>
              </a:ext>
            </a:extLst>
          </p:cNvPr>
          <p:cNvSpPr>
            <a:spLocks noGrp="1"/>
          </p:cNvSpPr>
          <p:nvPr>
            <p:ph type="pic" sz="quarter" idx="11"/>
          </p:nvPr>
        </p:nvSpPr>
        <p:spPr/>
      </p:sp>
      <p:sp>
        <p:nvSpPr>
          <p:cNvPr id="3" name="Content Placeholder 2">
            <a:extLst>
              <a:ext uri="{FF2B5EF4-FFF2-40B4-BE49-F238E27FC236}">
                <a16:creationId xmlns:a16="http://schemas.microsoft.com/office/drawing/2014/main" id="{C2E32BFF-5F51-4362-9495-25860D13AB8B}"/>
              </a:ext>
            </a:extLst>
          </p:cNvPr>
          <p:cNvSpPr>
            <a:spLocks noGrp="1"/>
          </p:cNvSpPr>
          <p:nvPr>
            <p:ph sz="quarter" idx="13"/>
          </p:nvPr>
        </p:nvSpPr>
        <p:spPr/>
        <p:txBody>
          <a:bodyPr>
            <a:noAutofit/>
          </a:bodyPr>
          <a:lstStyle/>
          <a:p>
            <a:r>
              <a:rPr lang="en-GB" sz="1800" dirty="0"/>
              <a:t>Emerging Infections Monthly Summaries (from the UK Health Protection Agency). Available at: </a:t>
            </a:r>
            <a:r>
              <a:rPr lang="en-GB" sz="1800" dirty="0">
                <a:hlinkClick r:id="rId2"/>
              </a:rPr>
              <a:t>www.hpa.org.uk/Topics/InfectiousDiseases/InfectionsAZ/EmergingInfections/EmergingInfectionsMonthlySummaries/</a:t>
            </a:r>
            <a:r>
              <a:rPr lang="en-GB" sz="1800" dirty="0"/>
              <a:t> (accessed 13 March 2012).</a:t>
            </a:r>
          </a:p>
          <a:p>
            <a:r>
              <a:rPr lang="en-GB" sz="1800" dirty="0"/>
              <a:t>Global Health Archive (from CAB International, Wallingford, UK). Available at: </a:t>
            </a:r>
            <a:r>
              <a:rPr lang="en-GB" sz="1800" dirty="0">
                <a:hlinkClick r:id="rId3"/>
              </a:rPr>
              <a:t>www.cabi.org/globalhealth</a:t>
            </a:r>
            <a:r>
              <a:rPr lang="en-GB" sz="1800" dirty="0"/>
              <a:t> (accessed 13 March 2019).</a:t>
            </a:r>
          </a:p>
          <a:p>
            <a:r>
              <a:rPr lang="en-GB" sz="1800" i="1" dirty="0"/>
              <a:t>Journal of Emerging Infectious Diseases</a:t>
            </a:r>
            <a:r>
              <a:rPr lang="en-GB" sz="1800" dirty="0"/>
              <a:t> (from the US </a:t>
            </a:r>
            <a:r>
              <a:rPr lang="en-GB" sz="1800" dirty="0" err="1"/>
              <a:t>Centers</a:t>
            </a:r>
            <a:r>
              <a:rPr lang="en-GB" sz="1800" dirty="0"/>
              <a:t> for Disease Control). Available at: </a:t>
            </a:r>
            <a:r>
              <a:rPr lang="en-GB" sz="1800" dirty="0">
                <a:hlinkClick r:id="rId4"/>
              </a:rPr>
              <a:t>www.cdc.gov/ncidod/eid/index.htm</a:t>
            </a:r>
            <a:r>
              <a:rPr lang="en-GB" sz="1800" dirty="0"/>
              <a:t> (accessed 13 March 2019).</a:t>
            </a:r>
          </a:p>
          <a:p>
            <a:r>
              <a:rPr lang="en-GB" sz="1800" dirty="0"/>
              <a:t>MedlinePlus (with links to journal articles; from the US National Library of Medicine, National Institutes of Health). Available at: </a:t>
            </a:r>
            <a:r>
              <a:rPr lang="en-GB" sz="1800" dirty="0">
                <a:hlinkClick r:id="rId5"/>
              </a:rPr>
              <a:t>www.nlm.nih.gov/medlineplus/</a:t>
            </a:r>
            <a:r>
              <a:rPr lang="en-GB" sz="1800" dirty="0"/>
              <a:t> (accessed 13 March 2019).</a:t>
            </a:r>
          </a:p>
          <a:p>
            <a:r>
              <a:rPr lang="en-GB" sz="1800" i="1" dirty="0"/>
              <a:t>Weekly Epidemiological Record (WER)</a:t>
            </a:r>
            <a:r>
              <a:rPr lang="en-GB" sz="1800" dirty="0"/>
              <a:t>. Available at: </a:t>
            </a:r>
            <a:r>
              <a:rPr lang="en-GB" sz="1800" dirty="0">
                <a:hlinkClick r:id="rId6"/>
              </a:rPr>
              <a:t>www.who.int/wer/2019/en/</a:t>
            </a:r>
            <a:r>
              <a:rPr lang="en-GB" sz="1800" dirty="0"/>
              <a:t> (accessed 26 March 2019).</a:t>
            </a:r>
          </a:p>
        </p:txBody>
      </p:sp>
      <p:sp>
        <p:nvSpPr>
          <p:cNvPr id="4" name="Title 3">
            <a:extLst>
              <a:ext uri="{FF2B5EF4-FFF2-40B4-BE49-F238E27FC236}">
                <a16:creationId xmlns:a16="http://schemas.microsoft.com/office/drawing/2014/main" id="{CED45272-7E8B-4401-A442-DB6F54558299}"/>
              </a:ext>
            </a:extLst>
          </p:cNvPr>
          <p:cNvSpPr>
            <a:spLocks noGrp="1"/>
          </p:cNvSpPr>
          <p:nvPr>
            <p:ph type="title"/>
          </p:nvPr>
        </p:nvSpPr>
        <p:spPr/>
        <p:txBody>
          <a:bodyPr/>
          <a:lstStyle/>
          <a:p>
            <a:r>
              <a:rPr lang="en-GB" dirty="0"/>
              <a:t>Web resources</a:t>
            </a:r>
          </a:p>
        </p:txBody>
      </p:sp>
    </p:spTree>
    <p:extLst>
      <p:ext uri="{BB962C8B-B14F-4D97-AF65-F5344CB8AC3E}">
        <p14:creationId xmlns:p14="http://schemas.microsoft.com/office/powerpoint/2010/main" val="1681167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neric lecture slide template" id="{9B16598E-95EE-1D4F-8B62-56C049918952}" vid="{A011F8BC-391C-8741-A481-84B66A5C001B}"/>
    </a:ext>
  </a:extLst>
</a:theme>
</file>

<file path=docProps/app.xml><?xml version="1.0" encoding="utf-8"?>
<Properties xmlns="http://schemas.openxmlformats.org/officeDocument/2006/extended-properties" xmlns:vt="http://schemas.openxmlformats.org/officeDocument/2006/docPropsVTypes">
  <Template>Generic_lecture_slide_template (3)</Template>
  <TotalTime>62</TotalTime>
  <Words>417</Words>
  <Application>Microsoft Office PowerPoint</Application>
  <PresentationFormat>On-screen Show (4:3)</PresentationFormat>
  <Paragraphs>38</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Communicable Diseases, 6th Edition </vt:lpstr>
      <vt:lpstr>PowerPoint Presentation</vt:lpstr>
      <vt:lpstr>Summary</vt:lpstr>
      <vt:lpstr>Fig. 19.1. Worldwide distribution of sporadic and cluster-associated cases of human influenza A(H5N1) virus infections, January 2003–March 2009.</vt:lpstr>
      <vt:lpstr>Fig. 19.2. African countries reporting human monkeypox cases 2010–2017. </vt:lpstr>
      <vt:lpstr>Fig. 19.3. Zika virus outbreaks and local transmission 2015–2016. </vt:lpstr>
      <vt:lpstr>Further reading</vt:lpstr>
      <vt:lpstr>Web resources</vt:lpstr>
    </vt:vector>
  </TitlesOfParts>
  <Company>CABI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Alexandra Lainsbury</dc:creator>
  <cp:lastModifiedBy>Alexandra Lainsbury</cp:lastModifiedBy>
  <cp:revision>10</cp:revision>
  <dcterms:created xsi:type="dcterms:W3CDTF">2019-06-26T10:31:11Z</dcterms:created>
  <dcterms:modified xsi:type="dcterms:W3CDTF">2019-07-03T08:25:35Z</dcterms:modified>
</cp:coreProperties>
</file>