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9" r:id="rId4"/>
    <p:sldId id="260" r:id="rId5"/>
    <p:sldId id="269" r:id="rId6"/>
    <p:sldId id="270" r:id="rId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29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500E"/>
    <a:srgbClr val="368729"/>
    <a:srgbClr val="F8634F"/>
    <a:srgbClr val="607C2F"/>
    <a:srgbClr val="607C5E"/>
    <a:srgbClr val="49662C"/>
    <a:srgbClr val="478E06"/>
    <a:srgbClr val="93CDD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541" autoAdjust="0"/>
  </p:normalViewPr>
  <p:slideViewPr>
    <p:cSldViewPr snapToGrid="0" snapToObjects="1">
      <p:cViewPr varScale="1">
        <p:scale>
          <a:sx n="80" d="100"/>
          <a:sy n="80" d="100"/>
        </p:scale>
        <p:origin x="102" y="852"/>
      </p:cViewPr>
      <p:guideLst>
        <p:guide orient="horz" pos="2160"/>
        <p:guide pos="3294"/>
      </p:guideLst>
    </p:cSldViewPr>
  </p:slideViewPr>
  <p:outlineViewPr>
    <p:cViewPr>
      <p:scale>
        <a:sx n="33" d="100"/>
        <a:sy n="33" d="100"/>
      </p:scale>
      <p:origin x="48" y="0"/>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0AA853A1-56EF-DA4E-8CAC-CDB94D0D7153}"/>
              </a:ext>
            </a:extLst>
          </p:cNvPr>
          <p:cNvSpPr>
            <a:spLocks noGrp="1"/>
          </p:cNvSpPr>
          <p:nvPr>
            <p:ph type="pic" sz="quarter" idx="10"/>
          </p:nvPr>
        </p:nvSpPr>
        <p:spPr>
          <a:xfrm>
            <a:off x="0" y="0"/>
            <a:ext cx="9144000" cy="4152900"/>
          </a:xfrm>
          <a:noFill/>
        </p:spPr>
        <p:txBody>
          <a:bodyPr/>
          <a:lstStyle/>
          <a:p>
            <a:r>
              <a:rPr lang="en-US"/>
              <a:t>Click icon to add picture</a:t>
            </a:r>
          </a:p>
        </p:txBody>
      </p:sp>
      <p:sp>
        <p:nvSpPr>
          <p:cNvPr id="37" name="Rectangle 36"/>
          <p:cNvSpPr/>
          <p:nvPr userDrawn="1"/>
        </p:nvSpPr>
        <p:spPr>
          <a:xfrm>
            <a:off x="0" y="4152900"/>
            <a:ext cx="9144000" cy="2705100"/>
          </a:xfrm>
          <a:prstGeom prst="rect">
            <a:avLst/>
          </a:prstGeom>
          <a:solidFill>
            <a:srgbClr val="3687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41" name="Rectangle 40"/>
          <p:cNvSpPr/>
          <p:nvPr userDrawn="1"/>
        </p:nvSpPr>
        <p:spPr>
          <a:xfrm>
            <a:off x="-24582" y="145654"/>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42" name="Title 41"/>
          <p:cNvSpPr>
            <a:spLocks noGrp="1"/>
          </p:cNvSpPr>
          <p:nvPr>
            <p:ph type="title"/>
          </p:nvPr>
        </p:nvSpPr>
        <p:spPr>
          <a:xfrm>
            <a:off x="685800" y="4453030"/>
            <a:ext cx="7772400" cy="991419"/>
          </a:xfrm>
        </p:spPr>
        <p:txBody>
          <a:bodyPr anchor="t">
            <a:normAutofit/>
          </a:bodyPr>
          <a:lstStyle>
            <a:lvl1pPr algn="l">
              <a:defRPr sz="2900" b="0">
                <a:solidFill>
                  <a:schemeClr val="bg1"/>
                </a:solidFill>
                <a:latin typeface="Arial" pitchFamily="34" charset="0"/>
                <a:cs typeface="Arial" pitchFamily="34" charset="0"/>
              </a:defRPr>
            </a:lvl1pPr>
          </a:lstStyle>
          <a:p>
            <a:r>
              <a:rPr lang="en-US"/>
              <a:t>Click to edit Master title style</a:t>
            </a:r>
            <a:endParaRPr lang="en-GB" dirty="0"/>
          </a:p>
        </p:txBody>
      </p:sp>
      <p:sp>
        <p:nvSpPr>
          <p:cNvPr id="48" name="Subtitle 2"/>
          <p:cNvSpPr>
            <a:spLocks noGrp="1"/>
          </p:cNvSpPr>
          <p:nvPr>
            <p:ph type="subTitle" idx="1"/>
          </p:nvPr>
        </p:nvSpPr>
        <p:spPr>
          <a:xfrm>
            <a:off x="685800" y="5455920"/>
            <a:ext cx="7741920" cy="855358"/>
          </a:xfrm>
        </p:spPr>
        <p:txBody>
          <a:bodyPr>
            <a:normAutofit/>
          </a:bodyPr>
          <a:lstStyle>
            <a:lvl1pPr marL="0" indent="0" algn="l">
              <a:buNone/>
              <a:defRPr sz="1800" b="1">
                <a:solidFill>
                  <a:srgbClr val="E9500E"/>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3" name="Picture 2" descr="CABI Logo_NEW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006" y="6047626"/>
            <a:ext cx="1801368" cy="527304"/>
          </a:xfrm>
          <a:prstGeom prst="rect">
            <a:avLst/>
          </a:prstGeom>
        </p:spPr>
      </p:pic>
    </p:spTree>
    <p:extLst>
      <p:ext uri="{BB962C8B-B14F-4D97-AF65-F5344CB8AC3E}">
        <p14:creationId xmlns:p14="http://schemas.microsoft.com/office/powerpoint/2010/main" val="3950394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sp>
        <p:nvSpPr>
          <p:cNvPr id="13" name="Picture Placeholder 4">
            <a:extLst>
              <a:ext uri="{FF2B5EF4-FFF2-40B4-BE49-F238E27FC236}">
                <a16:creationId xmlns:a16="http://schemas.microsoft.com/office/drawing/2014/main" id="{3732D160-D5D1-254B-A9F7-6916C00BF75B}"/>
              </a:ext>
            </a:extLst>
          </p:cNvPr>
          <p:cNvSpPr>
            <a:spLocks noGrp="1"/>
          </p:cNvSpPr>
          <p:nvPr>
            <p:ph type="pic" sz="quarter" idx="11" hasCustomPrompt="1"/>
          </p:nvPr>
        </p:nvSpPr>
        <p:spPr>
          <a:xfrm>
            <a:off x="0" y="0"/>
            <a:ext cx="9144000" cy="5768975"/>
          </a:xfrm>
        </p:spPr>
        <p:txBody>
          <a:bodyPr>
            <a:normAutofit/>
          </a:bodyPr>
          <a:lstStyle>
            <a:lvl1pPr>
              <a:defRPr sz="2000"/>
            </a:lvl1pPr>
          </a:lstStyle>
          <a:p>
            <a:r>
              <a:rPr lang="en-US" dirty="0"/>
              <a:t>Insert background image and set to 90% transparency</a:t>
            </a:r>
          </a:p>
        </p:txBody>
      </p:sp>
      <p:sp>
        <p:nvSpPr>
          <p:cNvPr id="8" name="Rectangle 7"/>
          <p:cNvSpPr/>
          <p:nvPr userDrawn="1"/>
        </p:nvSpPr>
        <p:spPr>
          <a:xfrm>
            <a:off x="0" y="5768258"/>
            <a:ext cx="9144000" cy="1089742"/>
          </a:xfrm>
          <a:prstGeom prst="rect">
            <a:avLst/>
          </a:prstGeom>
          <a:solidFill>
            <a:srgbClr val="3687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endParaRPr lang="en-US">
              <a:solidFill>
                <a:schemeClr val="tx1"/>
              </a:solidFill>
            </a:endParaRPr>
          </a:p>
        </p:txBody>
      </p:sp>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2" name="Title Placeholder 1"/>
          <p:cNvSpPr>
            <a:spLocks noGrp="1"/>
          </p:cNvSpPr>
          <p:nvPr>
            <p:ph type="title"/>
          </p:nvPr>
        </p:nvSpPr>
        <p:spPr>
          <a:xfrm>
            <a:off x="1189356" y="274638"/>
            <a:ext cx="7196137" cy="997743"/>
          </a:xfrm>
          <a:prstGeom prst="rect">
            <a:avLst/>
          </a:prstGeom>
        </p:spPr>
        <p:txBody>
          <a:bodyPr vert="horz" lIns="91440" tIns="45720" rIns="91440" bIns="45720" rtlCol="0" anchor="ctr">
            <a:normAutofit/>
          </a:bodyPr>
          <a:lstStyle>
            <a:lvl1pPr algn="l">
              <a:defRPr sz="2900" b="1"/>
            </a:lvl1pPr>
          </a:lstStyle>
          <a:p>
            <a:r>
              <a:rPr lang="en-US"/>
              <a:t>Click to edit Master title style</a:t>
            </a:r>
            <a:endParaRPr lang="en-US" dirty="0"/>
          </a:p>
        </p:txBody>
      </p:sp>
      <p:sp>
        <p:nvSpPr>
          <p:cNvPr id="11" name="Content Placeholder 16"/>
          <p:cNvSpPr>
            <a:spLocks noGrp="1"/>
          </p:cNvSpPr>
          <p:nvPr>
            <p:ph sz="quarter" idx="14"/>
          </p:nvPr>
        </p:nvSpPr>
        <p:spPr>
          <a:xfrm>
            <a:off x="4572000" y="1272381"/>
            <a:ext cx="3813493" cy="4313237"/>
          </a:xfrm>
        </p:spPr>
        <p:txBody>
          <a:bodyPr/>
          <a:lstStyle>
            <a:lvl1pPr marL="0" indent="0">
              <a:buNone/>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descr="CABI Logo_NEW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006" y="6047626"/>
            <a:ext cx="1801368" cy="527304"/>
          </a:xfrm>
          <a:prstGeom prst="rect">
            <a:avLst/>
          </a:prstGeom>
        </p:spPr>
      </p:pic>
      <p:sp>
        <p:nvSpPr>
          <p:cNvPr id="3" name="Picture Placeholder 2">
            <a:extLst>
              <a:ext uri="{FF2B5EF4-FFF2-40B4-BE49-F238E27FC236}">
                <a16:creationId xmlns:a16="http://schemas.microsoft.com/office/drawing/2014/main" id="{54723AA0-CB4E-ED46-9C07-0B9DE5D695EB}"/>
              </a:ext>
            </a:extLst>
          </p:cNvPr>
          <p:cNvSpPr>
            <a:spLocks noGrp="1"/>
          </p:cNvSpPr>
          <p:nvPr>
            <p:ph type="pic" sz="quarter" idx="15"/>
          </p:nvPr>
        </p:nvSpPr>
        <p:spPr>
          <a:xfrm>
            <a:off x="1189038" y="1271588"/>
            <a:ext cx="3382962" cy="4313237"/>
          </a:xfrm>
        </p:spPr>
        <p:txBody>
          <a:bodyPr/>
          <a:lstStyle/>
          <a:p>
            <a:r>
              <a:rPr lang="en-US"/>
              <a:t>Click icon to add picture</a:t>
            </a:r>
          </a:p>
        </p:txBody>
      </p:sp>
    </p:spTree>
    <p:extLst>
      <p:ext uri="{BB962C8B-B14F-4D97-AF65-F5344CB8AC3E}">
        <p14:creationId xmlns:p14="http://schemas.microsoft.com/office/powerpoint/2010/main" val="17825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3132EA82-43BD-1949-9E85-CDF92E505BD7}"/>
              </a:ext>
            </a:extLst>
          </p:cNvPr>
          <p:cNvSpPr>
            <a:spLocks noGrp="1"/>
          </p:cNvSpPr>
          <p:nvPr>
            <p:ph type="pic" sz="quarter" idx="11" hasCustomPrompt="1"/>
          </p:nvPr>
        </p:nvSpPr>
        <p:spPr>
          <a:xfrm>
            <a:off x="0" y="0"/>
            <a:ext cx="9144000" cy="5768975"/>
          </a:xfrm>
        </p:spPr>
        <p:txBody>
          <a:bodyPr>
            <a:normAutofit/>
          </a:bodyPr>
          <a:lstStyle>
            <a:lvl1pPr>
              <a:defRPr sz="2000"/>
            </a:lvl1pPr>
          </a:lstStyle>
          <a:p>
            <a:r>
              <a:rPr lang="en-US" dirty="0"/>
              <a:t>Insert background image</a:t>
            </a:r>
          </a:p>
        </p:txBody>
      </p:sp>
      <p:sp>
        <p:nvSpPr>
          <p:cNvPr id="9" name="Rectangle 8"/>
          <p:cNvSpPr/>
          <p:nvPr userDrawn="1"/>
        </p:nvSpPr>
        <p:spPr>
          <a:xfrm>
            <a:off x="0" y="5768258"/>
            <a:ext cx="9144000" cy="1089742"/>
          </a:xfrm>
          <a:prstGeom prst="rect">
            <a:avLst/>
          </a:prstGeom>
          <a:solidFill>
            <a:srgbClr val="3687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endParaRPr lang="en-US">
              <a:solidFill>
                <a:schemeClr val="tx1"/>
              </a:solidFill>
            </a:endParaRPr>
          </a:p>
        </p:txBody>
      </p:sp>
      <p:sp>
        <p:nvSpPr>
          <p:cNvPr id="11" name="Rectangle 10"/>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2" name="Title Placeholder 1"/>
          <p:cNvSpPr>
            <a:spLocks noGrp="1"/>
          </p:cNvSpPr>
          <p:nvPr>
            <p:ph type="title"/>
          </p:nvPr>
        </p:nvSpPr>
        <p:spPr>
          <a:xfrm>
            <a:off x="973931" y="1260321"/>
            <a:ext cx="7196137" cy="997743"/>
          </a:xfrm>
          <a:prstGeom prst="rect">
            <a:avLst/>
          </a:prstGeom>
        </p:spPr>
        <p:txBody>
          <a:bodyPr vert="horz" lIns="91440" tIns="45720" rIns="91440" bIns="45720" rtlCol="0" anchor="ctr">
            <a:normAutofit/>
          </a:bodyPr>
          <a:lstStyle>
            <a:lvl1pPr algn="l">
              <a:defRPr sz="2900" b="1">
                <a:solidFill>
                  <a:schemeClr val="bg1"/>
                </a:solidFill>
              </a:defRPr>
            </a:lvl1pPr>
          </a:lstStyle>
          <a:p>
            <a:r>
              <a:rPr lang="en-US"/>
              <a:t>Click to edit Master title style</a:t>
            </a:r>
            <a:endParaRPr lang="en-US" dirty="0"/>
          </a:p>
        </p:txBody>
      </p:sp>
      <p:sp>
        <p:nvSpPr>
          <p:cNvPr id="13" name="Subtitle 2"/>
          <p:cNvSpPr>
            <a:spLocks noGrp="1"/>
          </p:cNvSpPr>
          <p:nvPr>
            <p:ph type="subTitle" idx="1"/>
          </p:nvPr>
        </p:nvSpPr>
        <p:spPr>
          <a:xfrm>
            <a:off x="976401" y="2258064"/>
            <a:ext cx="7741920" cy="855358"/>
          </a:xfrm>
        </p:spPr>
        <p:txBody>
          <a:bodyPr>
            <a:normAutofit/>
          </a:bodyPr>
          <a:lstStyle>
            <a:lvl1pPr marL="0" indent="0" algn="l">
              <a:buNone/>
              <a:defRPr sz="1800" b="1">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5" name="Picture 14" descr="CABI Logo_NEW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006" y="6047626"/>
            <a:ext cx="1801368" cy="527304"/>
          </a:xfrm>
          <a:prstGeom prst="rect">
            <a:avLst/>
          </a:prstGeom>
        </p:spPr>
      </p:pic>
    </p:spTree>
    <p:extLst>
      <p:ext uri="{BB962C8B-B14F-4D97-AF65-F5344CB8AC3E}">
        <p14:creationId xmlns:p14="http://schemas.microsoft.com/office/powerpoint/2010/main" val="3163609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9CDAB31F-649D-D541-AC22-9F31841978AB}"/>
              </a:ext>
            </a:extLst>
          </p:cNvPr>
          <p:cNvSpPr>
            <a:spLocks noGrp="1"/>
          </p:cNvSpPr>
          <p:nvPr>
            <p:ph type="pic" sz="quarter" idx="10"/>
          </p:nvPr>
        </p:nvSpPr>
        <p:spPr>
          <a:xfrm>
            <a:off x="0" y="0"/>
            <a:ext cx="9144000" cy="5764556"/>
          </a:xfrm>
        </p:spPr>
        <p:txBody>
          <a:bodyPr/>
          <a:lstStyle/>
          <a:p>
            <a:r>
              <a:rPr lang="en-US"/>
              <a:t>Click icon to add picture</a:t>
            </a:r>
          </a:p>
        </p:txBody>
      </p:sp>
      <p:sp>
        <p:nvSpPr>
          <p:cNvPr id="8" name="Rectangle 7"/>
          <p:cNvSpPr/>
          <p:nvPr userDrawn="1"/>
        </p:nvSpPr>
        <p:spPr>
          <a:xfrm>
            <a:off x="0" y="4160520"/>
            <a:ext cx="9144000" cy="1607738"/>
          </a:xfrm>
          <a:prstGeom prst="rect">
            <a:avLst/>
          </a:prstGeom>
          <a:solidFill>
            <a:srgbClr val="368729">
              <a:alpha val="75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4" name="Rectangle 13"/>
          <p:cNvSpPr/>
          <p:nvPr userDrawn="1"/>
        </p:nvSpPr>
        <p:spPr>
          <a:xfrm>
            <a:off x="0" y="5768258"/>
            <a:ext cx="9144000" cy="1089742"/>
          </a:xfrm>
          <a:prstGeom prst="rect">
            <a:avLst/>
          </a:prstGeom>
          <a:solidFill>
            <a:srgbClr val="3687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9" name="Subtitle 2"/>
          <p:cNvSpPr>
            <a:spLocks noGrp="1"/>
          </p:cNvSpPr>
          <p:nvPr>
            <p:ph type="subTitle" idx="1"/>
          </p:nvPr>
        </p:nvSpPr>
        <p:spPr>
          <a:xfrm>
            <a:off x="571084" y="4401573"/>
            <a:ext cx="7772400" cy="675967"/>
          </a:xfrm>
        </p:spPr>
        <p:txBody>
          <a:bodyPr>
            <a:noAutofit/>
          </a:bodyPr>
          <a:lstStyle>
            <a:lvl1pPr marL="0" indent="0">
              <a:buNone/>
              <a:defRPr/>
            </a:lvl1pPr>
          </a:lstStyle>
          <a:p>
            <a:pPr algn="l"/>
            <a:r>
              <a:rPr lang="en-US" sz="4200">
                <a:solidFill>
                  <a:schemeClr val="bg1"/>
                </a:solidFill>
                <a:latin typeface="Arial"/>
                <a:cs typeface="Arial"/>
              </a:rPr>
              <a:t>Click to edit Master subtitle style</a:t>
            </a:r>
            <a:endParaRPr lang="en-US" sz="4200" dirty="0">
              <a:solidFill>
                <a:schemeClr val="bg1"/>
              </a:solidFill>
              <a:latin typeface="Arial"/>
              <a:cs typeface="Arial"/>
            </a:endParaRPr>
          </a:p>
        </p:txBody>
      </p:sp>
      <p:sp>
        <p:nvSpPr>
          <p:cNvPr id="11" name="Rectangle 10"/>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pic>
        <p:nvPicPr>
          <p:cNvPr id="15" name="Picture 14" descr="CABI Logo_NEW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006" y="6047626"/>
            <a:ext cx="1801368" cy="527304"/>
          </a:xfrm>
          <a:prstGeom prst="rect">
            <a:avLst/>
          </a:prstGeom>
        </p:spPr>
      </p:pic>
    </p:spTree>
    <p:extLst>
      <p:ext uri="{BB962C8B-B14F-4D97-AF65-F5344CB8AC3E}">
        <p14:creationId xmlns:p14="http://schemas.microsoft.com/office/powerpoint/2010/main" val="3992086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82988A9-A9DF-3C47-A8BE-665434FF8AD5}"/>
              </a:ext>
            </a:extLst>
          </p:cNvPr>
          <p:cNvSpPr>
            <a:spLocks noGrp="1"/>
          </p:cNvSpPr>
          <p:nvPr>
            <p:ph type="pic" sz="quarter" idx="11" hasCustomPrompt="1"/>
          </p:nvPr>
        </p:nvSpPr>
        <p:spPr>
          <a:xfrm>
            <a:off x="0" y="0"/>
            <a:ext cx="9144000" cy="5768975"/>
          </a:xfrm>
        </p:spPr>
        <p:txBody>
          <a:bodyPr>
            <a:normAutofit/>
          </a:bodyPr>
          <a:lstStyle>
            <a:lvl1pPr>
              <a:defRPr sz="2000"/>
            </a:lvl1pPr>
          </a:lstStyle>
          <a:p>
            <a:r>
              <a:rPr lang="en-US" dirty="0"/>
              <a:t>Insert background image and set to 90% transparency</a:t>
            </a:r>
          </a:p>
        </p:txBody>
      </p:sp>
      <p:sp>
        <p:nvSpPr>
          <p:cNvPr id="8" name="Rectangle 7"/>
          <p:cNvSpPr/>
          <p:nvPr userDrawn="1"/>
        </p:nvSpPr>
        <p:spPr>
          <a:xfrm>
            <a:off x="0" y="5768258"/>
            <a:ext cx="9144000" cy="1089742"/>
          </a:xfrm>
          <a:prstGeom prst="rect">
            <a:avLst/>
          </a:prstGeom>
          <a:solidFill>
            <a:srgbClr val="3687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1" name="TextBox 10"/>
          <p:cNvSpPr txBox="1"/>
          <p:nvPr userDrawn="1"/>
        </p:nvSpPr>
        <p:spPr>
          <a:xfrm>
            <a:off x="1311264" y="486906"/>
            <a:ext cx="7196463" cy="430887"/>
          </a:xfrm>
          <a:prstGeom prst="rect">
            <a:avLst/>
          </a:prstGeom>
          <a:noFill/>
        </p:spPr>
        <p:txBody>
          <a:bodyPr wrap="square" rtlCol="0">
            <a:spAutoFit/>
          </a:bodyPr>
          <a:lstStyle/>
          <a:p>
            <a:r>
              <a:rPr lang="en-US" sz="2200" b="1" dirty="0">
                <a:latin typeface="Arial"/>
                <a:cs typeface="Arial"/>
              </a:rPr>
              <a:t>INTRODUCTION</a:t>
            </a:r>
          </a:p>
        </p:txBody>
      </p:sp>
      <p:sp>
        <p:nvSpPr>
          <p:cNvPr id="15" name="Text Placeholder 14"/>
          <p:cNvSpPr>
            <a:spLocks noGrp="1"/>
          </p:cNvSpPr>
          <p:nvPr>
            <p:ph type="body" sz="quarter" idx="10"/>
          </p:nvPr>
        </p:nvSpPr>
        <p:spPr>
          <a:xfrm>
            <a:off x="1311263" y="1249680"/>
            <a:ext cx="7162800" cy="4312919"/>
          </a:xfrm>
        </p:spPr>
        <p:txBody>
          <a:bodyPr/>
          <a:lstStyle>
            <a:lvl1pPr marL="0" indent="0">
              <a:buNone/>
              <a:defRPr/>
            </a:lvl1pPr>
          </a:lstStyle>
          <a:p>
            <a:pPr lvl="0"/>
            <a:r>
              <a:rPr lang="en-US"/>
              <a:t>Edit Master text styles</a:t>
            </a:r>
          </a:p>
        </p:txBody>
      </p:sp>
      <p:pic>
        <p:nvPicPr>
          <p:cNvPr id="14" name="Picture 13" descr="CABI Logo_NEW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006" y="6047626"/>
            <a:ext cx="1801368" cy="527304"/>
          </a:xfrm>
          <a:prstGeom prst="rect">
            <a:avLst/>
          </a:prstGeom>
        </p:spPr>
      </p:pic>
    </p:spTree>
    <p:extLst>
      <p:ext uri="{BB962C8B-B14F-4D97-AF65-F5344CB8AC3E}">
        <p14:creationId xmlns:p14="http://schemas.microsoft.com/office/powerpoint/2010/main" val="264918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C6E509B-A1BB-1740-84B8-2B970824004F}"/>
              </a:ext>
            </a:extLst>
          </p:cNvPr>
          <p:cNvSpPr>
            <a:spLocks noGrp="1"/>
          </p:cNvSpPr>
          <p:nvPr>
            <p:ph type="pic" sz="quarter" idx="10"/>
          </p:nvPr>
        </p:nvSpPr>
        <p:spPr>
          <a:xfrm>
            <a:off x="0" y="0"/>
            <a:ext cx="9144000" cy="4160520"/>
          </a:xfrm>
        </p:spPr>
        <p:txBody>
          <a:bodyPr/>
          <a:lstStyle/>
          <a:p>
            <a:r>
              <a:rPr lang="en-US"/>
              <a:t>Click icon to add picture</a:t>
            </a:r>
          </a:p>
        </p:txBody>
      </p:sp>
      <p:sp>
        <p:nvSpPr>
          <p:cNvPr id="8" name="Rectangle 7"/>
          <p:cNvSpPr/>
          <p:nvPr userDrawn="1"/>
        </p:nvSpPr>
        <p:spPr>
          <a:xfrm>
            <a:off x="0" y="4160520"/>
            <a:ext cx="9144000" cy="2697480"/>
          </a:xfrm>
          <a:prstGeom prst="rect">
            <a:avLst/>
          </a:prstGeom>
          <a:solidFill>
            <a:srgbClr val="3687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9" name="Subtitle 2"/>
          <p:cNvSpPr>
            <a:spLocks noGrp="1"/>
          </p:cNvSpPr>
          <p:nvPr>
            <p:ph type="subTitle" idx="1"/>
          </p:nvPr>
        </p:nvSpPr>
        <p:spPr>
          <a:xfrm>
            <a:off x="571084" y="4401573"/>
            <a:ext cx="7772400" cy="675967"/>
          </a:xfrm>
        </p:spPr>
        <p:txBody>
          <a:bodyPr>
            <a:noAutofit/>
          </a:bodyPr>
          <a:lstStyle>
            <a:lvl1pPr marL="0" indent="0">
              <a:buNone/>
              <a:defRPr/>
            </a:lvl1pPr>
          </a:lstStyle>
          <a:p>
            <a:pPr algn="l"/>
            <a:r>
              <a:rPr lang="en-US" sz="4200">
                <a:solidFill>
                  <a:schemeClr val="bg1"/>
                </a:solidFill>
                <a:latin typeface="Arial"/>
                <a:cs typeface="Arial"/>
              </a:rPr>
              <a:t>Click to edit Master subtitle style</a:t>
            </a:r>
            <a:endParaRPr lang="en-US" sz="4200" dirty="0">
              <a:solidFill>
                <a:schemeClr val="bg1"/>
              </a:solidFill>
              <a:latin typeface="Arial"/>
              <a:cs typeface="Arial"/>
            </a:endParaRPr>
          </a:p>
        </p:txBody>
      </p:sp>
      <p:sp>
        <p:nvSpPr>
          <p:cNvPr id="11" name="Rectangle 10"/>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pic>
        <p:nvPicPr>
          <p:cNvPr id="13" name="Picture 12" descr="CABI Logo_NEW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006" y="6047626"/>
            <a:ext cx="1801368" cy="527304"/>
          </a:xfrm>
          <a:prstGeom prst="rect">
            <a:avLst/>
          </a:prstGeom>
        </p:spPr>
      </p:pic>
    </p:spTree>
    <p:extLst>
      <p:ext uri="{BB962C8B-B14F-4D97-AF65-F5344CB8AC3E}">
        <p14:creationId xmlns:p14="http://schemas.microsoft.com/office/powerpoint/2010/main" val="3693739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rketing Tools">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D008B39B-5F53-2047-974C-28AB38215E51}"/>
              </a:ext>
            </a:extLst>
          </p:cNvPr>
          <p:cNvSpPr>
            <a:spLocks noGrp="1"/>
          </p:cNvSpPr>
          <p:nvPr>
            <p:ph type="pic" sz="quarter" idx="11" hasCustomPrompt="1"/>
          </p:nvPr>
        </p:nvSpPr>
        <p:spPr>
          <a:xfrm>
            <a:off x="0" y="0"/>
            <a:ext cx="9144000" cy="5768975"/>
          </a:xfrm>
        </p:spPr>
        <p:txBody>
          <a:bodyPr>
            <a:normAutofit/>
          </a:bodyPr>
          <a:lstStyle>
            <a:lvl1pPr>
              <a:defRPr sz="2000"/>
            </a:lvl1pPr>
          </a:lstStyle>
          <a:p>
            <a:r>
              <a:rPr lang="en-US" dirty="0"/>
              <a:t>Insert background image and set to 90% transparency</a:t>
            </a:r>
          </a:p>
        </p:txBody>
      </p:sp>
      <p:sp>
        <p:nvSpPr>
          <p:cNvPr id="8" name="Rectangle 7"/>
          <p:cNvSpPr/>
          <p:nvPr userDrawn="1"/>
        </p:nvSpPr>
        <p:spPr>
          <a:xfrm>
            <a:off x="0" y="5768258"/>
            <a:ext cx="9144000" cy="1089742"/>
          </a:xfrm>
          <a:prstGeom prst="rect">
            <a:avLst/>
          </a:prstGeom>
          <a:solidFill>
            <a:srgbClr val="3687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1" name="TextBox 10"/>
          <p:cNvSpPr txBox="1"/>
          <p:nvPr userDrawn="1"/>
        </p:nvSpPr>
        <p:spPr>
          <a:xfrm>
            <a:off x="1311264" y="486906"/>
            <a:ext cx="7196463" cy="430887"/>
          </a:xfrm>
          <a:prstGeom prst="rect">
            <a:avLst/>
          </a:prstGeom>
          <a:noFill/>
        </p:spPr>
        <p:txBody>
          <a:bodyPr wrap="square" rtlCol="0">
            <a:spAutoFit/>
          </a:bodyPr>
          <a:lstStyle/>
          <a:p>
            <a:r>
              <a:rPr lang="en-US" sz="2200" b="1" dirty="0">
                <a:latin typeface="Arial"/>
                <a:cs typeface="Arial"/>
              </a:rPr>
              <a:t>MARKETING TOOLS</a:t>
            </a:r>
          </a:p>
        </p:txBody>
      </p:sp>
      <p:sp>
        <p:nvSpPr>
          <p:cNvPr id="15" name="Text Placeholder 14"/>
          <p:cNvSpPr>
            <a:spLocks noGrp="1"/>
          </p:cNvSpPr>
          <p:nvPr>
            <p:ph type="body" sz="quarter" idx="10"/>
          </p:nvPr>
        </p:nvSpPr>
        <p:spPr>
          <a:xfrm>
            <a:off x="1311263" y="1249680"/>
            <a:ext cx="7162800" cy="4312919"/>
          </a:xfrm>
        </p:spPr>
        <p:txBody>
          <a:bodyPr/>
          <a:lstStyle>
            <a:lvl1pPr marL="0" indent="0">
              <a:buNone/>
              <a:defRPr/>
            </a:lvl1pPr>
          </a:lstStyle>
          <a:p>
            <a:pPr lvl="0"/>
            <a:r>
              <a:rPr lang="en-US"/>
              <a:t>Edit Master text styles</a:t>
            </a:r>
          </a:p>
        </p:txBody>
      </p:sp>
      <p:pic>
        <p:nvPicPr>
          <p:cNvPr id="14" name="Picture 13" descr="CABI Logo_NEW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006" y="6047626"/>
            <a:ext cx="1801368" cy="527304"/>
          </a:xfrm>
          <a:prstGeom prst="rect">
            <a:avLst/>
          </a:prstGeom>
        </p:spPr>
      </p:pic>
    </p:spTree>
    <p:extLst>
      <p:ext uri="{BB962C8B-B14F-4D97-AF65-F5344CB8AC3E}">
        <p14:creationId xmlns:p14="http://schemas.microsoft.com/office/powerpoint/2010/main" val="1325860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rategies">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8FDE35CE-E86C-0146-B01A-434E76EB8AE5}"/>
              </a:ext>
            </a:extLst>
          </p:cNvPr>
          <p:cNvSpPr>
            <a:spLocks noGrp="1"/>
          </p:cNvSpPr>
          <p:nvPr>
            <p:ph type="pic" sz="quarter" idx="11" hasCustomPrompt="1"/>
          </p:nvPr>
        </p:nvSpPr>
        <p:spPr>
          <a:xfrm>
            <a:off x="0" y="0"/>
            <a:ext cx="9144000" cy="5768975"/>
          </a:xfrm>
        </p:spPr>
        <p:txBody>
          <a:bodyPr>
            <a:normAutofit/>
          </a:bodyPr>
          <a:lstStyle>
            <a:lvl1pPr>
              <a:defRPr sz="2000"/>
            </a:lvl1pPr>
          </a:lstStyle>
          <a:p>
            <a:r>
              <a:rPr lang="en-US" dirty="0"/>
              <a:t>Insert background image and set to 90% transparency</a:t>
            </a:r>
          </a:p>
        </p:txBody>
      </p:sp>
      <p:sp>
        <p:nvSpPr>
          <p:cNvPr id="8" name="Rectangle 7"/>
          <p:cNvSpPr/>
          <p:nvPr userDrawn="1"/>
        </p:nvSpPr>
        <p:spPr>
          <a:xfrm>
            <a:off x="0" y="5768258"/>
            <a:ext cx="9144000" cy="1089742"/>
          </a:xfrm>
          <a:prstGeom prst="rect">
            <a:avLst/>
          </a:prstGeom>
          <a:solidFill>
            <a:srgbClr val="3687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endParaRPr lang="en-US">
              <a:solidFill>
                <a:schemeClr val="tx1"/>
              </a:solidFill>
            </a:endParaRPr>
          </a:p>
        </p:txBody>
      </p:sp>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1" name="TextBox 10"/>
          <p:cNvSpPr txBox="1"/>
          <p:nvPr userDrawn="1"/>
        </p:nvSpPr>
        <p:spPr>
          <a:xfrm>
            <a:off x="1311264" y="486906"/>
            <a:ext cx="7196463" cy="430887"/>
          </a:xfrm>
          <a:prstGeom prst="rect">
            <a:avLst/>
          </a:prstGeom>
          <a:noFill/>
        </p:spPr>
        <p:txBody>
          <a:bodyPr wrap="square" rtlCol="0">
            <a:spAutoFit/>
          </a:bodyPr>
          <a:lstStyle/>
          <a:p>
            <a:r>
              <a:rPr lang="en-US" sz="2200" b="1" dirty="0">
                <a:latin typeface="Arial"/>
                <a:cs typeface="Arial"/>
              </a:rPr>
              <a:t>STRATEGIES</a:t>
            </a:r>
          </a:p>
        </p:txBody>
      </p:sp>
      <p:sp>
        <p:nvSpPr>
          <p:cNvPr id="15" name="Text Placeholder 14"/>
          <p:cNvSpPr>
            <a:spLocks noGrp="1"/>
          </p:cNvSpPr>
          <p:nvPr>
            <p:ph type="body" sz="quarter" idx="10"/>
          </p:nvPr>
        </p:nvSpPr>
        <p:spPr>
          <a:xfrm>
            <a:off x="1311263" y="1249680"/>
            <a:ext cx="7162800" cy="4312919"/>
          </a:xfrm>
        </p:spPr>
        <p:txBody>
          <a:bodyPr/>
          <a:lstStyle>
            <a:lvl1pPr marL="0" indent="0">
              <a:buNone/>
              <a:defRPr/>
            </a:lvl1pPr>
          </a:lstStyle>
          <a:p>
            <a:pPr lvl="0"/>
            <a:r>
              <a:rPr lang="en-US"/>
              <a:t>Edit Master text styles</a:t>
            </a:r>
          </a:p>
        </p:txBody>
      </p:sp>
      <p:pic>
        <p:nvPicPr>
          <p:cNvPr id="14" name="Picture 13" descr="CABI Logo_NEW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006" y="6047626"/>
            <a:ext cx="1801368" cy="527304"/>
          </a:xfrm>
          <a:prstGeom prst="rect">
            <a:avLst/>
          </a:prstGeom>
        </p:spPr>
      </p:pic>
    </p:spTree>
    <p:extLst>
      <p:ext uri="{BB962C8B-B14F-4D97-AF65-F5344CB8AC3E}">
        <p14:creationId xmlns:p14="http://schemas.microsoft.com/office/powerpoint/2010/main" val="400555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99D7DFC5-7B03-6D42-97E1-8C582BD3B456}"/>
              </a:ext>
            </a:extLst>
          </p:cNvPr>
          <p:cNvSpPr>
            <a:spLocks noGrp="1"/>
          </p:cNvSpPr>
          <p:nvPr>
            <p:ph type="pic" sz="quarter" idx="11" hasCustomPrompt="1"/>
          </p:nvPr>
        </p:nvSpPr>
        <p:spPr>
          <a:xfrm>
            <a:off x="0" y="0"/>
            <a:ext cx="9144000" cy="5768975"/>
          </a:xfrm>
        </p:spPr>
        <p:txBody>
          <a:bodyPr>
            <a:normAutofit/>
          </a:bodyPr>
          <a:lstStyle>
            <a:lvl1pPr>
              <a:defRPr sz="2000"/>
            </a:lvl1pPr>
          </a:lstStyle>
          <a:p>
            <a:r>
              <a:rPr lang="en-US" dirty="0"/>
              <a:t>Insert background image and set to 90% transparency</a:t>
            </a:r>
          </a:p>
        </p:txBody>
      </p:sp>
      <p:sp>
        <p:nvSpPr>
          <p:cNvPr id="8" name="Rectangle 7"/>
          <p:cNvSpPr/>
          <p:nvPr userDrawn="1"/>
        </p:nvSpPr>
        <p:spPr>
          <a:xfrm>
            <a:off x="0" y="5768258"/>
            <a:ext cx="9144000" cy="1089742"/>
          </a:xfrm>
          <a:prstGeom prst="rect">
            <a:avLst/>
          </a:prstGeom>
          <a:solidFill>
            <a:srgbClr val="3687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endParaRPr lang="en-US">
              <a:solidFill>
                <a:schemeClr val="tx1"/>
              </a:solidFill>
            </a:endParaRPr>
          </a:p>
        </p:txBody>
      </p:sp>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4" name="TextBox 13"/>
          <p:cNvSpPr txBox="1"/>
          <p:nvPr userDrawn="1"/>
        </p:nvSpPr>
        <p:spPr>
          <a:xfrm>
            <a:off x="1311264" y="486906"/>
            <a:ext cx="7196463" cy="430887"/>
          </a:xfrm>
          <a:prstGeom prst="rect">
            <a:avLst/>
          </a:prstGeom>
          <a:noFill/>
        </p:spPr>
        <p:txBody>
          <a:bodyPr wrap="square" rtlCol="0">
            <a:spAutoFit/>
          </a:bodyPr>
          <a:lstStyle/>
          <a:p>
            <a:r>
              <a:rPr lang="en-US" sz="2200" b="1" dirty="0">
                <a:latin typeface="Arial"/>
                <a:cs typeface="Arial"/>
              </a:rPr>
              <a:t>LEARNING OBJECTIVES</a:t>
            </a:r>
          </a:p>
        </p:txBody>
      </p:sp>
      <p:sp>
        <p:nvSpPr>
          <p:cNvPr id="17" name="Content Placeholder 16"/>
          <p:cNvSpPr>
            <a:spLocks noGrp="1"/>
          </p:cNvSpPr>
          <p:nvPr>
            <p:ph sz="quarter" idx="13"/>
          </p:nvPr>
        </p:nvSpPr>
        <p:spPr>
          <a:xfrm>
            <a:off x="1189356" y="1272381"/>
            <a:ext cx="7196137" cy="4313237"/>
          </a:xfrm>
        </p:spPr>
        <p:txBody>
          <a:bodyPr/>
          <a:lstStyle>
            <a:lvl1pPr marL="0" indent="0">
              <a:buNone/>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3" name="Picture 12" descr="CABI Logo_NEW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006" y="6047626"/>
            <a:ext cx="1801368" cy="527304"/>
          </a:xfrm>
          <a:prstGeom prst="rect">
            <a:avLst/>
          </a:prstGeom>
        </p:spPr>
      </p:pic>
    </p:spTree>
    <p:extLst>
      <p:ext uri="{BB962C8B-B14F-4D97-AF65-F5344CB8AC3E}">
        <p14:creationId xmlns:p14="http://schemas.microsoft.com/office/powerpoint/2010/main" val="3469557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9B5A29F4-9E72-A441-8114-7979357624C5}"/>
              </a:ext>
            </a:extLst>
          </p:cNvPr>
          <p:cNvSpPr>
            <a:spLocks noGrp="1"/>
          </p:cNvSpPr>
          <p:nvPr>
            <p:ph type="pic" sz="quarter" idx="11" hasCustomPrompt="1"/>
          </p:nvPr>
        </p:nvSpPr>
        <p:spPr>
          <a:xfrm>
            <a:off x="0" y="0"/>
            <a:ext cx="9144000" cy="5768975"/>
          </a:xfrm>
        </p:spPr>
        <p:txBody>
          <a:bodyPr>
            <a:normAutofit/>
          </a:bodyPr>
          <a:lstStyle>
            <a:lvl1pPr>
              <a:defRPr sz="2000"/>
            </a:lvl1pPr>
          </a:lstStyle>
          <a:p>
            <a:r>
              <a:rPr lang="en-US" dirty="0"/>
              <a:t>Insert background image and set to 90% transparency</a:t>
            </a:r>
          </a:p>
        </p:txBody>
      </p:sp>
      <p:sp>
        <p:nvSpPr>
          <p:cNvPr id="8" name="Rectangle 7"/>
          <p:cNvSpPr/>
          <p:nvPr userDrawn="1"/>
        </p:nvSpPr>
        <p:spPr>
          <a:xfrm>
            <a:off x="0" y="5768258"/>
            <a:ext cx="9144000" cy="1089742"/>
          </a:xfrm>
          <a:prstGeom prst="rect">
            <a:avLst/>
          </a:prstGeom>
          <a:solidFill>
            <a:srgbClr val="3687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endParaRPr lang="en-US">
              <a:solidFill>
                <a:schemeClr val="tx1"/>
              </a:solidFill>
            </a:endParaRPr>
          </a:p>
        </p:txBody>
      </p:sp>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7" name="Content Placeholder 16"/>
          <p:cNvSpPr>
            <a:spLocks noGrp="1"/>
          </p:cNvSpPr>
          <p:nvPr>
            <p:ph sz="quarter" idx="13"/>
          </p:nvPr>
        </p:nvSpPr>
        <p:spPr>
          <a:xfrm>
            <a:off x="1189356" y="1272381"/>
            <a:ext cx="7196137" cy="4313237"/>
          </a:xfrm>
        </p:spPr>
        <p:txBody>
          <a:bodyPr/>
          <a:lstStyle>
            <a:lvl1pPr marL="0" indent="0">
              <a:buNone/>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itle Placeholder 1"/>
          <p:cNvSpPr>
            <a:spLocks noGrp="1"/>
          </p:cNvSpPr>
          <p:nvPr>
            <p:ph type="title"/>
          </p:nvPr>
        </p:nvSpPr>
        <p:spPr>
          <a:xfrm>
            <a:off x="1189356" y="274638"/>
            <a:ext cx="7196137" cy="997743"/>
          </a:xfrm>
          <a:prstGeom prst="rect">
            <a:avLst/>
          </a:prstGeom>
        </p:spPr>
        <p:txBody>
          <a:bodyPr vert="horz" lIns="91440" tIns="45720" rIns="91440" bIns="45720" rtlCol="0" anchor="ctr">
            <a:normAutofit/>
          </a:bodyPr>
          <a:lstStyle>
            <a:lvl1pPr algn="l">
              <a:defRPr sz="2900" b="1"/>
            </a:lvl1pPr>
          </a:lstStyle>
          <a:p>
            <a:r>
              <a:rPr lang="en-US"/>
              <a:t>Click to edit Master title style</a:t>
            </a:r>
            <a:endParaRPr lang="en-US" dirty="0"/>
          </a:p>
        </p:txBody>
      </p:sp>
      <p:pic>
        <p:nvPicPr>
          <p:cNvPr id="14" name="Picture 13" descr="CABI Logo_NEW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006" y="6047626"/>
            <a:ext cx="1801368" cy="527304"/>
          </a:xfrm>
          <a:prstGeom prst="rect">
            <a:avLst/>
          </a:prstGeom>
        </p:spPr>
      </p:pic>
    </p:spTree>
    <p:extLst>
      <p:ext uri="{BB962C8B-B14F-4D97-AF65-F5344CB8AC3E}">
        <p14:creationId xmlns:p14="http://schemas.microsoft.com/office/powerpoint/2010/main" val="887707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13" name="Picture Placeholder 4">
            <a:extLst>
              <a:ext uri="{FF2B5EF4-FFF2-40B4-BE49-F238E27FC236}">
                <a16:creationId xmlns:a16="http://schemas.microsoft.com/office/drawing/2014/main" id="{C91F0CB3-8D02-3943-9933-CED78392EEE5}"/>
              </a:ext>
            </a:extLst>
          </p:cNvPr>
          <p:cNvSpPr>
            <a:spLocks noGrp="1"/>
          </p:cNvSpPr>
          <p:nvPr>
            <p:ph type="pic" sz="quarter" idx="11" hasCustomPrompt="1"/>
          </p:nvPr>
        </p:nvSpPr>
        <p:spPr>
          <a:xfrm>
            <a:off x="0" y="0"/>
            <a:ext cx="9144000" cy="5768975"/>
          </a:xfrm>
        </p:spPr>
        <p:txBody>
          <a:bodyPr>
            <a:normAutofit/>
          </a:bodyPr>
          <a:lstStyle>
            <a:lvl1pPr>
              <a:defRPr sz="2000"/>
            </a:lvl1pPr>
          </a:lstStyle>
          <a:p>
            <a:r>
              <a:rPr lang="en-US" dirty="0"/>
              <a:t>Insert background image and set to 90% transparency</a:t>
            </a:r>
          </a:p>
        </p:txBody>
      </p:sp>
      <p:sp>
        <p:nvSpPr>
          <p:cNvPr id="8" name="Rectangle 7"/>
          <p:cNvSpPr/>
          <p:nvPr userDrawn="1"/>
        </p:nvSpPr>
        <p:spPr>
          <a:xfrm>
            <a:off x="0" y="5768258"/>
            <a:ext cx="9144000" cy="1089742"/>
          </a:xfrm>
          <a:prstGeom prst="rect">
            <a:avLst/>
          </a:prstGeom>
          <a:solidFill>
            <a:srgbClr val="3687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endParaRPr lang="en-US">
              <a:solidFill>
                <a:schemeClr val="tx1"/>
              </a:solidFill>
            </a:endParaRPr>
          </a:p>
        </p:txBody>
      </p:sp>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7" name="Content Placeholder 16"/>
          <p:cNvSpPr>
            <a:spLocks noGrp="1"/>
          </p:cNvSpPr>
          <p:nvPr>
            <p:ph sz="quarter" idx="13"/>
          </p:nvPr>
        </p:nvSpPr>
        <p:spPr>
          <a:xfrm>
            <a:off x="1189357" y="1272381"/>
            <a:ext cx="3382644" cy="4313237"/>
          </a:xfrm>
        </p:spPr>
        <p:txBody>
          <a:bodyPr/>
          <a:lstStyle>
            <a:lvl1pPr marL="0" indent="0">
              <a:buNone/>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itle Placeholder 1"/>
          <p:cNvSpPr>
            <a:spLocks noGrp="1"/>
          </p:cNvSpPr>
          <p:nvPr>
            <p:ph type="title"/>
          </p:nvPr>
        </p:nvSpPr>
        <p:spPr>
          <a:xfrm>
            <a:off x="1189356" y="274638"/>
            <a:ext cx="7196137" cy="997743"/>
          </a:xfrm>
          <a:prstGeom prst="rect">
            <a:avLst/>
          </a:prstGeom>
        </p:spPr>
        <p:txBody>
          <a:bodyPr vert="horz" lIns="91440" tIns="45720" rIns="91440" bIns="45720" rtlCol="0" anchor="ctr">
            <a:normAutofit/>
          </a:bodyPr>
          <a:lstStyle>
            <a:lvl1pPr algn="l">
              <a:defRPr sz="2900" b="1"/>
            </a:lvl1pPr>
          </a:lstStyle>
          <a:p>
            <a:r>
              <a:rPr lang="en-US"/>
              <a:t>Click to edit Master title style</a:t>
            </a:r>
            <a:endParaRPr lang="en-US" dirty="0"/>
          </a:p>
        </p:txBody>
      </p:sp>
      <p:sp>
        <p:nvSpPr>
          <p:cNvPr id="11" name="Content Placeholder 16"/>
          <p:cNvSpPr>
            <a:spLocks noGrp="1"/>
          </p:cNvSpPr>
          <p:nvPr>
            <p:ph sz="quarter" idx="14"/>
          </p:nvPr>
        </p:nvSpPr>
        <p:spPr>
          <a:xfrm>
            <a:off x="4572000" y="1272381"/>
            <a:ext cx="3813493" cy="4313237"/>
          </a:xfrm>
        </p:spPr>
        <p:txBody>
          <a:bodyPr/>
          <a:lstStyle>
            <a:lvl1pPr marL="0" indent="0">
              <a:buNone/>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descr="CABI Logo_NEW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006" y="6047626"/>
            <a:ext cx="1801368" cy="527304"/>
          </a:xfrm>
          <a:prstGeom prst="rect">
            <a:avLst/>
          </a:prstGeom>
        </p:spPr>
      </p:pic>
    </p:spTree>
    <p:extLst>
      <p:ext uri="{BB962C8B-B14F-4D97-AF65-F5344CB8AC3E}">
        <p14:creationId xmlns:p14="http://schemas.microsoft.com/office/powerpoint/2010/main" val="890910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9D500C-2DAD-E24B-947F-AA454B3B4803}" type="datetimeFigureOut">
              <a:rPr lang="en-US" smtClean="0"/>
              <a:t>7/3/2019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DD8636-02F0-2043-B1BF-E7E2D60464E4}" type="slidenum">
              <a:rPr lang="en-US" smtClean="0"/>
              <a:t>‹#›</a:t>
            </a:fld>
            <a:endParaRPr lang="en-US"/>
          </a:p>
        </p:txBody>
      </p:sp>
    </p:spTree>
    <p:extLst>
      <p:ext uri="{BB962C8B-B14F-4D97-AF65-F5344CB8AC3E}">
        <p14:creationId xmlns:p14="http://schemas.microsoft.com/office/powerpoint/2010/main" val="7087128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61" r:id="rId5"/>
    <p:sldLayoutId id="2147483662" r:id="rId6"/>
    <p:sldLayoutId id="2147483663" r:id="rId7"/>
    <p:sldLayoutId id="2147483664" r:id="rId8"/>
    <p:sldLayoutId id="2147483665" r:id="rId9"/>
    <p:sldLayoutId id="2147483666" r:id="rId10"/>
    <p:sldLayoutId id="214748365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hyperlink" Target="http://www.nhs.uk/Conditions/Pandemic-flu/Pages/Introduction.aspx" TargetMode="External"/><Relationship Id="rId2" Type="http://schemas.openxmlformats.org/officeDocument/2006/relationships/hyperlink" Target="http://www.who.int/hiv/pub/arv/adult2010/en/" TargetMode="Externa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F47C6C6-6DF5-4C8E-8333-D40D55ACDA3E}"/>
              </a:ext>
            </a:extLst>
          </p:cNvPr>
          <p:cNvPicPr>
            <a:picLocks noGrp="1" noChangeAspect="1"/>
          </p:cNvPicPr>
          <p:nvPr>
            <p:ph type="pic" sz="quarter" idx="10"/>
          </p:nvPr>
        </p:nvPicPr>
        <p:blipFill>
          <a:blip r:embed="rId2"/>
          <a:srcRect t="15937" b="15937"/>
          <a:stretch>
            <a:fillRect/>
          </a:stretch>
        </p:blipFill>
        <p:spPr/>
      </p:pic>
      <p:sp>
        <p:nvSpPr>
          <p:cNvPr id="3" name="Title 2">
            <a:extLst>
              <a:ext uri="{FF2B5EF4-FFF2-40B4-BE49-F238E27FC236}">
                <a16:creationId xmlns:a16="http://schemas.microsoft.com/office/drawing/2014/main" id="{CA48A2C2-331F-1945-ACBC-3D33F9B1C17C}"/>
              </a:ext>
            </a:extLst>
          </p:cNvPr>
          <p:cNvSpPr>
            <a:spLocks noGrp="1"/>
          </p:cNvSpPr>
          <p:nvPr>
            <p:ph type="title"/>
          </p:nvPr>
        </p:nvSpPr>
        <p:spPr/>
        <p:txBody>
          <a:bodyPr/>
          <a:lstStyle/>
          <a:p>
            <a:r>
              <a:rPr lang="en-US" dirty="0"/>
              <a:t>Communicable Diseases, 6</a:t>
            </a:r>
            <a:r>
              <a:rPr lang="en-US" baseline="30000" dirty="0"/>
              <a:t>th</a:t>
            </a:r>
            <a:r>
              <a:rPr lang="en-US" dirty="0"/>
              <a:t> Edition	</a:t>
            </a:r>
          </a:p>
        </p:txBody>
      </p:sp>
      <p:sp>
        <p:nvSpPr>
          <p:cNvPr id="4" name="Subtitle 3">
            <a:extLst>
              <a:ext uri="{FF2B5EF4-FFF2-40B4-BE49-F238E27FC236}">
                <a16:creationId xmlns:a16="http://schemas.microsoft.com/office/drawing/2014/main" id="{CFE579FD-9822-2442-BDF7-2B80C2FCFA8A}"/>
              </a:ext>
            </a:extLst>
          </p:cNvPr>
          <p:cNvSpPr>
            <a:spLocks noGrp="1"/>
          </p:cNvSpPr>
          <p:nvPr>
            <p:ph type="subTitle" idx="1"/>
          </p:nvPr>
        </p:nvSpPr>
        <p:spPr>
          <a:xfrm>
            <a:off x="685800" y="5016770"/>
            <a:ext cx="7741920" cy="855358"/>
          </a:xfrm>
        </p:spPr>
        <p:txBody>
          <a:bodyPr>
            <a:normAutofit/>
          </a:bodyPr>
          <a:lstStyle/>
          <a:p>
            <a:r>
              <a:rPr lang="en-US" sz="2400" dirty="0">
                <a:solidFill>
                  <a:schemeClr val="bg1"/>
                </a:solidFill>
              </a:rPr>
              <a:t>A Global Perspective</a:t>
            </a:r>
          </a:p>
        </p:txBody>
      </p:sp>
      <p:sp>
        <p:nvSpPr>
          <p:cNvPr id="7" name="Subtitle 3">
            <a:extLst>
              <a:ext uri="{FF2B5EF4-FFF2-40B4-BE49-F238E27FC236}">
                <a16:creationId xmlns:a16="http://schemas.microsoft.com/office/drawing/2014/main" id="{9F733B45-E58B-46DE-A0A5-B4339805E23A}"/>
              </a:ext>
            </a:extLst>
          </p:cNvPr>
          <p:cNvSpPr txBox="1">
            <a:spLocks/>
          </p:cNvSpPr>
          <p:nvPr/>
        </p:nvSpPr>
        <p:spPr>
          <a:xfrm>
            <a:off x="685800" y="5608320"/>
            <a:ext cx="7741920" cy="855358"/>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1800" b="1" kern="1200">
                <a:solidFill>
                  <a:srgbClr val="E9500E"/>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b="0" dirty="0">
                <a:solidFill>
                  <a:schemeClr val="bg1"/>
                </a:solidFill>
              </a:rPr>
              <a:t>Roger Webber</a:t>
            </a:r>
          </a:p>
        </p:txBody>
      </p:sp>
    </p:spTree>
    <p:extLst>
      <p:ext uri="{BB962C8B-B14F-4D97-AF65-F5344CB8AC3E}">
        <p14:creationId xmlns:p14="http://schemas.microsoft.com/office/powerpoint/2010/main" val="2777559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F68AD7A1-50D6-49C1-B0CE-0F1F1FB35F01}"/>
              </a:ext>
            </a:extLst>
          </p:cNvPr>
          <p:cNvPicPr>
            <a:picLocks noGrp="1" noChangeAspect="1"/>
          </p:cNvPicPr>
          <p:nvPr>
            <p:ph type="pic" sz="quarter" idx="10"/>
          </p:nvPr>
        </p:nvPicPr>
        <p:blipFill>
          <a:blip r:embed="rId2"/>
          <a:srcRect t="12080" b="12080"/>
          <a:stretch>
            <a:fillRect/>
          </a:stretch>
        </p:blipFill>
        <p:spPr/>
      </p:pic>
      <p:sp>
        <p:nvSpPr>
          <p:cNvPr id="3" name="Subtitle 2">
            <a:extLst>
              <a:ext uri="{FF2B5EF4-FFF2-40B4-BE49-F238E27FC236}">
                <a16:creationId xmlns:a16="http://schemas.microsoft.com/office/drawing/2014/main" id="{EF7AEA17-3249-49DD-B4CE-B974A15D665C}"/>
              </a:ext>
            </a:extLst>
          </p:cNvPr>
          <p:cNvSpPr>
            <a:spLocks noGrp="1"/>
          </p:cNvSpPr>
          <p:nvPr>
            <p:ph type="subTitle" idx="1"/>
          </p:nvPr>
        </p:nvSpPr>
        <p:spPr/>
        <p:txBody>
          <a:bodyPr/>
          <a:lstStyle/>
          <a:p>
            <a:r>
              <a:rPr lang="en-GB" dirty="0">
                <a:solidFill>
                  <a:schemeClr val="bg1"/>
                </a:solidFill>
              </a:rPr>
              <a:t>Chapter 18: </a:t>
            </a:r>
            <a:r>
              <a:rPr lang="en-US" dirty="0">
                <a:solidFill>
                  <a:schemeClr val="bg1"/>
                </a:solidFill>
              </a:rPr>
              <a:t>Pregnancy and Infection</a:t>
            </a:r>
            <a:endParaRPr lang="en-GB" dirty="0">
              <a:solidFill>
                <a:schemeClr val="bg1"/>
              </a:solidFill>
            </a:endParaRPr>
          </a:p>
        </p:txBody>
      </p:sp>
    </p:spTree>
    <p:extLst>
      <p:ext uri="{BB962C8B-B14F-4D97-AF65-F5344CB8AC3E}">
        <p14:creationId xmlns:p14="http://schemas.microsoft.com/office/powerpoint/2010/main" val="2637773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6BF3A00-1098-46C6-A549-B3565F99A8BA}"/>
              </a:ext>
            </a:extLst>
          </p:cNvPr>
          <p:cNvSpPr>
            <a:spLocks noGrp="1"/>
          </p:cNvSpPr>
          <p:nvPr>
            <p:ph type="pic" sz="quarter" idx="11"/>
          </p:nvPr>
        </p:nvSpPr>
        <p:spPr/>
      </p:sp>
      <p:sp>
        <p:nvSpPr>
          <p:cNvPr id="3" name="Content Placeholder 2">
            <a:extLst>
              <a:ext uri="{FF2B5EF4-FFF2-40B4-BE49-F238E27FC236}">
                <a16:creationId xmlns:a16="http://schemas.microsoft.com/office/drawing/2014/main" id="{978F952C-CA10-43D0-BFA3-67E504CDD7E3}"/>
              </a:ext>
            </a:extLst>
          </p:cNvPr>
          <p:cNvSpPr>
            <a:spLocks noGrp="1"/>
          </p:cNvSpPr>
          <p:nvPr>
            <p:ph sz="quarter" idx="13"/>
          </p:nvPr>
        </p:nvSpPr>
        <p:spPr/>
        <p:txBody>
          <a:bodyPr>
            <a:noAutofit/>
          </a:bodyPr>
          <a:lstStyle/>
          <a:p>
            <a:pPr marL="457200" lvl="0" indent="-457200">
              <a:buFont typeface="Arial" panose="020B0604020202020204" pitchFamily="34" charset="0"/>
              <a:buChar char="•"/>
            </a:pPr>
            <a:r>
              <a:rPr lang="en-GB" sz="1400" dirty="0"/>
              <a:t>Before pregnancy, disfiguring diseases such as filariasis and leprosy will reduce the woman’s chance of marrying, while the STIs can cause infertility and damage to the </a:t>
            </a:r>
            <a:r>
              <a:rPr lang="en-GB" sz="1400" dirty="0" err="1"/>
              <a:t>fetus</a:t>
            </a:r>
            <a:r>
              <a:rPr lang="en-GB" sz="1400" dirty="0"/>
              <a:t>.</a:t>
            </a:r>
          </a:p>
          <a:p>
            <a:pPr marL="457200" lvl="0" indent="-457200">
              <a:buFont typeface="Arial" panose="020B0604020202020204" pitchFamily="34" charset="0"/>
              <a:buChar char="•"/>
            </a:pPr>
            <a:r>
              <a:rPr lang="en-GB" sz="1400" dirty="0"/>
              <a:t>HIV infection is a serious disease in the woman in all stages of her life, the severity of infection measured by the CD4 level determining her chance of surviving pregnancy and the likelihood of transmitting infection to her offspring.</a:t>
            </a:r>
          </a:p>
          <a:p>
            <a:pPr marL="457200" lvl="0" indent="-457200">
              <a:buFont typeface="Arial" panose="020B0604020202020204" pitchFamily="34" charset="0"/>
              <a:buChar char="•"/>
            </a:pPr>
            <a:r>
              <a:rPr lang="en-GB" sz="1400" dirty="0"/>
              <a:t>It is while the mother’s immunity is compromised during pregnancy that the most serious threat is posed to her from chickenpox, influenza and malaria, while there are threats to her </a:t>
            </a:r>
            <a:r>
              <a:rPr lang="en-GB" sz="1400" dirty="0" err="1"/>
              <a:t>fetus</a:t>
            </a:r>
            <a:r>
              <a:rPr lang="en-GB" sz="1400" dirty="0"/>
              <a:t> from syphilis, genital herpes, rubella, toxoplasmosis, cytomegalovirus, listeriosis, zika and parvovirus B19. Also at this time are the risk of contracting pyelonephritis, which if untreated can lead to renal failure, and of relapsing fever, which can cause abortion and stillbirth.</a:t>
            </a:r>
          </a:p>
          <a:p>
            <a:pPr marL="457200" lvl="0" indent="-457200">
              <a:buFont typeface="Arial" panose="020B0604020202020204" pitchFamily="34" charset="0"/>
              <a:buChar char="•"/>
            </a:pPr>
            <a:r>
              <a:rPr lang="en-GB" sz="1400" dirty="0"/>
              <a:t>During delivery, ophthalmia neonatorum due to maternal gonococcal or chlamydial infection can cause blindness to the infant, and unhygienic delivery practices can cause neonatal tetanus and puerperal sepsis.</a:t>
            </a:r>
          </a:p>
          <a:p>
            <a:pPr marL="457200" lvl="0" indent="-457200">
              <a:buFont typeface="Arial" panose="020B0604020202020204" pitchFamily="34" charset="0"/>
              <a:buChar char="•"/>
            </a:pPr>
            <a:r>
              <a:rPr lang="en-GB" sz="1400" dirty="0"/>
              <a:t>Seeing the mother antenatally is crucial in detecting and treating infections early and ensuring that she is adequately protected by vaccination to give her and her infant the best chance of a successful outcome to her pregnancy. The use of ITNs by the mother and child will do much to prevent all the consequences of malaria, filariasis and relapsing fever.</a:t>
            </a:r>
          </a:p>
        </p:txBody>
      </p:sp>
      <p:sp>
        <p:nvSpPr>
          <p:cNvPr id="4" name="Title 3">
            <a:extLst>
              <a:ext uri="{FF2B5EF4-FFF2-40B4-BE49-F238E27FC236}">
                <a16:creationId xmlns:a16="http://schemas.microsoft.com/office/drawing/2014/main" id="{1F761813-516F-4724-B1C7-ED702A23349F}"/>
              </a:ext>
            </a:extLst>
          </p:cNvPr>
          <p:cNvSpPr>
            <a:spLocks noGrp="1"/>
          </p:cNvSpPr>
          <p:nvPr>
            <p:ph type="title"/>
          </p:nvPr>
        </p:nvSpPr>
        <p:spPr/>
        <p:txBody>
          <a:bodyPr/>
          <a:lstStyle/>
          <a:p>
            <a:r>
              <a:rPr lang="en-GB" dirty="0"/>
              <a:t>Summary</a:t>
            </a:r>
          </a:p>
        </p:txBody>
      </p:sp>
    </p:spTree>
    <p:extLst>
      <p:ext uri="{BB962C8B-B14F-4D97-AF65-F5344CB8AC3E}">
        <p14:creationId xmlns:p14="http://schemas.microsoft.com/office/powerpoint/2010/main" val="1538670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C16A1116-6BE7-4D5C-871F-C3E543D632E9}"/>
              </a:ext>
            </a:extLst>
          </p:cNvPr>
          <p:cNvSpPr>
            <a:spLocks noGrp="1"/>
          </p:cNvSpPr>
          <p:nvPr>
            <p:ph type="pic" sz="quarter" idx="11"/>
          </p:nvPr>
        </p:nvSpPr>
        <p:spPr/>
      </p:sp>
      <p:pic>
        <p:nvPicPr>
          <p:cNvPr id="6" name="Content Placeholder 5">
            <a:extLst>
              <a:ext uri="{FF2B5EF4-FFF2-40B4-BE49-F238E27FC236}">
                <a16:creationId xmlns:a16="http://schemas.microsoft.com/office/drawing/2014/main" id="{921DC9DD-C02A-487A-9E9E-B95BFF8DFF48}"/>
              </a:ext>
            </a:extLst>
          </p:cNvPr>
          <p:cNvPicPr>
            <a:picLocks noGrp="1" noChangeAspect="1"/>
          </p:cNvPicPr>
          <p:nvPr>
            <p:ph sz="quarter" idx="13"/>
          </p:nvPr>
        </p:nvPicPr>
        <p:blipFill>
          <a:blip r:embed="rId2"/>
          <a:stretch>
            <a:fillRect/>
          </a:stretch>
        </p:blipFill>
        <p:spPr>
          <a:xfrm>
            <a:off x="1598078" y="1810829"/>
            <a:ext cx="5440396" cy="3784624"/>
          </a:xfrm>
        </p:spPr>
      </p:pic>
      <p:sp>
        <p:nvSpPr>
          <p:cNvPr id="4" name="Title 3">
            <a:extLst>
              <a:ext uri="{FF2B5EF4-FFF2-40B4-BE49-F238E27FC236}">
                <a16:creationId xmlns:a16="http://schemas.microsoft.com/office/drawing/2014/main" id="{A573B383-20EF-4B26-8F77-AA58B0EDA98B}"/>
              </a:ext>
            </a:extLst>
          </p:cNvPr>
          <p:cNvSpPr>
            <a:spLocks noGrp="1"/>
          </p:cNvSpPr>
          <p:nvPr>
            <p:ph type="title"/>
          </p:nvPr>
        </p:nvSpPr>
        <p:spPr>
          <a:xfrm>
            <a:off x="445168" y="441764"/>
            <a:ext cx="8301790" cy="997743"/>
          </a:xfrm>
        </p:spPr>
        <p:txBody>
          <a:bodyPr>
            <a:noAutofit/>
          </a:bodyPr>
          <a:lstStyle/>
          <a:p>
            <a:r>
              <a:rPr lang="en-GB" sz="1900" dirty="0"/>
              <a:t>Fig. 18.1. Infections that impinge on the woman at different stages in her life and preventive measures that can be taken. BCG, Bacillus Calmette–</a:t>
            </a:r>
            <a:r>
              <a:rPr lang="en-GB" sz="1900" dirty="0" err="1"/>
              <a:t>Guérin</a:t>
            </a:r>
            <a:r>
              <a:rPr lang="en-GB" sz="1900" dirty="0"/>
              <a:t> vaccine; DTP, diphtheria, tetanus, pertussis vaccine; HIV, human immunodeficiency virus; MMR, measles, mumps, rubella vaccine; RPR, rapid plasma </a:t>
            </a:r>
            <a:r>
              <a:rPr lang="en-GB" sz="1900" dirty="0" err="1"/>
              <a:t>reagin</a:t>
            </a:r>
            <a:r>
              <a:rPr lang="en-GB" sz="1900" dirty="0"/>
              <a:t> test (for syphilis); TB, tuberculosis.</a:t>
            </a:r>
          </a:p>
        </p:txBody>
      </p:sp>
    </p:spTree>
    <p:extLst>
      <p:ext uri="{BB962C8B-B14F-4D97-AF65-F5344CB8AC3E}">
        <p14:creationId xmlns:p14="http://schemas.microsoft.com/office/powerpoint/2010/main" val="23752678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837D390E-1527-4EAC-B147-6936AB9407D0}"/>
              </a:ext>
            </a:extLst>
          </p:cNvPr>
          <p:cNvSpPr>
            <a:spLocks noGrp="1"/>
          </p:cNvSpPr>
          <p:nvPr>
            <p:ph type="pic" sz="quarter" idx="11"/>
          </p:nvPr>
        </p:nvSpPr>
        <p:spPr/>
      </p:sp>
      <p:sp>
        <p:nvSpPr>
          <p:cNvPr id="3" name="Content Placeholder 2">
            <a:extLst>
              <a:ext uri="{FF2B5EF4-FFF2-40B4-BE49-F238E27FC236}">
                <a16:creationId xmlns:a16="http://schemas.microsoft.com/office/drawing/2014/main" id="{C2E32BFF-5F51-4362-9495-25860D13AB8B}"/>
              </a:ext>
            </a:extLst>
          </p:cNvPr>
          <p:cNvSpPr>
            <a:spLocks noGrp="1"/>
          </p:cNvSpPr>
          <p:nvPr>
            <p:ph sz="quarter" idx="13"/>
          </p:nvPr>
        </p:nvSpPr>
        <p:spPr>
          <a:xfrm>
            <a:off x="156411" y="649705"/>
            <a:ext cx="8987589" cy="4935913"/>
          </a:xfrm>
        </p:spPr>
        <p:txBody>
          <a:bodyPr>
            <a:noAutofit/>
          </a:bodyPr>
          <a:lstStyle/>
          <a:p>
            <a:r>
              <a:rPr lang="en-GB" sz="950" dirty="0"/>
              <a:t>Berg, C., Daniel, I., </a:t>
            </a:r>
            <a:r>
              <a:rPr lang="en-GB" sz="950" dirty="0" err="1"/>
              <a:t>Atrash</a:t>
            </a:r>
            <a:r>
              <a:rPr lang="en-GB" sz="950" dirty="0"/>
              <a:t>, H., Zane, S. and Bartlett, L. (eds) (2001) </a:t>
            </a:r>
            <a:r>
              <a:rPr lang="en-GB" sz="950" i="1" dirty="0"/>
              <a:t>Strategies to Reduce Pregnancy Related Deaths: From Identification and Review to Action</a:t>
            </a:r>
            <a:r>
              <a:rPr lang="en-GB" sz="950" dirty="0"/>
              <a:t>. </a:t>
            </a:r>
            <a:r>
              <a:rPr lang="en-GB" sz="950" dirty="0" err="1"/>
              <a:t>Centers</a:t>
            </a:r>
            <a:r>
              <a:rPr lang="en-GB" sz="950" dirty="0"/>
              <a:t> for Disease Control and Prevention, Atlanta, Georgia.</a:t>
            </a:r>
          </a:p>
          <a:p>
            <a:r>
              <a:rPr lang="en-GB" sz="950" dirty="0" err="1"/>
              <a:t>Dolea</a:t>
            </a:r>
            <a:r>
              <a:rPr lang="en-GB" sz="950" dirty="0"/>
              <a:t>, C. and Stein, C. (2003) </a:t>
            </a:r>
            <a:r>
              <a:rPr lang="en-GB" sz="950" i="1" dirty="0"/>
              <a:t>Global Burden of Maternal Sepsis in the Year 2000</a:t>
            </a:r>
            <a:r>
              <a:rPr lang="en-GB" sz="950" dirty="0"/>
              <a:t>. WHO, Geneva, Switzerland.</a:t>
            </a:r>
          </a:p>
          <a:p>
            <a:r>
              <a:rPr lang="en-GB" sz="950" dirty="0"/>
              <a:t>Fried, M. and Duffy, P.E. (2007) </a:t>
            </a:r>
            <a:r>
              <a:rPr lang="en-GB" sz="950" i="1" dirty="0"/>
              <a:t>Malaria in Pregnancy: Deadly Parasite, Susceptible Host</a:t>
            </a:r>
            <a:r>
              <a:rPr lang="en-GB" sz="950" dirty="0"/>
              <a:t>. Taylor &amp; Francis, London/Informa Healthcare, New York.</a:t>
            </a:r>
          </a:p>
          <a:p>
            <a:r>
              <a:rPr lang="en-GB" sz="950" dirty="0"/>
              <a:t>Family Planning New South Wales (2011) </a:t>
            </a:r>
            <a:r>
              <a:rPr lang="en-GB" sz="950" i="1" dirty="0"/>
              <a:t>Reproductive and Sexual Health: An Australian Clinical Practice Handbook</a:t>
            </a:r>
            <a:r>
              <a:rPr lang="en-GB" sz="950" dirty="0"/>
              <a:t>, 2nd </a:t>
            </a:r>
            <a:r>
              <a:rPr lang="en-GB" sz="950" dirty="0" err="1"/>
              <a:t>edn</a:t>
            </a:r>
            <a:r>
              <a:rPr lang="en-GB" sz="950" dirty="0"/>
              <a:t>. Family Planning New South Wales, Sydney, Australia.</a:t>
            </a:r>
          </a:p>
          <a:p>
            <a:r>
              <a:rPr lang="en-GB" sz="950" dirty="0"/>
              <a:t>Hogan, M.C., Foreman, K.J., </a:t>
            </a:r>
            <a:r>
              <a:rPr lang="en-GB" sz="950" dirty="0" err="1"/>
              <a:t>Naghavi</a:t>
            </a:r>
            <a:r>
              <a:rPr lang="en-GB" sz="950" dirty="0"/>
              <a:t>, M., </a:t>
            </a:r>
            <a:r>
              <a:rPr lang="en-GB" sz="950" dirty="0" err="1"/>
              <a:t>Ahn</a:t>
            </a:r>
            <a:r>
              <a:rPr lang="en-GB" sz="950" dirty="0"/>
              <a:t>, S.Y., Wang, M., </a:t>
            </a:r>
            <a:r>
              <a:rPr lang="en-GB" sz="950" dirty="0" err="1"/>
              <a:t>Makela</a:t>
            </a:r>
            <a:r>
              <a:rPr lang="en-GB" sz="950" dirty="0"/>
              <a:t>, S.M., Lozano, R. and Murray, C.J.L. (2010) Maternal mortality for 181 countries, 1980–2008: a systematic </a:t>
            </a:r>
            <a:r>
              <a:rPr lang="en-GB" sz="950" dirty="0" err="1"/>
              <a:t>analaysis</a:t>
            </a:r>
            <a:r>
              <a:rPr lang="en-GB" sz="950" dirty="0"/>
              <a:t> of progress towards Millennium Development Goal 5. </a:t>
            </a:r>
            <a:r>
              <a:rPr lang="en-GB" sz="950" i="1" dirty="0"/>
              <a:t>The Lancet</a:t>
            </a:r>
            <a:r>
              <a:rPr lang="en-GB" sz="950" dirty="0"/>
              <a:t> 375, 1609–1623. Published online 12 April doi:10.1016/S0140-6736(10)60518-1.</a:t>
            </a:r>
          </a:p>
          <a:p>
            <a:r>
              <a:rPr lang="en-GB" sz="950" dirty="0"/>
              <a:t>Hussein, J., McCaw-</a:t>
            </a:r>
            <a:r>
              <a:rPr lang="en-GB" sz="950" dirty="0" err="1"/>
              <a:t>Binns</a:t>
            </a:r>
            <a:r>
              <a:rPr lang="en-GB" sz="950" dirty="0"/>
              <a:t>, A. and Webber, R. (eds) (2012) </a:t>
            </a:r>
            <a:r>
              <a:rPr lang="en-GB" sz="950" i="1" dirty="0"/>
              <a:t>Maternal and Perinatal Health in Developing Countries</a:t>
            </a:r>
            <a:r>
              <a:rPr lang="en-GB" sz="950" dirty="0"/>
              <a:t>. CAB International, Wallingford, UK.</a:t>
            </a:r>
          </a:p>
          <a:p>
            <a:r>
              <a:rPr lang="en-GB" sz="950" dirty="0"/>
              <a:t>Kuhn, L., </a:t>
            </a:r>
            <a:r>
              <a:rPr lang="en-GB" sz="950" dirty="0" err="1"/>
              <a:t>Aldrovandi</a:t>
            </a:r>
            <a:r>
              <a:rPr lang="en-GB" sz="950" dirty="0"/>
              <a:t>, G.M., </a:t>
            </a:r>
            <a:r>
              <a:rPr lang="en-GB" sz="950" dirty="0" err="1"/>
              <a:t>Sinkala</a:t>
            </a:r>
            <a:r>
              <a:rPr lang="en-GB" sz="950" dirty="0"/>
              <a:t>, M., </a:t>
            </a:r>
            <a:r>
              <a:rPr lang="en-GB" sz="950" dirty="0" err="1"/>
              <a:t>Kankasa</a:t>
            </a:r>
            <a:r>
              <a:rPr lang="en-GB" sz="950" dirty="0"/>
              <a:t>, C., Semrau, K., </a:t>
            </a:r>
            <a:r>
              <a:rPr lang="en-GB" sz="950" dirty="0" err="1"/>
              <a:t>Kasonde</a:t>
            </a:r>
            <a:r>
              <a:rPr lang="en-GB" sz="950" dirty="0"/>
              <a:t>, P., </a:t>
            </a:r>
            <a:r>
              <a:rPr lang="en-GB" sz="950" dirty="0" err="1"/>
              <a:t>Mwiya</a:t>
            </a:r>
            <a:r>
              <a:rPr lang="en-GB" sz="950" dirty="0"/>
              <a:t>, M., Tsai, W.Y. and Thea, D.M. (2009) Zambia Exclusive Breastfeeding Study (ZEBS). Differential effects of early weaning for HIV-free survival of children born to HIV-infected mothers by severity of maternal disease. </a:t>
            </a:r>
            <a:r>
              <a:rPr lang="en-GB" sz="950" i="1" dirty="0" err="1"/>
              <a:t>PloS</a:t>
            </a:r>
            <a:r>
              <a:rPr lang="en-GB" sz="950" i="1" dirty="0"/>
              <a:t> One</a:t>
            </a:r>
            <a:r>
              <a:rPr lang="en-GB" sz="950" dirty="0"/>
              <a:t> 4(6):e6059.</a:t>
            </a:r>
          </a:p>
          <a:p>
            <a:r>
              <a:rPr lang="en-GB" sz="950" dirty="0" err="1"/>
              <a:t>Mayani</a:t>
            </a:r>
            <a:r>
              <a:rPr lang="en-GB" sz="950" dirty="0"/>
              <a:t>, C.N. and </a:t>
            </a:r>
            <a:r>
              <a:rPr lang="en-GB" sz="950" dirty="0" err="1"/>
              <a:t>MacIntyre</a:t>
            </a:r>
            <a:r>
              <a:rPr lang="en-GB" sz="950" dirty="0"/>
              <a:t>, J.A. (2010) Tuberculosis in pregnancy. </a:t>
            </a:r>
            <a:r>
              <a:rPr lang="en-GB" sz="950" i="1" dirty="0"/>
              <a:t>BJOG: An International Journal of Obstetrics and Gynaecology</a:t>
            </a:r>
            <a:r>
              <a:rPr lang="en-GB" sz="950" dirty="0"/>
              <a:t> 118(2), 226–231.</a:t>
            </a:r>
          </a:p>
          <a:p>
            <a:r>
              <a:rPr lang="en-GB" sz="950" dirty="0" err="1"/>
              <a:t>Mullick</a:t>
            </a:r>
            <a:r>
              <a:rPr lang="en-GB" sz="950" dirty="0"/>
              <a:t>, S., Watson-Jones, D., </a:t>
            </a:r>
            <a:r>
              <a:rPr lang="en-GB" sz="950" dirty="0" err="1"/>
              <a:t>Beksinka</a:t>
            </a:r>
            <a:r>
              <a:rPr lang="en-GB" sz="950" dirty="0"/>
              <a:t>, M. and Mabey, D. (2005) Sexually transmitted infections in pregnancy; prevalence, impact on pregnancy outcomes, and approach to treatment in developing countries. </a:t>
            </a:r>
            <a:r>
              <a:rPr lang="en-GB" sz="950" i="1" dirty="0"/>
              <a:t>Sexually Transmitted Infections</a:t>
            </a:r>
            <a:r>
              <a:rPr lang="en-GB" sz="950" dirty="0"/>
              <a:t> 81, 294–302.</a:t>
            </a:r>
          </a:p>
          <a:p>
            <a:r>
              <a:rPr lang="en-US" sz="950" dirty="0"/>
              <a:t>Omer, S.B. (2017) Maternal immunization. </a:t>
            </a:r>
            <a:r>
              <a:rPr lang="en-US" sz="950" i="1" dirty="0"/>
              <a:t>New England Journal of Medicine </a:t>
            </a:r>
            <a:r>
              <a:rPr lang="en-US" sz="950" dirty="0"/>
              <a:t>376, 1256–1267.</a:t>
            </a:r>
            <a:endParaRPr lang="en-GB" sz="950" dirty="0"/>
          </a:p>
          <a:p>
            <a:r>
              <a:rPr lang="en-GB" sz="950" dirty="0"/>
              <a:t>Prakash, A., Swain, S. and Seth, A. (1991) Maternal mortality in India: current status and strategies for reduction. </a:t>
            </a:r>
            <a:r>
              <a:rPr lang="en-GB" sz="950" i="1" dirty="0"/>
              <a:t>Indian </a:t>
            </a:r>
            <a:r>
              <a:rPr lang="en-GB" sz="950" i="1" dirty="0" err="1"/>
              <a:t>Pediatrics</a:t>
            </a:r>
            <a:r>
              <a:rPr lang="en-GB" sz="950" dirty="0"/>
              <a:t> 28, 1395–4000.</a:t>
            </a:r>
          </a:p>
          <a:p>
            <a:r>
              <a:rPr lang="en-GB" sz="950" dirty="0"/>
              <a:t>Shetty, P. (2010) </a:t>
            </a:r>
            <a:r>
              <a:rPr lang="en-GB" sz="950" i="1" dirty="0"/>
              <a:t>Nutrition, Immunity and Infection</a:t>
            </a:r>
            <a:r>
              <a:rPr lang="en-GB" sz="950" dirty="0"/>
              <a:t>. CAB International, Wallingford, UK.</a:t>
            </a:r>
          </a:p>
          <a:p>
            <a:r>
              <a:rPr lang="en-GB" sz="950" dirty="0" err="1"/>
              <a:t>Tiono</a:t>
            </a:r>
            <a:r>
              <a:rPr lang="en-GB" sz="950" dirty="0"/>
              <a:t>, A.B., </a:t>
            </a:r>
            <a:r>
              <a:rPr lang="en-GB" sz="950" dirty="0" err="1"/>
              <a:t>Ouedraogo</a:t>
            </a:r>
            <a:r>
              <a:rPr lang="en-GB" sz="950" dirty="0"/>
              <a:t>, A., </a:t>
            </a:r>
            <a:r>
              <a:rPr lang="en-GB" sz="950" dirty="0" err="1"/>
              <a:t>Bongouma</a:t>
            </a:r>
            <a:r>
              <a:rPr lang="en-GB" sz="950" dirty="0"/>
              <a:t>, E.C., </a:t>
            </a:r>
            <a:r>
              <a:rPr lang="en-GB" sz="950" dirty="0" err="1"/>
              <a:t>Diarra</a:t>
            </a:r>
            <a:r>
              <a:rPr lang="en-GB" sz="950" dirty="0"/>
              <a:t>, A., </a:t>
            </a:r>
            <a:r>
              <a:rPr lang="en-GB" sz="950" dirty="0" err="1"/>
              <a:t>Konaté</a:t>
            </a:r>
            <a:r>
              <a:rPr lang="en-GB" sz="950" dirty="0"/>
              <a:t>, A.T., </a:t>
            </a:r>
            <a:r>
              <a:rPr lang="en-GB" sz="950" dirty="0" err="1"/>
              <a:t>Nébié</a:t>
            </a:r>
            <a:r>
              <a:rPr lang="en-GB" sz="950" dirty="0"/>
              <a:t>, I. and </a:t>
            </a:r>
            <a:r>
              <a:rPr lang="en-GB" sz="950" dirty="0" err="1"/>
              <a:t>Sirima</a:t>
            </a:r>
            <a:r>
              <a:rPr lang="en-GB" sz="950" dirty="0"/>
              <a:t>, S.B. (2009) Placental malaria and low birth weight in pregnant women living in a rural area of Burkina Faso following the use of three preventive regimes. </a:t>
            </a:r>
            <a:r>
              <a:rPr lang="en-GB" sz="950" i="1" dirty="0"/>
              <a:t>Malaria Journal</a:t>
            </a:r>
            <a:r>
              <a:rPr lang="en-GB" sz="950" dirty="0"/>
              <a:t> 7, 224. Published online 2009 October 7. </a:t>
            </a:r>
            <a:r>
              <a:rPr lang="en-GB" sz="950" dirty="0" err="1"/>
              <a:t>doi</a:t>
            </a:r>
            <a:r>
              <a:rPr lang="en-GB" sz="950" dirty="0"/>
              <a:t>: 10.1186/1475-2875-8-224.</a:t>
            </a:r>
          </a:p>
          <a:p>
            <a:r>
              <a:rPr lang="en-GB" sz="950" dirty="0"/>
              <a:t>van </a:t>
            </a:r>
            <a:r>
              <a:rPr lang="en-GB" sz="950" dirty="0" err="1"/>
              <a:t>Dillen</a:t>
            </a:r>
            <a:r>
              <a:rPr lang="en-GB" sz="950" dirty="0"/>
              <a:t>, J., Zwart, J., Schutte, J. and van </a:t>
            </a:r>
            <a:r>
              <a:rPr lang="en-GB" sz="950" dirty="0" err="1"/>
              <a:t>Roosmalen</a:t>
            </a:r>
            <a:r>
              <a:rPr lang="en-GB" sz="950" dirty="0"/>
              <a:t>, J. (2010) Maternal sepsis: epidemiology, </a:t>
            </a:r>
            <a:r>
              <a:rPr lang="en-GB" sz="950" dirty="0" err="1"/>
              <a:t>etiology</a:t>
            </a:r>
            <a:r>
              <a:rPr lang="en-GB" sz="950" dirty="0"/>
              <a:t> and outcome. </a:t>
            </a:r>
            <a:r>
              <a:rPr lang="en-GB" sz="950" i="1" dirty="0"/>
              <a:t>Current Opinion in Infectious Diseases</a:t>
            </a:r>
            <a:r>
              <a:rPr lang="en-GB" sz="950" dirty="0"/>
              <a:t> 23, 249–254.</a:t>
            </a:r>
          </a:p>
          <a:p>
            <a:r>
              <a:rPr lang="en-GB" sz="950" dirty="0"/>
              <a:t>World Health Organization (2004a) </a:t>
            </a:r>
            <a:r>
              <a:rPr lang="en-GB" sz="950" i="1" dirty="0"/>
              <a:t>Integrating Care for Reproductive Health, Sexually Transmitted Infections in Pregnancy: A Guide to Essential Practice</a:t>
            </a:r>
            <a:r>
              <a:rPr lang="en-GB" sz="950" dirty="0"/>
              <a:t>. WHO, Geneva, Switzerland.</a:t>
            </a:r>
          </a:p>
          <a:p>
            <a:r>
              <a:rPr lang="en-GB" sz="950" dirty="0"/>
              <a:t>World Health Organization (2004b) </a:t>
            </a:r>
            <a:r>
              <a:rPr lang="en-GB" sz="950" i="1" dirty="0"/>
              <a:t>Strategic Framework For Malaria Control During Pregnancy in the African Region</a:t>
            </a:r>
            <a:r>
              <a:rPr lang="en-GB" sz="950" dirty="0"/>
              <a:t>, Document No. AFR/MAL/04/01, WHO Regional Office for Africa, Brazzaville, Congo. Available at: http://www.afro.who.int/index.php?option=com_docman&amp; task=</a:t>
            </a:r>
            <a:r>
              <a:rPr lang="en-GB" sz="950" dirty="0" err="1"/>
              <a:t>doc_download&amp;gid</a:t>
            </a:r>
            <a:r>
              <a:rPr lang="en-GB" sz="950" dirty="0"/>
              <a:t>=147 (accessed 12 March 2012).</a:t>
            </a:r>
          </a:p>
          <a:p>
            <a:r>
              <a:rPr lang="en-GB" sz="950" dirty="0"/>
              <a:t>World Health Organization (2005) </a:t>
            </a:r>
            <a:r>
              <a:rPr lang="en-GB" sz="950" i="1" dirty="0"/>
              <a:t>Interim WHO Clinical Staging of HIV/AIDS and HIV/AIDS Case Definitions for Surveillance, African Region</a:t>
            </a:r>
            <a:r>
              <a:rPr lang="en-GB" sz="950" dirty="0"/>
              <a:t>. Document Ref. No. WHO/HIV/2005.02, WHO, Geneva, Switzerland. Available from: http://www.who.int/hiv/pub/guidelines/clinicalstaging.pdf (accessed 12 March 2012).</a:t>
            </a:r>
          </a:p>
          <a:p>
            <a:r>
              <a:rPr lang="en-GB" sz="950" dirty="0"/>
              <a:t>World Health Organization (2011) </a:t>
            </a:r>
            <a:r>
              <a:rPr lang="en-GB" sz="950" i="1" dirty="0"/>
              <a:t>Intermittent Preventive Treatment for Infants using </a:t>
            </a:r>
            <a:r>
              <a:rPr lang="en-GB" sz="950" i="1" dirty="0" err="1"/>
              <a:t>Sulfadoxine</a:t>
            </a:r>
            <a:r>
              <a:rPr lang="en-GB" sz="950" i="1" dirty="0"/>
              <a:t>-Pyrimethamine (SP-</a:t>
            </a:r>
            <a:r>
              <a:rPr lang="en-GB" sz="950" i="1" dirty="0" err="1"/>
              <a:t>IPTi</a:t>
            </a:r>
            <a:r>
              <a:rPr lang="en-GB" sz="950" i="1" dirty="0"/>
              <a:t>) for Malaria Control in Africa. Implementation Field Guide</a:t>
            </a:r>
            <a:r>
              <a:rPr lang="en-GB" sz="950" dirty="0"/>
              <a:t>. WHO/IVB/11.07, WHO, Geneva, Switzerland.</a:t>
            </a:r>
          </a:p>
          <a:p>
            <a:r>
              <a:rPr lang="en-GB" sz="950" dirty="0"/>
              <a:t>World Health Organization (2012) </a:t>
            </a:r>
            <a:r>
              <a:rPr lang="en-GB" sz="950" i="1" dirty="0"/>
              <a:t>Use of Antiretroviral Drugs for Treating Pregnant Women and Preventing HIV Infection in Infants: Programmatic Update</a:t>
            </a:r>
            <a:r>
              <a:rPr lang="en-GB" sz="950" dirty="0"/>
              <a:t>. WHO, Geneva, Switzerland.</a:t>
            </a:r>
          </a:p>
          <a:p>
            <a:r>
              <a:rPr lang="en-GB" sz="950" dirty="0"/>
              <a:t>World Health Organization (2014) </a:t>
            </a:r>
            <a:r>
              <a:rPr lang="en-GB" sz="950" i="1" dirty="0"/>
              <a:t>WHO Policy Brief for the Implementation of Intermittent Preventive Treatment of Malaria in Pregnancy using </a:t>
            </a:r>
            <a:r>
              <a:rPr lang="en-GB" sz="950" i="1" dirty="0" err="1"/>
              <a:t>Sulfadoxine</a:t>
            </a:r>
            <a:r>
              <a:rPr lang="en-GB" sz="950" i="1" dirty="0"/>
              <a:t>-Pyrimethamine (</a:t>
            </a:r>
            <a:r>
              <a:rPr lang="en-GB" sz="950" i="1" dirty="0" err="1"/>
              <a:t>IPTp</a:t>
            </a:r>
            <a:r>
              <a:rPr lang="en-GB" sz="950" i="1" dirty="0"/>
              <a:t>-SP)</a:t>
            </a:r>
            <a:r>
              <a:rPr lang="en-GB" sz="950" dirty="0"/>
              <a:t>. WHO, Geneva, Switzerland.</a:t>
            </a:r>
          </a:p>
        </p:txBody>
      </p:sp>
      <p:sp>
        <p:nvSpPr>
          <p:cNvPr id="4" name="Title 3">
            <a:extLst>
              <a:ext uri="{FF2B5EF4-FFF2-40B4-BE49-F238E27FC236}">
                <a16:creationId xmlns:a16="http://schemas.microsoft.com/office/drawing/2014/main" id="{CED45272-7E8B-4401-A442-DB6F54558299}"/>
              </a:ext>
            </a:extLst>
          </p:cNvPr>
          <p:cNvSpPr>
            <a:spLocks noGrp="1"/>
          </p:cNvSpPr>
          <p:nvPr>
            <p:ph type="title"/>
          </p:nvPr>
        </p:nvSpPr>
        <p:spPr>
          <a:xfrm>
            <a:off x="156411" y="-92075"/>
            <a:ext cx="7196137" cy="997743"/>
          </a:xfrm>
        </p:spPr>
        <p:txBody>
          <a:bodyPr/>
          <a:lstStyle/>
          <a:p>
            <a:r>
              <a:rPr lang="en-GB" dirty="0"/>
              <a:t>Further reading</a:t>
            </a:r>
          </a:p>
        </p:txBody>
      </p:sp>
    </p:spTree>
    <p:extLst>
      <p:ext uri="{BB962C8B-B14F-4D97-AF65-F5344CB8AC3E}">
        <p14:creationId xmlns:p14="http://schemas.microsoft.com/office/powerpoint/2010/main" val="3329817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837D390E-1527-4EAC-B147-6936AB9407D0}"/>
              </a:ext>
            </a:extLst>
          </p:cNvPr>
          <p:cNvSpPr>
            <a:spLocks noGrp="1"/>
          </p:cNvSpPr>
          <p:nvPr>
            <p:ph type="pic" sz="quarter" idx="11"/>
          </p:nvPr>
        </p:nvSpPr>
        <p:spPr/>
      </p:sp>
      <p:sp>
        <p:nvSpPr>
          <p:cNvPr id="3" name="Content Placeholder 2">
            <a:extLst>
              <a:ext uri="{FF2B5EF4-FFF2-40B4-BE49-F238E27FC236}">
                <a16:creationId xmlns:a16="http://schemas.microsoft.com/office/drawing/2014/main" id="{C2E32BFF-5F51-4362-9495-25860D13AB8B}"/>
              </a:ext>
            </a:extLst>
          </p:cNvPr>
          <p:cNvSpPr>
            <a:spLocks noGrp="1"/>
          </p:cNvSpPr>
          <p:nvPr>
            <p:ph sz="quarter" idx="13"/>
          </p:nvPr>
        </p:nvSpPr>
        <p:spPr/>
        <p:txBody>
          <a:bodyPr>
            <a:noAutofit/>
          </a:bodyPr>
          <a:lstStyle/>
          <a:p>
            <a:r>
              <a:rPr lang="en-GB" sz="2600" dirty="0"/>
              <a:t>HIV Treatment. Available at: </a:t>
            </a:r>
            <a:r>
              <a:rPr lang="en-GB" sz="2600" dirty="0">
                <a:hlinkClick r:id="rId2"/>
              </a:rPr>
              <a:t>http://www.who.int/hiv/pub/arv/adult2010/en/</a:t>
            </a:r>
            <a:r>
              <a:rPr lang="en-GB" sz="2600" dirty="0"/>
              <a:t> (accessed 3 July 2019).</a:t>
            </a:r>
          </a:p>
          <a:p>
            <a:r>
              <a:rPr lang="en-GB" sz="2600" dirty="0"/>
              <a:t>Swine flu (H1N1). Available at: </a:t>
            </a:r>
            <a:r>
              <a:rPr lang="en-GB" sz="2600" dirty="0">
                <a:hlinkClick r:id="rId3"/>
              </a:rPr>
              <a:t>www.nhs.uk/Conditions/Pandemic-flu/Pages/Introduction.aspx</a:t>
            </a:r>
            <a:r>
              <a:rPr lang="en-GB" sz="2600" dirty="0"/>
              <a:t> (accessed 3 July 2019).</a:t>
            </a:r>
          </a:p>
        </p:txBody>
      </p:sp>
      <p:sp>
        <p:nvSpPr>
          <p:cNvPr id="4" name="Title 3">
            <a:extLst>
              <a:ext uri="{FF2B5EF4-FFF2-40B4-BE49-F238E27FC236}">
                <a16:creationId xmlns:a16="http://schemas.microsoft.com/office/drawing/2014/main" id="{CED45272-7E8B-4401-A442-DB6F54558299}"/>
              </a:ext>
            </a:extLst>
          </p:cNvPr>
          <p:cNvSpPr>
            <a:spLocks noGrp="1"/>
          </p:cNvSpPr>
          <p:nvPr>
            <p:ph type="title"/>
          </p:nvPr>
        </p:nvSpPr>
        <p:spPr/>
        <p:txBody>
          <a:bodyPr/>
          <a:lstStyle/>
          <a:p>
            <a:r>
              <a:rPr lang="en-GB" dirty="0"/>
              <a:t>Web resources</a:t>
            </a:r>
          </a:p>
        </p:txBody>
      </p:sp>
    </p:spTree>
    <p:extLst>
      <p:ext uri="{BB962C8B-B14F-4D97-AF65-F5344CB8AC3E}">
        <p14:creationId xmlns:p14="http://schemas.microsoft.com/office/powerpoint/2010/main" val="16811675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eneric lecture slide template" id="{9B16598E-95EE-1D4F-8B62-56C049918952}" vid="{A011F8BC-391C-8741-A481-84B66A5C001B}"/>
    </a:ext>
  </a:extLst>
</a:theme>
</file>

<file path=docProps/app.xml><?xml version="1.0" encoding="utf-8"?>
<Properties xmlns="http://schemas.openxmlformats.org/officeDocument/2006/extended-properties" xmlns:vt="http://schemas.openxmlformats.org/officeDocument/2006/docPropsVTypes">
  <Template>Generic_lecture_slide_template (3)</Template>
  <TotalTime>91</TotalTime>
  <Words>962</Words>
  <Application>Microsoft Office PowerPoint</Application>
  <PresentationFormat>On-screen Show (4:3)</PresentationFormat>
  <Paragraphs>35</Paragraphs>
  <Slides>6</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vt:i4>
      </vt:variant>
    </vt:vector>
  </HeadingPairs>
  <TitlesOfParts>
    <vt:vector size="9" baseType="lpstr">
      <vt:lpstr>Arial</vt:lpstr>
      <vt:lpstr>Calibri</vt:lpstr>
      <vt:lpstr>Office Theme</vt:lpstr>
      <vt:lpstr>Communicable Diseases, 6th Edition </vt:lpstr>
      <vt:lpstr>PowerPoint Presentation</vt:lpstr>
      <vt:lpstr>Summary</vt:lpstr>
      <vt:lpstr>Fig. 18.1. Infections that impinge on the woman at different stages in her life and preventive measures that can be taken. BCG, Bacillus Calmette–Guérin vaccine; DTP, diphtheria, tetanus, pertussis vaccine; HIV, human immunodeficiency virus; MMR, measles, mumps, rubella vaccine; RPR, rapid plasma reagin test (for syphilis); TB, tuberculosis.</vt:lpstr>
      <vt:lpstr>Further reading</vt:lpstr>
      <vt:lpstr>Web resources</vt:lpstr>
    </vt:vector>
  </TitlesOfParts>
  <Company>CABI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Alexandra Lainsbury</dc:creator>
  <cp:lastModifiedBy>Alexandra Lainsbury</cp:lastModifiedBy>
  <cp:revision>12</cp:revision>
  <dcterms:created xsi:type="dcterms:W3CDTF">2019-06-26T10:31:11Z</dcterms:created>
  <dcterms:modified xsi:type="dcterms:W3CDTF">2019-07-03T08:12:46Z</dcterms:modified>
</cp:coreProperties>
</file>