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9" r:id="rId7"/>
    <p:sldId id="27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00E"/>
    <a:srgbClr val="368729"/>
    <a:srgbClr val="F8634F"/>
    <a:srgbClr val="607C2F"/>
    <a:srgbClr val="607C5E"/>
    <a:srgbClr val="49662C"/>
    <a:srgbClr val="478E06"/>
    <a:srgbClr val="93C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541" autoAdjust="0"/>
  </p:normalViewPr>
  <p:slideViewPr>
    <p:cSldViewPr snapToGrid="0" snapToObjects="1">
      <p:cViewPr varScale="1">
        <p:scale>
          <a:sx n="80" d="100"/>
          <a:sy n="80" d="100"/>
        </p:scale>
        <p:origin x="102" y="852"/>
      </p:cViewPr>
      <p:guideLst>
        <p:guide orient="horz" pos="2160"/>
        <p:guide pos="3294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AA853A1-56EF-DA4E-8CAC-CDB94D0D71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52900"/>
          </a:xfrm>
          <a:noFill/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Rectangle 36"/>
          <p:cNvSpPr/>
          <p:nvPr userDrawn="1"/>
        </p:nvSpPr>
        <p:spPr>
          <a:xfrm>
            <a:off x="0" y="4152900"/>
            <a:ext cx="9144000" cy="270510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-24582" y="145654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685800" y="4453030"/>
            <a:ext cx="7772400" cy="991419"/>
          </a:xfrm>
        </p:spPr>
        <p:txBody>
          <a:bodyPr anchor="t">
            <a:normAutofit/>
          </a:bodyPr>
          <a:lstStyle>
            <a:lvl1pPr algn="l">
              <a:defRPr sz="29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8" name="Subtitle 2"/>
          <p:cNvSpPr>
            <a:spLocks noGrp="1"/>
          </p:cNvSpPr>
          <p:nvPr>
            <p:ph type="subTitle" idx="1"/>
          </p:nvPr>
        </p:nvSpPr>
        <p:spPr>
          <a:xfrm>
            <a:off x="685800" y="5455920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E9500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3" name="Picture 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9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3732D160-D5D1-254B-A9F7-6916C00BF7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723AA0-CB4E-ED46-9C07-0B9DE5D695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89038" y="1271588"/>
            <a:ext cx="3382962" cy="431323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2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132EA82-43BD-1949-9E85-CDF92E505B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973931" y="1260321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976401" y="2258064"/>
            <a:ext cx="7741920" cy="855358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9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9CDAB31F-649D-D541-AC22-9F31841978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76455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1607738"/>
          </a:xfrm>
          <a:prstGeom prst="rect">
            <a:avLst/>
          </a:prstGeom>
          <a:solidFill>
            <a:srgbClr val="368729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6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2988A9-A9DF-3C47-A8BE-665434FF8A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INTRODUCTION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E509B-A1BB-1740-84B8-2B97082400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605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160520"/>
            <a:ext cx="9144000" cy="2697480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1084" y="4401573"/>
            <a:ext cx="7772400" cy="67596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algn="l"/>
            <a:r>
              <a:rPr lang="en-US" sz="4200">
                <a:solidFill>
                  <a:schemeClr val="bg1"/>
                </a:solidFill>
                <a:latin typeface="Arial"/>
                <a:cs typeface="Arial"/>
              </a:rPr>
              <a:t>Click to edit Master subtitle style</a:t>
            </a:r>
            <a:endParaRPr lang="en-US" sz="42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3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ing Too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008B39B-5F53-2047-974C-28AB38215E5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MARKETING TOOLS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6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FDE35CE-E86C-0146-B01A-434E76EB8A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STRATEGIES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1311263" y="1249680"/>
            <a:ext cx="7162800" cy="431291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5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9D7DFC5-7B03-6D42-97E1-8C582BD3B4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11264" y="486906"/>
            <a:ext cx="7196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Arial"/>
                <a:cs typeface="Arial"/>
              </a:rPr>
              <a:t>LEARNING OBJECTIVES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3" name="Picture 12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57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9B5A29F4-9E72-A441-8114-7979357624C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6" y="1272381"/>
            <a:ext cx="7196137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4" name="Picture 13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0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1F0CB3-8D02-3943-9933-CED78392EE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7689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Insert background image and set to 90% transparency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5768258"/>
            <a:ext cx="9144000" cy="1089742"/>
          </a:xfrm>
          <a:prstGeom prst="rect">
            <a:avLst/>
          </a:prstGeom>
          <a:solidFill>
            <a:srgbClr val="368729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32776" y="6123667"/>
            <a:ext cx="3392130" cy="3850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COMPLIMENTARY TEACHING MATERIALS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1189357" y="1272381"/>
            <a:ext cx="3382644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1189356" y="274638"/>
            <a:ext cx="7196137" cy="9977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272381"/>
            <a:ext cx="3813493" cy="4313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5" name="Picture 14" descr="CABI Logo_NEW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006" y="6047626"/>
            <a:ext cx="1801368" cy="5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1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D500C-2DAD-E24B-947F-AA454B3B4803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D8636-02F0-2043-B1BF-E7E2D6046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12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5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who.int/rabies/rabnet/en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47C6C6-6DF5-4C8E-8333-D40D55ACDA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937" b="15937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48A2C2-331F-1945-ACBC-3D33F9B1C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Communicable Diseases, 6</a:t>
            </a:r>
            <a:r>
              <a:rPr lang="en-US" baseline="30000" dirty="0"/>
              <a:t>th</a:t>
            </a:r>
            <a:r>
              <a:rPr lang="en-US" dirty="0"/>
              <a:t> Edition	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E579FD-9822-2442-BDF7-2B80C2FCFA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5016770"/>
            <a:ext cx="7741920" cy="85535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 Global Perspective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9F733B45-E58B-46DE-A0A5-B4339805E23A}"/>
              </a:ext>
            </a:extLst>
          </p:cNvPr>
          <p:cNvSpPr txBox="1">
            <a:spLocks/>
          </p:cNvSpPr>
          <p:nvPr/>
        </p:nvSpPr>
        <p:spPr>
          <a:xfrm>
            <a:off x="685800" y="5608320"/>
            <a:ext cx="7741920" cy="8553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rgbClr val="E9500E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chemeClr val="bg1"/>
                </a:solidFill>
              </a:rPr>
              <a:t>Roger Webber</a:t>
            </a:r>
          </a:p>
        </p:txBody>
      </p:sp>
    </p:spTree>
    <p:extLst>
      <p:ext uri="{BB962C8B-B14F-4D97-AF65-F5344CB8AC3E}">
        <p14:creationId xmlns:p14="http://schemas.microsoft.com/office/powerpoint/2010/main" val="2777559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68AD7A1-50D6-49C1-B0CE-0F1F1FB35F0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080" b="12080"/>
          <a:stretch>
            <a:fillRect/>
          </a:stretch>
        </p:blipFill>
        <p:spPr/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F7AEA17-3249-49DD-B4CE-B974A15D66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Chapter 17: </a:t>
            </a:r>
            <a:r>
              <a:rPr lang="en-US" dirty="0">
                <a:solidFill>
                  <a:schemeClr val="bg1"/>
                </a:solidFill>
              </a:rPr>
              <a:t>Domestic and Synanthropic Zoonoses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7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6BF3A00-1098-46C6-A549-B3565F99A8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F952C-CA10-43D0-BFA3-67E504CDD7E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/>
              <a:t>Zoonoses are infections that are transmitted between animals and humans with dogs, cats, cattle and pigs as the main source, while the domestic rat is inadvertently involved.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/>
              <a:t>Understanding the nature of these diseases and the animals that transmit them, especially pets, is a necessary precaution.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/>
              <a:t>Proper animal husbandry and good personal hygiene are general preventive measures.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dirty="0"/>
              <a:t>Unwanted animals should be destroyed, vaccinated or controlled, and rats actively eliminated.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761813-516F-4724-B1C7-ED702A233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3867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C16A1116-6BE7-4D5C-871F-C3E543D632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768975"/>
          </a:xfrm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73B383-20EF-4B26-8F77-AA58B0EDA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Fig. 17.1. Dog-transmitted rabies 2016.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AE81042E-4E8D-498C-B26F-4F4626F560ED}"/>
              </a:ext>
            </a:extLst>
          </p:cNvPr>
          <p:cNvSpPr txBox="1">
            <a:spLocks/>
          </p:cNvSpPr>
          <p:nvPr/>
        </p:nvSpPr>
        <p:spPr>
          <a:xfrm>
            <a:off x="973930" y="5229327"/>
            <a:ext cx="7196137" cy="53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dirty="0"/>
              <a:t>(Reproduced by permission of the World Health Organization, Geneva, Switzerland.)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19485-1D3F-47F4-9D67-018766DF7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997" y="1089025"/>
            <a:ext cx="5862005" cy="416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6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C9C51A8-DB63-40D5-BB38-58D4DBFCD6F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C95020-9DF7-4968-80E6-4C0EF70D01E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014162" y="1340196"/>
            <a:ext cx="5361196" cy="417760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ADD5F33-FDEA-4692-8D89-E314E0007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293" y="338862"/>
            <a:ext cx="8271886" cy="840233"/>
          </a:xfrm>
        </p:spPr>
        <p:txBody>
          <a:bodyPr>
            <a:noAutofit/>
          </a:bodyPr>
          <a:lstStyle/>
          <a:p>
            <a:r>
              <a:rPr lang="en-US" sz="2400" dirty="0"/>
              <a:t>Fig. 17.2. Hydatid disease, the life cycle of </a:t>
            </a:r>
            <a:r>
              <a:rPr lang="en-US" sz="2400" i="1" dirty="0"/>
              <a:t>Echinococcus </a:t>
            </a:r>
            <a:r>
              <a:rPr lang="en-US" sz="2400" i="1" dirty="0" err="1"/>
              <a:t>granulosus</a:t>
            </a:r>
            <a:r>
              <a:rPr lang="en-US" sz="2400" dirty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39582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1900" dirty="0"/>
              <a:t>Eckert, J., Gemmell, M.A., </a:t>
            </a:r>
            <a:r>
              <a:rPr lang="en-GB" sz="1900" dirty="0" err="1"/>
              <a:t>Meslin</a:t>
            </a:r>
            <a:r>
              <a:rPr lang="en-GB" sz="1900" dirty="0"/>
              <a:t>, F.-X. and Pawlowski, Z.S. (2001) </a:t>
            </a:r>
            <a:r>
              <a:rPr lang="en-GB" sz="1900" i="1" dirty="0"/>
              <a:t>WHO/OIE Manual on Echinococcosis in Humans and Animals: a Public Health Problem of Global Concern</a:t>
            </a:r>
            <a:r>
              <a:rPr lang="en-GB" sz="1900" dirty="0"/>
              <a:t>. WHO, Geneva and World Organization for Animal Health, Paris.</a:t>
            </a:r>
          </a:p>
          <a:p>
            <a:r>
              <a:rPr lang="en-GB" sz="1900" dirty="0"/>
              <a:t>Macpherson, C.N., </a:t>
            </a:r>
            <a:r>
              <a:rPr lang="en-GB" sz="1900" dirty="0" err="1"/>
              <a:t>Meslin</a:t>
            </a:r>
            <a:r>
              <a:rPr lang="en-GB" sz="1900" dirty="0"/>
              <a:t>, F.-X. and </a:t>
            </a:r>
            <a:r>
              <a:rPr lang="en-GB" sz="1900" dirty="0" err="1"/>
              <a:t>Wandeler</a:t>
            </a:r>
            <a:r>
              <a:rPr lang="en-GB" sz="1900" dirty="0"/>
              <a:t>, A.L. (2013) </a:t>
            </a:r>
            <a:r>
              <a:rPr lang="en-GB" sz="1900" i="1" dirty="0"/>
              <a:t>Dogs, Zoonoses and Public Health</a:t>
            </a:r>
            <a:r>
              <a:rPr lang="en-GB" sz="1900" dirty="0"/>
              <a:t>, 2nd </a:t>
            </a:r>
            <a:r>
              <a:rPr lang="en-GB" sz="1900" dirty="0" err="1"/>
              <a:t>edn</a:t>
            </a:r>
            <a:r>
              <a:rPr lang="en-GB" sz="1900" dirty="0"/>
              <a:t>. CAB International, Wallingford, UK.</a:t>
            </a:r>
          </a:p>
          <a:p>
            <a:r>
              <a:rPr lang="en-GB" sz="1900" dirty="0"/>
              <a:t>World Health Organization (2003) </a:t>
            </a:r>
            <a:r>
              <a:rPr lang="en-GB" sz="1900" i="1" dirty="0"/>
              <a:t>Human Leptospirosis: Guidance for Diagnosis, Surveillance and Control</a:t>
            </a:r>
            <a:r>
              <a:rPr lang="en-GB" sz="1900" dirty="0"/>
              <a:t>. WHO, Geneva, Switzerland.</a:t>
            </a:r>
          </a:p>
          <a:p>
            <a:r>
              <a:rPr lang="en-GB" sz="1900" dirty="0"/>
              <a:t>World Health Organization (2005) </a:t>
            </a:r>
            <a:r>
              <a:rPr lang="en-GB" sz="1900" i="1" dirty="0"/>
              <a:t>WHO Expert Consultation on Rabies, First Report, Geneva 5–8 October 2004</a:t>
            </a:r>
            <a:r>
              <a:rPr lang="en-GB" sz="1900" dirty="0"/>
              <a:t>. Technical Report Series No. 931, WHO, Geneva, Switzerland.</a:t>
            </a:r>
          </a:p>
          <a:p>
            <a:r>
              <a:rPr lang="en-GB" sz="1900" dirty="0"/>
              <a:t>World Health Organization (2008) </a:t>
            </a:r>
            <a:r>
              <a:rPr lang="en-GB" sz="1900" i="1" dirty="0"/>
              <a:t>Anthrax in Humans and Animals</a:t>
            </a:r>
            <a:r>
              <a:rPr lang="en-GB" sz="1900" dirty="0"/>
              <a:t>, 4th </a:t>
            </a:r>
            <a:r>
              <a:rPr lang="en-GB" sz="1900" dirty="0" err="1"/>
              <a:t>edn</a:t>
            </a:r>
            <a:r>
              <a:rPr lang="en-GB" sz="1900" dirty="0"/>
              <a:t>. WHO, Geneva, Switzerland.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reading</a:t>
            </a:r>
          </a:p>
        </p:txBody>
      </p:sp>
    </p:spTree>
    <p:extLst>
      <p:ext uri="{BB962C8B-B14F-4D97-AF65-F5344CB8AC3E}">
        <p14:creationId xmlns:p14="http://schemas.microsoft.com/office/powerpoint/2010/main" val="3329817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37D390E-1527-4EAC-B147-6936AB9407D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32BFF-5F51-4362-9495-25860D13AB8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GB" sz="2600" dirty="0"/>
              <a:t>Rabies ‘</a:t>
            </a:r>
            <a:r>
              <a:rPr lang="en-GB" sz="2600" dirty="0" err="1"/>
              <a:t>Rabnet</a:t>
            </a:r>
            <a:r>
              <a:rPr lang="en-GB" sz="2600" dirty="0"/>
              <a:t>’, an interactive information system able to generate interactive maps and graphs using human and animal rabies data. Available at: </a:t>
            </a:r>
            <a:r>
              <a:rPr lang="en-GB" sz="2600" dirty="0">
                <a:hlinkClick r:id="rId2"/>
              </a:rPr>
              <a:t>www.who.int/rabies/rabnet/en/</a:t>
            </a:r>
            <a:r>
              <a:rPr lang="en-GB" sz="2600" dirty="0"/>
              <a:t> (accessed 12 March 2012).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D45272-7E8B-4401-A442-DB6F54558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resources</a:t>
            </a:r>
          </a:p>
        </p:txBody>
      </p:sp>
    </p:spTree>
    <p:extLst>
      <p:ext uri="{BB962C8B-B14F-4D97-AF65-F5344CB8AC3E}">
        <p14:creationId xmlns:p14="http://schemas.microsoft.com/office/powerpoint/2010/main" val="16811675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neric lecture slide template" id="{9B16598E-95EE-1D4F-8B62-56C049918952}" vid="{A011F8BC-391C-8741-A481-84B66A5C001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Generic_lecture_slide_template (3)</Template>
  <TotalTime>59</TotalTime>
  <Words>339</Words>
  <Application>Microsoft Office PowerPoint</Application>
  <PresentationFormat>On-screen Show (4:3)</PresentationFormat>
  <Paragraphs>20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Communicable Diseases, 6th Edition </vt:lpstr>
      <vt:lpstr>PowerPoint Presentation</vt:lpstr>
      <vt:lpstr>Summary</vt:lpstr>
      <vt:lpstr>Fig. 17.1. Dog-transmitted rabies 2016.</vt:lpstr>
      <vt:lpstr>Fig. 17.2. Hydatid disease, the life cycle of Echinococcus granulosus.</vt:lpstr>
      <vt:lpstr>Further reading</vt:lpstr>
      <vt:lpstr>Web resources</vt:lpstr>
    </vt:vector>
  </TitlesOfParts>
  <Company>CABI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Lainsbury</dc:creator>
  <cp:lastModifiedBy>Alexandra Lainsbury</cp:lastModifiedBy>
  <cp:revision>10</cp:revision>
  <dcterms:created xsi:type="dcterms:W3CDTF">2019-06-26T10:31:11Z</dcterms:created>
  <dcterms:modified xsi:type="dcterms:W3CDTF">2019-07-03T07:19:18Z</dcterms:modified>
</cp:coreProperties>
</file>