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6" r:id="rId7"/>
    <p:sldId id="262" r:id="rId8"/>
    <p:sldId id="268" r:id="rId9"/>
    <p:sldId id="267" r:id="rId10"/>
    <p:sldId id="269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41" autoAdjust="0"/>
  </p:normalViewPr>
  <p:slideViewPr>
    <p:cSldViewPr snapToGrid="0" snapToObjects="1">
      <p:cViewPr varScale="1">
        <p:scale>
          <a:sx n="80" d="100"/>
          <a:sy n="80" d="100"/>
        </p:scale>
        <p:origin x="102" y="852"/>
      </p:cViewPr>
      <p:guideLst>
        <p:guide orient="horz" pos="2160"/>
        <p:guide pos="3294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529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E950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3732D160-D5D1-254B-A9F7-6916C00BF7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23AA0-CB4E-ED46-9C07-0B9DE5D69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9038" y="1271588"/>
            <a:ext cx="3382962" cy="43132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2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132EA82-43BD-1949-9E85-CDF92E505B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CDAB31F-649D-D541-AC22-9F31841978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645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1607738"/>
          </a:xfrm>
          <a:prstGeom prst="rect">
            <a:avLst/>
          </a:prstGeom>
          <a:solidFill>
            <a:srgbClr val="368729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2988A9-A9DF-3C47-A8BE-665434FF8A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6E509B-A1BB-1740-84B8-2B97082400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605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008B39B-5F53-2047-974C-28AB38215E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FDE35CE-E86C-0146-B01A-434E76EB8A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9D7DFC5-7B03-6D42-97E1-8C582BD3B4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B5A29F4-9E72-A441-8114-7979357624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1F0CB3-8D02-3943-9933-CED78392EE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7/2/2019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ho.int/vaccine_research/diseases/zoonotic/en/index3.html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F47C6C6-6DF5-4C8E-8333-D40D55ACDA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937" b="1593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Communicable Diseases, 6</a:t>
            </a:r>
            <a:r>
              <a:rPr lang="en-US" baseline="30000" dirty="0"/>
              <a:t>th</a:t>
            </a:r>
            <a:r>
              <a:rPr lang="en-US" dirty="0"/>
              <a:t> Edition	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E579FD-9822-2442-BDF7-2B80C2FCF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5016770"/>
            <a:ext cx="7741920" cy="85535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Global Perspective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9F733B45-E58B-46DE-A0A5-B4339805E23A}"/>
              </a:ext>
            </a:extLst>
          </p:cNvPr>
          <p:cNvSpPr txBox="1">
            <a:spLocks/>
          </p:cNvSpPr>
          <p:nvPr/>
        </p:nvSpPr>
        <p:spPr>
          <a:xfrm>
            <a:off x="685800" y="5608320"/>
            <a:ext cx="7741920" cy="855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rgbClr val="E9500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bg1"/>
                </a:solidFill>
              </a:rPr>
              <a:t>Roger Webber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89356" y="1089025"/>
            <a:ext cx="7196137" cy="4313237"/>
          </a:xfrm>
        </p:spPr>
        <p:txBody>
          <a:bodyPr>
            <a:noAutofit/>
          </a:bodyPr>
          <a:lstStyle/>
          <a:p>
            <a:r>
              <a:rPr lang="en-GB" sz="1400" dirty="0" err="1"/>
              <a:t>Ergonul</a:t>
            </a:r>
            <a:r>
              <a:rPr lang="en-GB" sz="1400" dirty="0"/>
              <a:t>, O. and Whitehouse, C.A. (2007) </a:t>
            </a:r>
            <a:r>
              <a:rPr lang="en-GB" sz="1400" i="1" dirty="0"/>
              <a:t>Crimean–Congo </a:t>
            </a:r>
            <a:r>
              <a:rPr lang="en-GB" sz="1400" i="1" dirty="0" err="1"/>
              <a:t>Hemorrhagic</a:t>
            </a:r>
            <a:r>
              <a:rPr lang="en-GB" sz="1400" i="1" dirty="0"/>
              <a:t> Fever: A Global Perspective</a:t>
            </a:r>
            <a:r>
              <a:rPr lang="en-GB" sz="1400" dirty="0"/>
              <a:t>. Springer, Dordrecht, the Netherlands.</a:t>
            </a:r>
          </a:p>
          <a:p>
            <a:r>
              <a:rPr lang="en-GB" sz="1400" dirty="0" err="1"/>
              <a:t>Githeko</a:t>
            </a:r>
            <a:r>
              <a:rPr lang="en-GB" sz="1400" dirty="0"/>
              <a:t>, A.K., Lindsay, S.W., Confalonieri, U.E. and Patz, J.A. (2000) Climate change and vector-borne diseases: a regional analysis. </a:t>
            </a:r>
            <a:r>
              <a:rPr lang="en-GB" sz="1400" i="1" dirty="0"/>
              <a:t>Bulletin of the World Health Organization</a:t>
            </a:r>
            <a:r>
              <a:rPr lang="en-GB" sz="1400" dirty="0"/>
              <a:t> 78, 1136–1147. Available at: www.who.int/bulletin/archives/78(9)1136.pdf (accessed 22 February 2012).</a:t>
            </a:r>
          </a:p>
          <a:p>
            <a:r>
              <a:rPr lang="en-GB" sz="1400" dirty="0"/>
              <a:t>Goddard, J. (2008) </a:t>
            </a:r>
            <a:r>
              <a:rPr lang="en-GB" sz="1400" i="1" dirty="0"/>
              <a:t>Infectious Diseases and Arthropods</a:t>
            </a:r>
            <a:r>
              <a:rPr lang="en-GB" sz="1400" dirty="0"/>
              <a:t>, 2nd </a:t>
            </a:r>
            <a:r>
              <a:rPr lang="en-GB" sz="1400" dirty="0" err="1"/>
              <a:t>edn</a:t>
            </a:r>
            <a:r>
              <a:rPr lang="en-GB" sz="1400" dirty="0"/>
              <a:t>. Humana Press/Springer Science, Totowa, New Jersey.</a:t>
            </a:r>
          </a:p>
          <a:p>
            <a:r>
              <a:rPr lang="en-GB" sz="1400" dirty="0"/>
              <a:t>Service, M.W. (2001) </a:t>
            </a:r>
            <a:r>
              <a:rPr lang="en-GB" sz="1400" i="1" dirty="0"/>
              <a:t>The Encyclopedia of Arthropod-transmitted Infections of Man and Domesticated Animals</a:t>
            </a:r>
            <a:r>
              <a:rPr lang="en-GB" sz="1400" dirty="0"/>
              <a:t>. CAB International, Wallingford, UK.</a:t>
            </a:r>
          </a:p>
          <a:p>
            <a:r>
              <a:rPr lang="en-GB" sz="1400" dirty="0"/>
              <a:t>Service, M.W. (2012) </a:t>
            </a:r>
            <a:r>
              <a:rPr lang="en-GB" sz="1400" i="1" dirty="0"/>
              <a:t>Medical Entomology for Students</a:t>
            </a:r>
            <a:r>
              <a:rPr lang="en-GB" sz="1400" dirty="0"/>
              <a:t>, 5th </a:t>
            </a:r>
            <a:r>
              <a:rPr lang="en-GB" sz="1400" dirty="0" err="1"/>
              <a:t>edn</a:t>
            </a:r>
            <a:r>
              <a:rPr lang="en-GB" sz="1400" dirty="0"/>
              <a:t>. Cambridge University Press, Cambridge, UK.</a:t>
            </a:r>
          </a:p>
          <a:p>
            <a:r>
              <a:rPr lang="en-GB" sz="1400" dirty="0"/>
              <a:t>World Health Organization (1999) </a:t>
            </a:r>
            <a:r>
              <a:rPr lang="en-GB" sz="1400" i="1" dirty="0"/>
              <a:t>Plague Manual: Epidemiology, Distribution, Surveillance and Control</a:t>
            </a:r>
            <a:r>
              <a:rPr lang="en-GB" sz="1400" dirty="0"/>
              <a:t>. Document No. WHO/CDS/CSR/EDC/99.2, WHO, Geneva, Switzerland.</a:t>
            </a:r>
          </a:p>
          <a:p>
            <a:r>
              <a:rPr lang="en-GB" sz="1400" dirty="0"/>
              <a:t>World Health Organization (2006) </a:t>
            </a:r>
            <a:r>
              <a:rPr lang="en-GB" sz="1400" i="1" dirty="0"/>
              <a:t>Pesticides and Their Application</a:t>
            </a:r>
            <a:r>
              <a:rPr lang="en-GB" sz="1400" dirty="0"/>
              <a:t>, 6th </a:t>
            </a:r>
            <a:r>
              <a:rPr lang="en-GB" sz="1400" dirty="0" err="1"/>
              <a:t>edn</a:t>
            </a:r>
            <a:r>
              <a:rPr lang="en-GB" sz="1400" dirty="0"/>
              <a:t>. Document No. WHO/CDS/NTD/WHOPES/GCDPP/2006.1, WHO, Geneva, Switzerland.</a:t>
            </a:r>
          </a:p>
          <a:p>
            <a:r>
              <a:rPr lang="en-GB" sz="1400" dirty="0"/>
              <a:t>World Health Organization (2007) </a:t>
            </a:r>
            <a:r>
              <a:rPr lang="en-GB" sz="1400" i="1" dirty="0"/>
              <a:t>Long-lasting Insecticidal Nets for Malaria Prevention</a:t>
            </a:r>
            <a:r>
              <a:rPr lang="en-GB" sz="1400" dirty="0"/>
              <a:t>, 3rd </a:t>
            </a:r>
            <a:r>
              <a:rPr lang="en-GB" sz="1400" dirty="0" err="1"/>
              <a:t>edn</a:t>
            </a:r>
            <a:r>
              <a:rPr lang="en-GB" sz="1400" dirty="0"/>
              <a:t>. WHO, Geneva, Switzerland.</a:t>
            </a:r>
          </a:p>
          <a:p>
            <a:r>
              <a:rPr lang="en-GB" sz="1400" dirty="0"/>
              <a:t>World Health Organization (2009) </a:t>
            </a:r>
            <a:r>
              <a:rPr lang="en-GB" sz="1400" i="1" dirty="0"/>
              <a:t>Frequently Asked Questions: Scrub Typhus</a:t>
            </a:r>
            <a:r>
              <a:rPr lang="en-GB" sz="1400" dirty="0"/>
              <a:t>. WHO Regional Office for South-East Asia, New Delhi, India. Available at: www.searo.who.int/LinkFiles/CDS_faq_Scrub_Typhus.pdf (accessed 9 March 2012).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reading</a:t>
            </a:r>
          </a:p>
        </p:txBody>
      </p:sp>
    </p:spTree>
    <p:extLst>
      <p:ext uri="{BB962C8B-B14F-4D97-AF65-F5344CB8AC3E}">
        <p14:creationId xmlns:p14="http://schemas.microsoft.com/office/powerpoint/2010/main" val="3329817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sz="2600" dirty="0"/>
              <a:t>Plague vaccines. WHO Initiative for Vaccine Research (IVR), Zoonotic Infections, Plague. Available at: </a:t>
            </a:r>
            <a:r>
              <a:rPr lang="en-GB" sz="2600" dirty="0">
                <a:hlinkClick r:id="rId2"/>
              </a:rPr>
              <a:t>www.who.int/vaccine_research/diseases/zoonotic/en/index3.html</a:t>
            </a:r>
            <a:r>
              <a:rPr lang="en-GB" sz="2600" dirty="0"/>
              <a:t> (accessed 9 March 2012).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resources</a:t>
            </a:r>
          </a:p>
        </p:txBody>
      </p:sp>
    </p:spTree>
    <p:extLst>
      <p:ext uri="{BB962C8B-B14F-4D97-AF65-F5344CB8AC3E}">
        <p14:creationId xmlns:p14="http://schemas.microsoft.com/office/powerpoint/2010/main" val="1681167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68AD7A1-50D6-49C1-B0CE-0F1F1FB35F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080" b="12080"/>
          <a:stretch>
            <a:fillRect/>
          </a:stretch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7AEA17-3249-49DD-B4CE-B974A15D66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Chapter 16: </a:t>
            </a:r>
            <a:r>
              <a:rPr lang="en-US" dirty="0">
                <a:solidFill>
                  <a:schemeClr val="bg1"/>
                </a:solidFill>
              </a:rPr>
              <a:t>Ectoparasite Zoonoses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7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6BF3A00-1098-46C6-A549-B3565F99A8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F952C-CA10-43D0-BFA3-67E504CDD7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000" dirty="0"/>
              <a:t>The close proximity of humans and their ectoparasites, particularly fleas, lice and ticks, can be a cause of several important illnesses.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000" dirty="0"/>
              <a:t>These ectoparasites often live in close association with small mammals in delineated areas, and when humans accidentally enter these foci, infection takes place.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000" dirty="0"/>
              <a:t>Knowledge of their ecology and vector characteristics is essential in understanding the nature of these infections.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000" dirty="0"/>
              <a:t>Avoiding endemic foci and taking precautions against ectoparasites are the main preventive actions.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000" dirty="0"/>
              <a:t>Personal hygiene, especially in situations of overcrowding such as occurs in cold weather, or in emergency situations such as refugee camps, will prevent ectoparasite infestation.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761813-516F-4724-B1C7-ED702A23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3867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16A1116-6BE7-4D5C-871F-C3E543D632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1DC9DD-C02A-487A-9E9E-B95BFF8DFF4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75023" y="1175379"/>
            <a:ext cx="8393953" cy="435914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573B383-20EF-4B26-8F77-AA58B0EDA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Fig. 16.1. Plague vector and life cycles.</a:t>
            </a:r>
          </a:p>
        </p:txBody>
      </p:sp>
    </p:spTree>
    <p:extLst>
      <p:ext uri="{BB962C8B-B14F-4D97-AF65-F5344CB8AC3E}">
        <p14:creationId xmlns:p14="http://schemas.microsoft.com/office/powerpoint/2010/main" val="237526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768975"/>
          </a:xfrm>
        </p:spPr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C95020-9DF7-4968-80E6-4C0EF70D01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19287" y="880400"/>
            <a:ext cx="7038123" cy="4226105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214" y="79063"/>
            <a:ext cx="7856270" cy="930900"/>
          </a:xfrm>
        </p:spPr>
        <p:txBody>
          <a:bodyPr>
            <a:noAutofit/>
          </a:bodyPr>
          <a:lstStyle/>
          <a:p>
            <a:r>
              <a:rPr lang="en-GB" sz="2300" dirty="0"/>
              <a:t>Fig. 16.2. Known and probable foci of plague. 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006D688-5F62-41CA-B2D2-F470DA2BD17E}"/>
              </a:ext>
            </a:extLst>
          </p:cNvPr>
          <p:cNvSpPr txBox="1">
            <a:spLocks/>
          </p:cNvSpPr>
          <p:nvPr/>
        </p:nvSpPr>
        <p:spPr>
          <a:xfrm>
            <a:off x="848226" y="5197642"/>
            <a:ext cx="7718258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(Reproduced by permission of the World Health Organization, Geneva.)</a:t>
            </a:r>
          </a:p>
        </p:txBody>
      </p:sp>
    </p:spTree>
    <p:extLst>
      <p:ext uri="{BB962C8B-B14F-4D97-AF65-F5344CB8AC3E}">
        <p14:creationId xmlns:p14="http://schemas.microsoft.com/office/powerpoint/2010/main" val="239582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768975"/>
          </a:xfrm>
        </p:spPr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A24128-BC5B-4C15-8C94-35436697757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60585" y="1063899"/>
            <a:ext cx="6954253" cy="453746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585" y="69102"/>
            <a:ext cx="7051431" cy="1012397"/>
          </a:xfrm>
        </p:spPr>
        <p:txBody>
          <a:bodyPr>
            <a:normAutofit fontScale="90000"/>
          </a:bodyPr>
          <a:lstStyle/>
          <a:p>
            <a:r>
              <a:rPr lang="en-GB" dirty="0"/>
              <a:t>Fig. 16.3. The transmission cycles and vectors of scrub, murine and epidemic typhus.</a:t>
            </a:r>
          </a:p>
        </p:txBody>
      </p:sp>
    </p:spTree>
    <p:extLst>
      <p:ext uri="{BB962C8B-B14F-4D97-AF65-F5344CB8AC3E}">
        <p14:creationId xmlns:p14="http://schemas.microsoft.com/office/powerpoint/2010/main" val="167897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BEEE2F-C4C3-49FF-A29E-22DED98ECA3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582489" y="1272381"/>
            <a:ext cx="5979022" cy="426501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Fig. 16.4. The vector and epidemiology of tick-borne relapsing fever.</a:t>
            </a:r>
          </a:p>
        </p:txBody>
      </p:sp>
    </p:spTree>
    <p:extLst>
      <p:ext uri="{BB962C8B-B14F-4D97-AF65-F5344CB8AC3E}">
        <p14:creationId xmlns:p14="http://schemas.microsoft.com/office/powerpoint/2010/main" val="2677686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A15F9A-5B34-462C-B6ED-342B208929D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492981" y="274638"/>
            <a:ext cx="3892512" cy="521189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071" y="770021"/>
            <a:ext cx="2925444" cy="1561139"/>
          </a:xfrm>
        </p:spPr>
        <p:txBody>
          <a:bodyPr>
            <a:normAutofit fontScale="90000"/>
          </a:bodyPr>
          <a:lstStyle/>
          <a:p>
            <a:r>
              <a:rPr lang="en-GB" dirty="0"/>
              <a:t>Fig. 16.5. Characteristics of hard ticks as exemplified by </a:t>
            </a:r>
            <a:r>
              <a:rPr lang="en-GB" i="1" dirty="0" err="1"/>
              <a:t>Dermacentor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6619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241A02-D70C-4796-8E08-4D865EDFECE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48226" y="1378959"/>
            <a:ext cx="7084697" cy="3867209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384" y="204407"/>
            <a:ext cx="7036571" cy="1046747"/>
          </a:xfrm>
        </p:spPr>
        <p:txBody>
          <a:bodyPr>
            <a:normAutofit/>
          </a:bodyPr>
          <a:lstStyle/>
          <a:p>
            <a:r>
              <a:rPr lang="en-US" sz="2600" dirty="0"/>
              <a:t>Fig. 16.6. Geographic distribution of Crimean–Congo </a:t>
            </a:r>
            <a:r>
              <a:rPr lang="en-US" sz="2600" dirty="0" err="1"/>
              <a:t>haemorrhagic</a:t>
            </a:r>
            <a:r>
              <a:rPr lang="en-US" sz="2600" dirty="0"/>
              <a:t> fever (CCHF). </a:t>
            </a:r>
            <a:endParaRPr lang="en-GB" sz="26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C1355AC-1EA2-4D15-9C78-73BFEF68B9A8}"/>
              </a:ext>
            </a:extLst>
          </p:cNvPr>
          <p:cNvSpPr txBox="1">
            <a:spLocks/>
          </p:cNvSpPr>
          <p:nvPr/>
        </p:nvSpPr>
        <p:spPr>
          <a:xfrm>
            <a:off x="848226" y="5249387"/>
            <a:ext cx="7333248" cy="249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(Reproduced by permission of the World Health Organization, Geneva.)</a:t>
            </a:r>
          </a:p>
        </p:txBody>
      </p:sp>
    </p:spTree>
    <p:extLst>
      <p:ext uri="{BB962C8B-B14F-4D97-AF65-F5344CB8AC3E}">
        <p14:creationId xmlns:p14="http://schemas.microsoft.com/office/powerpoint/2010/main" val="2951323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ric lecture slide template" id="{9B16598E-95EE-1D4F-8B62-56C049918952}" vid="{A011F8BC-391C-8741-A481-84B66A5C00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Generic_lecture_slide_template (3)</Template>
  <TotalTime>61</TotalTime>
  <Words>548</Words>
  <Application>Microsoft Office PowerPoint</Application>
  <PresentationFormat>On-screen Show (4:3)</PresentationFormat>
  <Paragraphs>30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Communicable Diseases, 6th Edition </vt:lpstr>
      <vt:lpstr>PowerPoint Presentation</vt:lpstr>
      <vt:lpstr>Summary</vt:lpstr>
      <vt:lpstr>Fig. 16.1. Plague vector and life cycles.</vt:lpstr>
      <vt:lpstr>Fig. 16.2. Known and probable foci of plague. </vt:lpstr>
      <vt:lpstr>Fig. 16.3. The transmission cycles and vectors of scrub, murine and epidemic typhus.</vt:lpstr>
      <vt:lpstr>Fig. 16.4. The vector and epidemiology of tick-borne relapsing fever.</vt:lpstr>
      <vt:lpstr>Fig. 16.5. Characteristics of hard ticks as exemplified by Dermacentor.</vt:lpstr>
      <vt:lpstr>Fig. 16.6. Geographic distribution of Crimean–Congo haemorrhagic fever (CCHF). </vt:lpstr>
      <vt:lpstr>Further reading</vt:lpstr>
      <vt:lpstr>Web resources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Lainsbury</dc:creator>
  <cp:lastModifiedBy>Alexandra Lainsbury</cp:lastModifiedBy>
  <cp:revision>10</cp:revision>
  <dcterms:created xsi:type="dcterms:W3CDTF">2019-06-26T10:31:11Z</dcterms:created>
  <dcterms:modified xsi:type="dcterms:W3CDTF">2019-07-02T11:14:33Z</dcterms:modified>
</cp:coreProperties>
</file>