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6" r:id="rId7"/>
    <p:sldId id="262" r:id="rId8"/>
    <p:sldId id="268" r:id="rId9"/>
    <p:sldId id="267" r:id="rId10"/>
    <p:sldId id="265" r:id="rId11"/>
    <p:sldId id="264" r:id="rId12"/>
    <p:sldId id="263" r:id="rId13"/>
    <p:sldId id="270" r:id="rId14"/>
    <p:sldId id="271" r:id="rId15"/>
    <p:sldId id="272" r:id="rId16"/>
    <p:sldId id="273" r:id="rId17"/>
    <p:sldId id="274" r:id="rId18"/>
    <p:sldId id="275" r:id="rId19"/>
    <p:sldId id="277" r:id="rId20"/>
    <p:sldId id="276" r:id="rId21"/>
    <p:sldId id="278" r:id="rId22"/>
    <p:sldId id="279" r:id="rId23"/>
    <p:sldId id="280" r:id="rId24"/>
    <p:sldId id="282" r:id="rId25"/>
    <p:sldId id="281" r:id="rId26"/>
    <p:sldId id="283" r:id="rId27"/>
    <p:sldId id="284" r:id="rId28"/>
    <p:sldId id="269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29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500E"/>
    <a:srgbClr val="368729"/>
    <a:srgbClr val="F8634F"/>
    <a:srgbClr val="607C2F"/>
    <a:srgbClr val="607C5E"/>
    <a:srgbClr val="49662C"/>
    <a:srgbClr val="478E06"/>
    <a:srgbClr val="93C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541" autoAdjust="0"/>
  </p:normalViewPr>
  <p:slideViewPr>
    <p:cSldViewPr snapToGrid="0" snapToObjects="1">
      <p:cViewPr varScale="1">
        <p:scale>
          <a:sx n="80" d="100"/>
          <a:sy n="80" d="100"/>
        </p:scale>
        <p:origin x="102" y="852"/>
      </p:cViewPr>
      <p:guideLst>
        <p:guide orient="horz" pos="2160"/>
        <p:guide pos="3294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AA853A1-56EF-DA4E-8CAC-CDB94D0D71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4152900"/>
          </a:xfrm>
          <a:noFill/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7" name="Rectangle 36"/>
          <p:cNvSpPr/>
          <p:nvPr userDrawn="1"/>
        </p:nvSpPr>
        <p:spPr>
          <a:xfrm>
            <a:off x="0" y="4152900"/>
            <a:ext cx="9144000" cy="2705100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 userDrawn="1"/>
        </p:nvSpPr>
        <p:spPr>
          <a:xfrm>
            <a:off x="-24582" y="145654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42" name="Title 41"/>
          <p:cNvSpPr>
            <a:spLocks noGrp="1"/>
          </p:cNvSpPr>
          <p:nvPr>
            <p:ph type="title"/>
          </p:nvPr>
        </p:nvSpPr>
        <p:spPr>
          <a:xfrm>
            <a:off x="685800" y="4453030"/>
            <a:ext cx="7772400" cy="991419"/>
          </a:xfrm>
        </p:spPr>
        <p:txBody>
          <a:bodyPr anchor="t">
            <a:normAutofit/>
          </a:bodyPr>
          <a:lstStyle>
            <a:lvl1pPr algn="l">
              <a:defRPr sz="29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8" name="Subtitle 2"/>
          <p:cNvSpPr>
            <a:spLocks noGrp="1"/>
          </p:cNvSpPr>
          <p:nvPr>
            <p:ph type="subTitle" idx="1"/>
          </p:nvPr>
        </p:nvSpPr>
        <p:spPr>
          <a:xfrm>
            <a:off x="685800" y="5455920"/>
            <a:ext cx="7741920" cy="855358"/>
          </a:xfr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rgbClr val="E9500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3" name="Picture 2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394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3732D160-D5D1-254B-A9F7-6916C00BF75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768975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Insert background image and set to 90% transparency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189356" y="274638"/>
            <a:ext cx="7196137" cy="997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9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6"/>
          <p:cNvSpPr>
            <a:spLocks noGrp="1"/>
          </p:cNvSpPr>
          <p:nvPr>
            <p:ph sz="quarter" idx="14"/>
          </p:nvPr>
        </p:nvSpPr>
        <p:spPr>
          <a:xfrm>
            <a:off x="4572000" y="1272381"/>
            <a:ext cx="3813493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15" name="Picture 14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723AA0-CB4E-ED46-9C07-0B9DE5D695E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89038" y="1271588"/>
            <a:ext cx="3382962" cy="431323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825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3132EA82-43BD-1949-9E85-CDF92E505BD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768975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Insert background image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973931" y="1260321"/>
            <a:ext cx="7196137" cy="997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9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976401" y="2258064"/>
            <a:ext cx="7741920" cy="855358"/>
          </a:xfr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5" name="Picture 14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609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9CDAB31F-649D-D541-AC22-9F31841978A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76455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4160520"/>
            <a:ext cx="9144000" cy="1607738"/>
          </a:xfrm>
          <a:prstGeom prst="rect">
            <a:avLst/>
          </a:prstGeom>
          <a:solidFill>
            <a:srgbClr val="368729">
              <a:alpha val="7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571084" y="4401573"/>
            <a:ext cx="7772400" cy="675967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algn="l"/>
            <a:r>
              <a:rPr lang="en-US" sz="4200">
                <a:solidFill>
                  <a:schemeClr val="bg1"/>
                </a:solidFill>
                <a:latin typeface="Arial"/>
                <a:cs typeface="Arial"/>
              </a:rPr>
              <a:t>Click to edit Master subtitle style</a:t>
            </a:r>
            <a:endParaRPr lang="en-US" sz="4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pic>
        <p:nvPicPr>
          <p:cNvPr id="15" name="Picture 14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086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82988A9-A9DF-3C47-A8BE-665434FF8AD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768975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Insert background image and set to 90% transparency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311264" y="486906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INTRODUCTION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311263" y="1249680"/>
            <a:ext cx="7162800" cy="43129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4" name="Picture 13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18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6E509B-A1BB-1740-84B8-2B970824004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416052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4160520"/>
            <a:ext cx="9144000" cy="2697480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571084" y="4401573"/>
            <a:ext cx="7772400" cy="675967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algn="l"/>
            <a:r>
              <a:rPr lang="en-US" sz="4200">
                <a:solidFill>
                  <a:schemeClr val="bg1"/>
                </a:solidFill>
                <a:latin typeface="Arial"/>
                <a:cs typeface="Arial"/>
              </a:rPr>
              <a:t>Click to edit Master subtitle style</a:t>
            </a:r>
            <a:endParaRPr lang="en-US" sz="4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pic>
        <p:nvPicPr>
          <p:cNvPr id="13" name="Picture 12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739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ing Too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D008B39B-5F53-2047-974C-28AB38215E5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768975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Insert background image and set to 90% transparency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311264" y="486906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MARKETING TOOLS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311263" y="1249680"/>
            <a:ext cx="7162800" cy="43129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4" name="Picture 13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860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8FDE35CE-E86C-0146-B01A-434E76EB8AE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768975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Insert background image and set to 90% transparency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311264" y="486906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STRATEGIES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311263" y="1249680"/>
            <a:ext cx="7162800" cy="43129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4" name="Picture 13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55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99D7DFC5-7B03-6D42-97E1-8C582BD3B45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768975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Insert background image and set to 90% transparency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311264" y="486906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LEARNING OBJECTIVES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3"/>
          </p:nvPr>
        </p:nvSpPr>
        <p:spPr>
          <a:xfrm>
            <a:off x="1189356" y="1272381"/>
            <a:ext cx="7196137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13" name="Picture 12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557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9B5A29F4-9E72-A441-8114-7979357624C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768975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Insert background image and set to 90% transparency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3"/>
          </p:nvPr>
        </p:nvSpPr>
        <p:spPr>
          <a:xfrm>
            <a:off x="1189356" y="1272381"/>
            <a:ext cx="7196137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189356" y="274638"/>
            <a:ext cx="7196137" cy="997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9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4" name="Picture 13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707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C91F0CB3-8D02-3943-9933-CED78392EEE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768975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Insert background image and set to 90% transparency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3"/>
          </p:nvPr>
        </p:nvSpPr>
        <p:spPr>
          <a:xfrm>
            <a:off x="1189357" y="1272381"/>
            <a:ext cx="3382644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189356" y="274638"/>
            <a:ext cx="7196137" cy="997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9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6"/>
          <p:cNvSpPr>
            <a:spLocks noGrp="1"/>
          </p:cNvSpPr>
          <p:nvPr>
            <p:ph sz="quarter" idx="14"/>
          </p:nvPr>
        </p:nvSpPr>
        <p:spPr>
          <a:xfrm>
            <a:off x="4572000" y="1272381"/>
            <a:ext cx="3813493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15" name="Picture 14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910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9D500C-2DAD-E24B-947F-AA454B3B4803}" type="datetimeFigureOut">
              <a:rPr lang="en-US" smtClean="0"/>
              <a:t>7/2/2019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D8636-02F0-2043-B1BF-E7E2D6046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712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52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F47C6C6-6DF5-4C8E-8333-D40D55ACDA3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5937" b="15937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A48A2C2-331F-1945-ACBC-3D33F9B1C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Communicable Diseases, 6</a:t>
            </a:r>
            <a:r>
              <a:rPr lang="en-US" baseline="30000" dirty="0"/>
              <a:t>th</a:t>
            </a:r>
            <a:r>
              <a:rPr lang="en-US" dirty="0"/>
              <a:t> Edition	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FE579FD-9822-2442-BDF7-2B80C2FCFA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5016770"/>
            <a:ext cx="7741920" cy="855358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 Global Perspective</a:t>
            </a:r>
          </a:p>
        </p:txBody>
      </p:sp>
      <p:sp>
        <p:nvSpPr>
          <p:cNvPr id="7" name="Subtitle 3">
            <a:extLst>
              <a:ext uri="{FF2B5EF4-FFF2-40B4-BE49-F238E27FC236}">
                <a16:creationId xmlns:a16="http://schemas.microsoft.com/office/drawing/2014/main" id="{9F733B45-E58B-46DE-A0A5-B4339805E23A}"/>
              </a:ext>
            </a:extLst>
          </p:cNvPr>
          <p:cNvSpPr txBox="1">
            <a:spLocks/>
          </p:cNvSpPr>
          <p:nvPr/>
        </p:nvSpPr>
        <p:spPr>
          <a:xfrm>
            <a:off x="685800" y="5608320"/>
            <a:ext cx="7741920" cy="855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b="1" kern="1200">
                <a:solidFill>
                  <a:srgbClr val="E9500E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dirty="0">
                <a:solidFill>
                  <a:schemeClr val="bg1"/>
                </a:solidFill>
              </a:rPr>
              <a:t>Roger Webber</a:t>
            </a:r>
          </a:p>
        </p:txBody>
      </p:sp>
    </p:spTree>
    <p:extLst>
      <p:ext uri="{BB962C8B-B14F-4D97-AF65-F5344CB8AC3E}">
        <p14:creationId xmlns:p14="http://schemas.microsoft.com/office/powerpoint/2010/main" val="27775597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C9C51A8-DB63-40D5-BB38-58D4DBFCD6F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6252" y="0"/>
            <a:ext cx="9144000" cy="5768975"/>
          </a:xfrm>
        </p:spPr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B9F9799-BE4F-438E-8964-32592A04FAB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644303" y="1248016"/>
            <a:ext cx="5855394" cy="3989352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ADD5F33-FDEA-4692-8D89-E314E0007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9356" y="215329"/>
            <a:ext cx="7196137" cy="997743"/>
          </a:xfrm>
        </p:spPr>
        <p:txBody>
          <a:bodyPr>
            <a:noAutofit/>
          </a:bodyPr>
          <a:lstStyle/>
          <a:p>
            <a:r>
              <a:rPr lang="en-GB" dirty="0"/>
              <a:t>Fig. 15.7. Malaria, countries or areas at risk of transmission, modified 2019. 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61BAD2C3-7405-46EE-B6E3-422BCD05FB7B}"/>
              </a:ext>
            </a:extLst>
          </p:cNvPr>
          <p:cNvSpPr txBox="1">
            <a:spLocks/>
          </p:cNvSpPr>
          <p:nvPr/>
        </p:nvSpPr>
        <p:spPr>
          <a:xfrm>
            <a:off x="902369" y="5272312"/>
            <a:ext cx="7462048" cy="4380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9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600" b="0" dirty="0"/>
              <a:t>(Reproduced by permission of the World Health Organization, Geneva, Switzerland.)</a:t>
            </a:r>
          </a:p>
        </p:txBody>
      </p:sp>
    </p:spTree>
    <p:extLst>
      <p:ext uri="{BB962C8B-B14F-4D97-AF65-F5344CB8AC3E}">
        <p14:creationId xmlns:p14="http://schemas.microsoft.com/office/powerpoint/2010/main" val="178184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C9C51A8-DB63-40D5-BB38-58D4DBFCD6F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158F89E-F0CF-4B16-8E4F-51BD43A1A57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561098" y="1234504"/>
            <a:ext cx="6021803" cy="4388992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ADD5F33-FDEA-4692-8D89-E314E0007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9356" y="339528"/>
            <a:ext cx="6703360" cy="749497"/>
          </a:xfrm>
        </p:spPr>
        <p:txBody>
          <a:bodyPr>
            <a:noAutofit/>
          </a:bodyPr>
          <a:lstStyle/>
          <a:p>
            <a:r>
              <a:rPr lang="en-US" sz="2300" dirty="0"/>
              <a:t>Fig. 15.8. Mathematical model of malaria based on the schematic life cycle of the parasite. </a:t>
            </a:r>
            <a:endParaRPr lang="en-GB" sz="2300" dirty="0"/>
          </a:p>
        </p:txBody>
      </p:sp>
    </p:spTree>
    <p:extLst>
      <p:ext uri="{BB962C8B-B14F-4D97-AF65-F5344CB8AC3E}">
        <p14:creationId xmlns:p14="http://schemas.microsoft.com/office/powerpoint/2010/main" val="38320477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C9C51A8-DB63-40D5-BB38-58D4DBFCD6F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524B0BF-EDC3-40FE-BB18-78280C7508E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692316" y="133312"/>
            <a:ext cx="4066673" cy="5465850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ADD5F33-FDEA-4692-8D89-E314E0007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282" y="816058"/>
            <a:ext cx="3671403" cy="1903079"/>
          </a:xfrm>
        </p:spPr>
        <p:txBody>
          <a:bodyPr>
            <a:normAutofit/>
          </a:bodyPr>
          <a:lstStyle/>
          <a:p>
            <a:r>
              <a:rPr lang="en-GB" dirty="0"/>
              <a:t>Fig. 15.9. Life cycle and clinical features of lymphatic filariasis.</a:t>
            </a:r>
          </a:p>
        </p:txBody>
      </p:sp>
    </p:spTree>
    <p:extLst>
      <p:ext uri="{BB962C8B-B14F-4D97-AF65-F5344CB8AC3E}">
        <p14:creationId xmlns:p14="http://schemas.microsoft.com/office/powerpoint/2010/main" val="12933532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C9C51A8-DB63-40D5-BB38-58D4DBFCD6F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524B0BF-EDC3-40FE-BB18-78280C7508E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044976" y="1000765"/>
            <a:ext cx="6761230" cy="4307834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ADD5F33-FDEA-4692-8D89-E314E0007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976" y="362045"/>
            <a:ext cx="6761230" cy="542465"/>
          </a:xfrm>
        </p:spPr>
        <p:txBody>
          <a:bodyPr>
            <a:noAutofit/>
          </a:bodyPr>
          <a:lstStyle/>
          <a:p>
            <a:r>
              <a:rPr lang="en-GB" sz="2300" dirty="0"/>
              <a:t>Fig. 15.10. Differential features of microfilariae of medical importance. 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8372613A-B2BF-4CF3-8D97-BEA6766422C3}"/>
              </a:ext>
            </a:extLst>
          </p:cNvPr>
          <p:cNvSpPr txBox="1">
            <a:spLocks/>
          </p:cNvSpPr>
          <p:nvPr/>
        </p:nvSpPr>
        <p:spPr>
          <a:xfrm>
            <a:off x="1044976" y="5308599"/>
            <a:ext cx="6871803" cy="416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9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600" b="0" dirty="0"/>
              <a:t>(Courtesy Department of Medical Parasitology, London School of Hygiene and Tropical Medicine.)</a:t>
            </a:r>
          </a:p>
        </p:txBody>
      </p:sp>
    </p:spTree>
    <p:extLst>
      <p:ext uri="{BB962C8B-B14F-4D97-AF65-F5344CB8AC3E}">
        <p14:creationId xmlns:p14="http://schemas.microsoft.com/office/powerpoint/2010/main" val="42048668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C9C51A8-DB63-40D5-BB38-58D4DBFCD6F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524B0BF-EDC3-40FE-BB18-78280C7508E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435642" y="345570"/>
            <a:ext cx="4263190" cy="5357315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ADD5F33-FDEA-4692-8D89-E314E0007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618" y="1272048"/>
            <a:ext cx="3527023" cy="997743"/>
          </a:xfrm>
        </p:spPr>
        <p:txBody>
          <a:bodyPr>
            <a:normAutofit fontScale="90000"/>
          </a:bodyPr>
          <a:lstStyle/>
          <a:p>
            <a:r>
              <a:rPr lang="en-GB" dirty="0"/>
              <a:t>Fig. 15.11. The dynamics of culicine and anopheline transmitted filariasis. </a:t>
            </a:r>
            <a:r>
              <a:rPr lang="en-GB" i="1" dirty="0" err="1"/>
              <a:t>filarioses</a:t>
            </a:r>
            <a:r>
              <a:rPr lang="en-GB" dirty="0"/>
              <a:t>. 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6320B522-A053-41CC-978D-64B5C1364667}"/>
              </a:ext>
            </a:extLst>
          </p:cNvPr>
          <p:cNvSpPr txBox="1">
            <a:spLocks/>
          </p:cNvSpPr>
          <p:nvPr/>
        </p:nvSpPr>
        <p:spPr>
          <a:xfrm>
            <a:off x="908617" y="3778271"/>
            <a:ext cx="3527023" cy="9977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9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600" b="0" dirty="0"/>
              <a:t>(Reproduced, by permission, from Pichon, G., Perrault, G. and </a:t>
            </a:r>
            <a:r>
              <a:rPr lang="en-GB" sz="1600" b="0" dirty="0" err="1"/>
              <a:t>Laigret</a:t>
            </a:r>
            <a:r>
              <a:rPr lang="en-GB" sz="1600" b="0" dirty="0"/>
              <a:t>, J. (1975) </a:t>
            </a:r>
            <a:r>
              <a:rPr lang="en-GB" sz="1600" b="0" i="1" dirty="0" err="1"/>
              <a:t>Rendement</a:t>
            </a:r>
            <a:r>
              <a:rPr lang="en-GB" sz="1600" b="0" i="1" dirty="0"/>
              <a:t> </a:t>
            </a:r>
            <a:r>
              <a:rPr lang="en-GB" sz="1600" b="0" i="1" dirty="0" err="1"/>
              <a:t>parasitaire</a:t>
            </a:r>
            <a:r>
              <a:rPr lang="en-GB" sz="1600" b="0" i="1" dirty="0"/>
              <a:t> chez les </a:t>
            </a:r>
            <a:r>
              <a:rPr lang="en-GB" sz="1600" b="0" i="1" dirty="0" err="1"/>
              <a:t>vecteurs</a:t>
            </a:r>
            <a:r>
              <a:rPr lang="en-GB" sz="1600" b="0" i="1" dirty="0"/>
              <a:t> de </a:t>
            </a:r>
            <a:r>
              <a:rPr lang="en-GB" sz="1600" b="0" i="1" dirty="0" err="1"/>
              <a:t>filarioses</a:t>
            </a:r>
            <a:r>
              <a:rPr lang="en-GB" sz="1600" b="0" dirty="0"/>
              <a:t>. (WHO/FIL/75.132), World Health Organization, Geneva, Switzerland.)</a:t>
            </a:r>
          </a:p>
        </p:txBody>
      </p:sp>
    </p:spTree>
    <p:extLst>
      <p:ext uri="{BB962C8B-B14F-4D97-AF65-F5344CB8AC3E}">
        <p14:creationId xmlns:p14="http://schemas.microsoft.com/office/powerpoint/2010/main" val="30073968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C9C51A8-DB63-40D5-BB38-58D4DBFCD6F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ADD5F33-FDEA-4692-8D89-E314E0007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641" y="260608"/>
            <a:ext cx="7220718" cy="997743"/>
          </a:xfrm>
        </p:spPr>
        <p:txBody>
          <a:bodyPr>
            <a:noAutofit/>
          </a:bodyPr>
          <a:lstStyle/>
          <a:p>
            <a:r>
              <a:rPr lang="en-US" sz="2100" dirty="0"/>
              <a:t>Fig. 15.12. Countries where lymphatic filariasis is endemic and status of mass drug administration (MDA) in those countries, 2015. </a:t>
            </a:r>
            <a:endParaRPr lang="en-GB" sz="2100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16B6140F-2662-459C-A261-BDA3D5B09CE6}"/>
              </a:ext>
            </a:extLst>
          </p:cNvPr>
          <p:cNvSpPr txBox="1">
            <a:spLocks/>
          </p:cNvSpPr>
          <p:nvPr/>
        </p:nvSpPr>
        <p:spPr>
          <a:xfrm>
            <a:off x="902369" y="5360158"/>
            <a:ext cx="7462048" cy="4380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9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600" b="0" dirty="0"/>
              <a:t>(Reproduced by permission of the World Health Organization, Geneva, Switzerland.)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D61DAD-2BDE-4D2F-A54D-4857B8A00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143" y="1316916"/>
            <a:ext cx="5841713" cy="412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3998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C9C51A8-DB63-40D5-BB38-58D4DBFCD6F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524B0BF-EDC3-40FE-BB18-78280C7508E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223084" y="457200"/>
            <a:ext cx="4653634" cy="5175469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ADD5F33-FDEA-4692-8D89-E314E0007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977" y="2295943"/>
            <a:ext cx="2910825" cy="997743"/>
          </a:xfrm>
        </p:spPr>
        <p:txBody>
          <a:bodyPr>
            <a:normAutofit fontScale="90000"/>
          </a:bodyPr>
          <a:lstStyle/>
          <a:p>
            <a:r>
              <a:rPr lang="en-GB" dirty="0"/>
              <a:t>Fig. 15.13. </a:t>
            </a:r>
            <a:r>
              <a:rPr lang="en-GB" i="1" dirty="0" err="1"/>
              <a:t>Simulium</a:t>
            </a:r>
            <a:r>
              <a:rPr lang="en-GB" dirty="0"/>
              <a:t>, the vector of onchocerciasis. (A) Adult. (B) Larvae and a pupa attached to a water plant, the stream flowing in the direction of the arrow.</a:t>
            </a:r>
          </a:p>
        </p:txBody>
      </p:sp>
    </p:spTree>
    <p:extLst>
      <p:ext uri="{BB962C8B-B14F-4D97-AF65-F5344CB8AC3E}">
        <p14:creationId xmlns:p14="http://schemas.microsoft.com/office/powerpoint/2010/main" val="11325059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999B389-7A63-4F30-96D7-E150F6B1555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789" r="1789"/>
          <a:stretch>
            <a:fillRect/>
          </a:stretch>
        </p:blipFill>
        <p:spPr>
          <a:xfrm>
            <a:off x="4834273" y="2915196"/>
            <a:ext cx="4172249" cy="2632284"/>
          </a:xfr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524B0BF-EDC3-40FE-BB18-78280C7508E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4834273" y="158679"/>
            <a:ext cx="4172249" cy="2572489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ADD5F33-FDEA-4692-8D89-E314E0007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619" y="1342793"/>
            <a:ext cx="3527023" cy="997743"/>
          </a:xfrm>
        </p:spPr>
        <p:txBody>
          <a:bodyPr>
            <a:noAutofit/>
          </a:bodyPr>
          <a:lstStyle/>
          <a:p>
            <a:r>
              <a:rPr lang="en-US" sz="2100" dirty="0"/>
              <a:t>Fig. 15.14. Distribution of onchocerciasis. (A) Africa and Yemen. (B) the Americas. OCP, former Onchocerciasis Control </a:t>
            </a:r>
            <a:r>
              <a:rPr lang="en-US" sz="2100" dirty="0" err="1"/>
              <a:t>Programme</a:t>
            </a:r>
            <a:r>
              <a:rPr lang="en-US" sz="2100" dirty="0"/>
              <a:t> area. NB some of these foci have since been eliminated</a:t>
            </a:r>
            <a:endParaRPr lang="en-GB" sz="2100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6320B522-A053-41CC-978D-64B5C1364667}"/>
              </a:ext>
            </a:extLst>
          </p:cNvPr>
          <p:cNvSpPr txBox="1">
            <a:spLocks/>
          </p:cNvSpPr>
          <p:nvPr/>
        </p:nvSpPr>
        <p:spPr>
          <a:xfrm>
            <a:off x="908618" y="3916195"/>
            <a:ext cx="3527023" cy="9977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9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600" b="0" dirty="0"/>
              <a:t>(Part A from World Health Organization (1995) </a:t>
            </a:r>
            <a:r>
              <a:rPr lang="en-GB" sz="1600" b="0" i="1" dirty="0"/>
              <a:t>Onchocerciasis and its Control</a:t>
            </a:r>
            <a:r>
              <a:rPr lang="en-GB" sz="1600" b="0" dirty="0"/>
              <a:t>. Technical Report Series No. 852. Part B from Weekly Epidemiological Record No. 37, 12 November 2014. Both reproduced by permission of the World Health Organization, Geneva, Switzerland.)</a:t>
            </a:r>
          </a:p>
        </p:txBody>
      </p:sp>
    </p:spTree>
    <p:extLst>
      <p:ext uri="{BB962C8B-B14F-4D97-AF65-F5344CB8AC3E}">
        <p14:creationId xmlns:p14="http://schemas.microsoft.com/office/powerpoint/2010/main" val="21939134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C9C51A8-DB63-40D5-BB38-58D4DBFCD6F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524B0BF-EDC3-40FE-BB18-78280C7508E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691353" y="497042"/>
            <a:ext cx="6211498" cy="4929200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ADD5F33-FDEA-4692-8D89-E314E0007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358" y="3429000"/>
            <a:ext cx="3140241" cy="1997241"/>
          </a:xfrm>
        </p:spPr>
        <p:txBody>
          <a:bodyPr>
            <a:noAutofit/>
          </a:bodyPr>
          <a:lstStyle/>
          <a:p>
            <a:r>
              <a:rPr lang="en-GB" sz="2000" dirty="0"/>
              <a:t>Fig. 15.15. African trypanosomiasis (caused by three subspecies of </a:t>
            </a:r>
            <a:r>
              <a:rPr lang="en-GB" sz="2000" i="1" dirty="0"/>
              <a:t>Trypanosoma brucei</a:t>
            </a:r>
            <a:r>
              <a:rPr lang="en-GB" sz="2000" dirty="0"/>
              <a:t>) life cycles and the tsetse fly.</a:t>
            </a:r>
          </a:p>
        </p:txBody>
      </p:sp>
    </p:spTree>
    <p:extLst>
      <p:ext uri="{BB962C8B-B14F-4D97-AF65-F5344CB8AC3E}">
        <p14:creationId xmlns:p14="http://schemas.microsoft.com/office/powerpoint/2010/main" val="42774944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C9C51A8-DB63-40D5-BB38-58D4DBFCD6F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524B0BF-EDC3-40FE-BB18-78280C7508E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596064" y="731945"/>
            <a:ext cx="4138863" cy="4417667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ADD5F33-FDEA-4692-8D89-E314E0007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977" y="640581"/>
            <a:ext cx="3815781" cy="4316430"/>
          </a:xfrm>
        </p:spPr>
        <p:txBody>
          <a:bodyPr>
            <a:normAutofit/>
          </a:bodyPr>
          <a:lstStyle/>
          <a:p>
            <a:r>
              <a:rPr lang="en-GB" sz="2600" dirty="0"/>
              <a:t>Fig. 15.16. Tsetse fly distribution in Africa.</a:t>
            </a:r>
            <a:br>
              <a:rPr lang="en-GB" sz="2600" dirty="0"/>
            </a:br>
            <a:r>
              <a:rPr lang="en-GB" sz="2600" dirty="0"/>
              <a:t>     , </a:t>
            </a:r>
            <a:r>
              <a:rPr lang="en-GB" sz="2600" i="1" dirty="0" err="1"/>
              <a:t>Glossina</a:t>
            </a:r>
            <a:r>
              <a:rPr lang="en-GB" sz="2600" i="1" dirty="0"/>
              <a:t> </a:t>
            </a:r>
            <a:r>
              <a:rPr lang="en-GB" sz="2600" i="1" dirty="0" err="1"/>
              <a:t>morsitans</a:t>
            </a:r>
            <a:r>
              <a:rPr lang="en-GB" sz="2600" dirty="0"/>
              <a:t>;</a:t>
            </a:r>
            <a:br>
              <a:rPr lang="en-GB" sz="2600" dirty="0"/>
            </a:br>
            <a:r>
              <a:rPr lang="en-GB" sz="2600" dirty="0"/>
              <a:t>     , </a:t>
            </a:r>
            <a:r>
              <a:rPr lang="en-GB" sz="2600" i="1" dirty="0" err="1"/>
              <a:t>Glossina</a:t>
            </a:r>
            <a:r>
              <a:rPr lang="en-GB" sz="2600" i="1" dirty="0"/>
              <a:t> </a:t>
            </a:r>
            <a:r>
              <a:rPr lang="en-GB" sz="2600" i="1" dirty="0" err="1"/>
              <a:t>pallidipes</a:t>
            </a:r>
            <a:r>
              <a:rPr lang="en-GB" sz="2600" dirty="0"/>
              <a:t>;</a:t>
            </a:r>
            <a:br>
              <a:rPr lang="en-GB" sz="2600" dirty="0"/>
            </a:br>
            <a:r>
              <a:rPr lang="en-GB" sz="2600" dirty="0"/>
              <a:t>     , </a:t>
            </a:r>
            <a:r>
              <a:rPr lang="en-GB" sz="2600" i="1" dirty="0" err="1"/>
              <a:t>Glossina</a:t>
            </a:r>
            <a:r>
              <a:rPr lang="en-GB" sz="2600" i="1" dirty="0"/>
              <a:t> palpalis</a:t>
            </a:r>
            <a:r>
              <a:rPr lang="en-GB" sz="2600" dirty="0"/>
              <a:t>       and </a:t>
            </a:r>
            <a:r>
              <a:rPr lang="en-GB" sz="2600" i="1" dirty="0" err="1"/>
              <a:t>Glossina</a:t>
            </a:r>
            <a:r>
              <a:rPr lang="en-GB" sz="2600" i="1" dirty="0"/>
              <a:t> </a:t>
            </a:r>
            <a:r>
              <a:rPr lang="en-GB" sz="2600" i="1" dirty="0" err="1"/>
              <a:t>fuscipes</a:t>
            </a:r>
            <a:r>
              <a:rPr lang="en-GB" sz="2600" dirty="0"/>
              <a:t>;</a:t>
            </a:r>
            <a:br>
              <a:rPr lang="en-GB" sz="2600" dirty="0"/>
            </a:br>
            <a:r>
              <a:rPr lang="en-GB" sz="2600" dirty="0"/>
              <a:t>     , </a:t>
            </a:r>
            <a:r>
              <a:rPr lang="en-GB" sz="2600" i="1" dirty="0" err="1"/>
              <a:t>Glossina</a:t>
            </a:r>
            <a:r>
              <a:rPr lang="en-GB" sz="2600" i="1" dirty="0"/>
              <a:t> </a:t>
            </a:r>
            <a:r>
              <a:rPr lang="en-GB" sz="2600" i="1" dirty="0" err="1"/>
              <a:t>tachinoides</a:t>
            </a:r>
            <a:r>
              <a:rPr lang="en-GB" sz="2600" dirty="0"/>
              <a:t>.</a:t>
            </a:r>
            <a:r>
              <a:rPr lang="en-US" sz="2600" dirty="0"/>
              <a:t> </a:t>
            </a:r>
            <a:endParaRPr lang="en-GB" sz="2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1C1613-D2DF-4929-90B9-2DD4799C5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991" y="2987359"/>
            <a:ext cx="400050" cy="4348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51D7FA-4B7D-472F-9D10-7D129655EA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9991" y="2208254"/>
            <a:ext cx="400050" cy="4000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1D6B76-8078-44DD-A182-EEB2A4FBB5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9991" y="2608304"/>
            <a:ext cx="400050" cy="400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CA6C77-8349-4AB9-97AA-C608B49A05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9991" y="3775927"/>
            <a:ext cx="400050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093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F68AD7A1-50D6-49C1-B0CE-0F1F1FB35F0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2080" b="12080"/>
          <a:stretch>
            <a:fillRect/>
          </a:stretch>
        </p:blipFill>
        <p:spPr/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EF7AEA17-3249-49DD-B4CE-B974A15D66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Chapter 15: Insect-borne Diseases</a:t>
            </a:r>
          </a:p>
        </p:txBody>
      </p:sp>
    </p:spTree>
    <p:extLst>
      <p:ext uri="{BB962C8B-B14F-4D97-AF65-F5344CB8AC3E}">
        <p14:creationId xmlns:p14="http://schemas.microsoft.com/office/powerpoint/2010/main" val="26377736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C9C51A8-DB63-40D5-BB38-58D4DBFCD6F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524B0BF-EDC3-40FE-BB18-78280C7508E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655493" y="649705"/>
            <a:ext cx="4039502" cy="4511842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ADD5F33-FDEA-4692-8D89-E314E0007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977" y="2295943"/>
            <a:ext cx="3527023" cy="997743"/>
          </a:xfrm>
        </p:spPr>
        <p:txBody>
          <a:bodyPr>
            <a:normAutofit fontScale="90000"/>
          </a:bodyPr>
          <a:lstStyle/>
          <a:p>
            <a:r>
              <a:rPr lang="en-GB" dirty="0"/>
              <a:t>Fig. 15.17. Sleeping sickness foci in Africa. Light grey, </a:t>
            </a:r>
            <a:r>
              <a:rPr lang="en-GB" i="1" dirty="0"/>
              <a:t>Trypanosoma brucei </a:t>
            </a:r>
            <a:r>
              <a:rPr lang="en-GB" i="1" dirty="0" err="1"/>
              <a:t>gambiense</a:t>
            </a:r>
            <a:r>
              <a:rPr lang="en-GB" dirty="0"/>
              <a:t>; dark grey, </a:t>
            </a:r>
            <a:r>
              <a:rPr lang="en-GB" i="1" dirty="0"/>
              <a:t>Trypanosoma brucei rhodesiense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771697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C9C51A8-DB63-40D5-BB38-58D4DBFCD6F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524B0BF-EDC3-40FE-BB18-78280C7508E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786948" y="1761709"/>
            <a:ext cx="5570104" cy="3697692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ADD5F33-FDEA-4692-8D89-E314E0007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878" y="475814"/>
            <a:ext cx="7040244" cy="997743"/>
          </a:xfrm>
        </p:spPr>
        <p:txBody>
          <a:bodyPr>
            <a:normAutofit fontScale="90000"/>
          </a:bodyPr>
          <a:lstStyle/>
          <a:p>
            <a:r>
              <a:rPr lang="en-GB" dirty="0"/>
              <a:t>Fig. 15.18. Tunnel of forest along the banks of a river with selective clearance (leaving the big trees).</a:t>
            </a:r>
          </a:p>
        </p:txBody>
      </p:sp>
    </p:spTree>
    <p:extLst>
      <p:ext uri="{BB962C8B-B14F-4D97-AF65-F5344CB8AC3E}">
        <p14:creationId xmlns:p14="http://schemas.microsoft.com/office/powerpoint/2010/main" val="12828114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C9C51A8-DB63-40D5-BB38-58D4DBFCD6F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524B0BF-EDC3-40FE-BB18-78280C7508E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668252" y="264187"/>
            <a:ext cx="3958389" cy="5367306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ADD5F33-FDEA-4692-8D89-E314E0007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156" y="590153"/>
            <a:ext cx="3527023" cy="997743"/>
          </a:xfrm>
        </p:spPr>
        <p:txBody>
          <a:bodyPr>
            <a:normAutofit fontScale="90000"/>
          </a:bodyPr>
          <a:lstStyle/>
          <a:p>
            <a:r>
              <a:rPr lang="en-GB" dirty="0"/>
              <a:t>Fig. 15.19. Different forms of trypanosomes.</a:t>
            </a:r>
          </a:p>
        </p:txBody>
      </p:sp>
    </p:spTree>
    <p:extLst>
      <p:ext uri="{BB962C8B-B14F-4D97-AF65-F5344CB8AC3E}">
        <p14:creationId xmlns:p14="http://schemas.microsoft.com/office/powerpoint/2010/main" val="1237711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C9C51A8-DB63-40D5-BB38-58D4DBFCD6F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524B0BF-EDC3-40FE-BB18-78280C7508E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672388" y="1179096"/>
            <a:ext cx="6235449" cy="4379210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ADD5F33-FDEA-4692-8D89-E314E0007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163" y="242115"/>
            <a:ext cx="7005469" cy="997743"/>
          </a:xfrm>
        </p:spPr>
        <p:txBody>
          <a:bodyPr>
            <a:normAutofit fontScale="90000"/>
          </a:bodyPr>
          <a:lstStyle/>
          <a:p>
            <a:r>
              <a:rPr lang="en-GB" dirty="0"/>
              <a:t>Fig. 15.20. Life cycle and vectors of American trypanosomiasis (Chagas’ disease).</a:t>
            </a:r>
          </a:p>
        </p:txBody>
      </p:sp>
    </p:spTree>
    <p:extLst>
      <p:ext uri="{BB962C8B-B14F-4D97-AF65-F5344CB8AC3E}">
        <p14:creationId xmlns:p14="http://schemas.microsoft.com/office/powerpoint/2010/main" val="29666295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C9C51A8-DB63-40D5-BB38-58D4DBFCD6F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524B0BF-EDC3-40FE-BB18-78280C7508E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838074" y="685800"/>
            <a:ext cx="5219287" cy="4665927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ADD5F33-FDEA-4692-8D89-E314E0007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535" y="1506273"/>
            <a:ext cx="3527023" cy="997743"/>
          </a:xfrm>
        </p:spPr>
        <p:txBody>
          <a:bodyPr>
            <a:normAutofit fontScale="90000"/>
          </a:bodyPr>
          <a:lstStyle/>
          <a:p>
            <a:r>
              <a:rPr lang="en-GB" dirty="0"/>
              <a:t>Fig. 15.21. Transmission cycles of American trypanosomiasis.</a:t>
            </a:r>
          </a:p>
        </p:txBody>
      </p:sp>
    </p:spTree>
    <p:extLst>
      <p:ext uri="{BB962C8B-B14F-4D97-AF65-F5344CB8AC3E}">
        <p14:creationId xmlns:p14="http://schemas.microsoft.com/office/powerpoint/2010/main" val="40316525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C9C51A8-DB63-40D5-BB38-58D4DBFCD6F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524B0BF-EDC3-40FE-BB18-78280C7508E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609472" y="541421"/>
            <a:ext cx="5258159" cy="4779425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ADD5F33-FDEA-4692-8D89-E314E0007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568" y="876217"/>
            <a:ext cx="2288126" cy="1782762"/>
          </a:xfrm>
        </p:spPr>
        <p:txBody>
          <a:bodyPr>
            <a:normAutofit fontScale="90000"/>
          </a:bodyPr>
          <a:lstStyle/>
          <a:p>
            <a:r>
              <a:rPr lang="en-GB" dirty="0"/>
              <a:t>Fig. 15.22. </a:t>
            </a:r>
            <a:r>
              <a:rPr lang="en-GB" i="1" dirty="0"/>
              <a:t>Leishmania</a:t>
            </a:r>
            <a:r>
              <a:rPr lang="en-GB" dirty="0"/>
              <a:t> vector, parasite and life cycle.</a:t>
            </a:r>
          </a:p>
        </p:txBody>
      </p:sp>
    </p:spTree>
    <p:extLst>
      <p:ext uri="{BB962C8B-B14F-4D97-AF65-F5344CB8AC3E}">
        <p14:creationId xmlns:p14="http://schemas.microsoft.com/office/powerpoint/2010/main" val="31486272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C9C51A8-DB63-40D5-BB38-58D4DBFCD6F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ADD5F33-FDEA-4692-8D89-E314E0007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693" y="200330"/>
            <a:ext cx="7148528" cy="888696"/>
          </a:xfrm>
        </p:spPr>
        <p:txBody>
          <a:bodyPr>
            <a:normAutofit/>
          </a:bodyPr>
          <a:lstStyle/>
          <a:p>
            <a:r>
              <a:rPr lang="en-GB" sz="2300" dirty="0"/>
              <a:t>Fig. 15.23. The distribution of new cutaneous leishmaniasis (CL) cases in 2016. 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DC0A5B7F-F28C-4A45-8ACA-2EDAE878B106}"/>
              </a:ext>
            </a:extLst>
          </p:cNvPr>
          <p:cNvSpPr txBox="1">
            <a:spLocks/>
          </p:cNvSpPr>
          <p:nvPr/>
        </p:nvSpPr>
        <p:spPr>
          <a:xfrm>
            <a:off x="1044976" y="5150225"/>
            <a:ext cx="7040245" cy="6102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9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/>
              <a:t>(Reproduced in a modified form by permission of the World Health Organization, Geneva, Switzerland.)</a:t>
            </a:r>
            <a:endParaRPr lang="en-GB" sz="1600" b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41E8CC-81A4-4340-A65E-34BE3550F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8192" y="1064961"/>
            <a:ext cx="5344500" cy="406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9640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C9C51A8-DB63-40D5-BB38-58D4DBFCD6F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8126" y="0"/>
            <a:ext cx="9144000" cy="5768975"/>
          </a:xfrm>
        </p:spPr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ADD5F33-FDEA-4692-8D89-E314E0007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977" y="135924"/>
            <a:ext cx="7377128" cy="997743"/>
          </a:xfrm>
        </p:spPr>
        <p:txBody>
          <a:bodyPr>
            <a:normAutofit/>
          </a:bodyPr>
          <a:lstStyle/>
          <a:p>
            <a:r>
              <a:rPr lang="en-US" sz="2300" dirty="0"/>
              <a:t>Fig.15.24. The distribution of new visceral leishmaniasis (VL) cases in 2016.</a:t>
            </a:r>
            <a:endParaRPr lang="en-GB" sz="2300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141EB134-3C7C-4EF0-8CA4-3687DEFA7126}"/>
              </a:ext>
            </a:extLst>
          </p:cNvPr>
          <p:cNvSpPr txBox="1">
            <a:spLocks/>
          </p:cNvSpPr>
          <p:nvPr/>
        </p:nvSpPr>
        <p:spPr>
          <a:xfrm>
            <a:off x="1044976" y="4978152"/>
            <a:ext cx="7545571" cy="997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9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/>
              <a:t>(Reproduced in a modified form by permission of the World Health Organization, Geneva, Switzerland.)</a:t>
            </a:r>
            <a:endParaRPr lang="en-GB" sz="1600" b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1C4F63-C0D4-4E82-ABD8-4D41EB36D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837" y="1089025"/>
            <a:ext cx="5306325" cy="4013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6288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37D390E-1527-4EAC-B147-6936AB9407D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32BFF-5F51-4362-9495-25860D13AB8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3453" y="806116"/>
            <a:ext cx="8337884" cy="4605211"/>
          </a:xfrm>
        </p:spPr>
        <p:txBody>
          <a:bodyPr>
            <a:noAutofit/>
          </a:bodyPr>
          <a:lstStyle/>
          <a:p>
            <a:r>
              <a:rPr lang="en-US" sz="1100" dirty="0"/>
              <a:t>Cameron, M. and Lorenz, L. (2013) </a:t>
            </a:r>
            <a:r>
              <a:rPr lang="en-US" sz="1100" i="1" dirty="0"/>
              <a:t>Biological and Environmental Control of Disease Vectors</a:t>
            </a:r>
            <a:r>
              <a:rPr lang="en-US" sz="1100" dirty="0"/>
              <a:t>. CAB International, Wallingford, UK.</a:t>
            </a:r>
            <a:endParaRPr lang="en-GB" sz="1100" dirty="0"/>
          </a:p>
          <a:p>
            <a:r>
              <a:rPr lang="en-GB" sz="1100" dirty="0"/>
              <a:t>Fried, M. and Duffy, P.E. (2007) </a:t>
            </a:r>
            <a:r>
              <a:rPr lang="en-GB" sz="1100" i="1" dirty="0"/>
              <a:t>Malaria in Pregnancy: Deadly Parasite, Susceptible Host</a:t>
            </a:r>
            <a:r>
              <a:rPr lang="en-GB" sz="1100" dirty="0"/>
              <a:t>. Taylor &amp; Francis, London/Informa Healthcare, New York.</a:t>
            </a:r>
          </a:p>
          <a:p>
            <a:r>
              <a:rPr lang="en-GB" sz="1100" dirty="0" err="1"/>
              <a:t>Githeko</a:t>
            </a:r>
            <a:r>
              <a:rPr lang="en-GB" sz="1100" dirty="0"/>
              <a:t>, A.K., Lindsay, S.W., Confalonieri, U.E. and Patz, J.A. (2000) Climate change and vector-borne diseases: a regional analysis. </a:t>
            </a:r>
            <a:r>
              <a:rPr lang="en-GB" sz="1100" i="1" dirty="0"/>
              <a:t>Bulletin of the World Health Organization</a:t>
            </a:r>
            <a:r>
              <a:rPr lang="en-GB" sz="1100" dirty="0"/>
              <a:t> 78, 1136–1147. Available at: www.who.int/bulletin/archives/78(9)1136.pdf (accessed 22 February 2012).</a:t>
            </a:r>
          </a:p>
          <a:p>
            <a:r>
              <a:rPr lang="en-GB" sz="1100" dirty="0"/>
              <a:t>Halstead, S. (2008) </a:t>
            </a:r>
            <a:r>
              <a:rPr lang="en-GB" sz="1100" i="1" dirty="0"/>
              <a:t>Dengue</a:t>
            </a:r>
            <a:r>
              <a:rPr lang="en-GB" sz="1100" dirty="0"/>
              <a:t> (Tropical Medicine: Science and Practice). World Scientific Publishing, Singapore/Hackensack, New Jersey/London.</a:t>
            </a:r>
          </a:p>
          <a:p>
            <a:r>
              <a:rPr lang="en-GB" sz="1100" dirty="0"/>
              <a:t>Malaria Consortium (2007) </a:t>
            </a:r>
            <a:r>
              <a:rPr lang="en-GB" sz="1100" i="1" dirty="0"/>
              <a:t>Malaria: A Handbook for Health Professional</a:t>
            </a:r>
            <a:r>
              <a:rPr lang="en-GB" sz="1100" dirty="0"/>
              <a:t>s. Macmillan, Basingstoke, UK.</a:t>
            </a:r>
          </a:p>
          <a:p>
            <a:r>
              <a:rPr lang="en-GB" sz="1100" dirty="0"/>
              <a:t>Maudlin, I., Holmes, P.H. and Miles, M.A. (eds) (2004) </a:t>
            </a:r>
            <a:r>
              <a:rPr lang="en-GB" sz="1100" i="1" dirty="0"/>
              <a:t>The Trypanosomiases</a:t>
            </a:r>
            <a:r>
              <a:rPr lang="en-GB" sz="1100" dirty="0"/>
              <a:t>. CAB International, Wallingford, UK.</a:t>
            </a:r>
          </a:p>
          <a:p>
            <a:r>
              <a:rPr lang="en-GB" sz="1100" dirty="0" err="1"/>
              <a:t>Reithinger</a:t>
            </a:r>
            <a:r>
              <a:rPr lang="en-GB" sz="1100" dirty="0"/>
              <a:t>, R., </a:t>
            </a:r>
            <a:r>
              <a:rPr lang="en-GB" sz="1100" dirty="0" err="1"/>
              <a:t>Kamya</a:t>
            </a:r>
            <a:r>
              <a:rPr lang="en-GB" sz="1100" dirty="0"/>
              <a:t>, R.M., Whitty, J.M., Dorsey, G. and </a:t>
            </a:r>
            <a:r>
              <a:rPr lang="en-GB" sz="1100" dirty="0" err="1"/>
              <a:t>Vermund</a:t>
            </a:r>
            <a:r>
              <a:rPr lang="en-GB" sz="1100" dirty="0"/>
              <a:t>, S.H. (2009) Interaction of malaria and HIV. </a:t>
            </a:r>
            <a:r>
              <a:rPr lang="en-GB" sz="1100" i="1" dirty="0"/>
              <a:t>British Medical Journal</a:t>
            </a:r>
            <a:r>
              <a:rPr lang="en-GB" sz="1100" dirty="0"/>
              <a:t> 338, </a:t>
            </a:r>
            <a:r>
              <a:rPr lang="en-GB" sz="1100" dirty="0" err="1"/>
              <a:t>elocator</a:t>
            </a:r>
            <a:r>
              <a:rPr lang="en-GB" sz="1100" dirty="0"/>
              <a:t> b2141, 1400–1401.</a:t>
            </a:r>
          </a:p>
          <a:p>
            <a:r>
              <a:rPr lang="en-GB" sz="1100" dirty="0"/>
              <a:t>Service, M.W. (ed.) (2001) </a:t>
            </a:r>
            <a:r>
              <a:rPr lang="en-GB" sz="1100" i="1" dirty="0"/>
              <a:t>The Encyclopedia of Arthropod-transmitted Infections of Man and Domesticated Animals</a:t>
            </a:r>
            <a:r>
              <a:rPr lang="en-GB" sz="1100" dirty="0"/>
              <a:t>. CAB International, Wallingford, UK.</a:t>
            </a:r>
          </a:p>
          <a:p>
            <a:r>
              <a:rPr lang="en-GB" sz="1100" dirty="0"/>
              <a:t>Service, M.W. (2012) </a:t>
            </a:r>
            <a:r>
              <a:rPr lang="en-GB" sz="1100" i="1" dirty="0"/>
              <a:t>Medical Entomology for Students</a:t>
            </a:r>
            <a:r>
              <a:rPr lang="en-GB" sz="1100" dirty="0"/>
              <a:t>, 5th </a:t>
            </a:r>
            <a:r>
              <a:rPr lang="en-GB" sz="1100" dirty="0" err="1"/>
              <a:t>edn</a:t>
            </a:r>
            <a:r>
              <a:rPr lang="en-GB" sz="1100" dirty="0"/>
              <a:t>. Cambridge University Press, Cambridge, UK.</a:t>
            </a:r>
          </a:p>
          <a:p>
            <a:r>
              <a:rPr lang="en-GB" sz="1100" dirty="0" err="1"/>
              <a:t>Warrell</a:t>
            </a:r>
            <a:r>
              <a:rPr lang="en-GB" sz="1100" dirty="0"/>
              <a:t>, D. and Gilles, H.M. (2002) </a:t>
            </a:r>
            <a:r>
              <a:rPr lang="en-GB" sz="1100" i="1" dirty="0"/>
              <a:t>Essential Malariology</a:t>
            </a:r>
            <a:r>
              <a:rPr lang="en-GB" sz="1100" dirty="0"/>
              <a:t>, 4th </a:t>
            </a:r>
            <a:r>
              <a:rPr lang="en-GB" sz="1100" dirty="0" err="1"/>
              <a:t>edn</a:t>
            </a:r>
            <a:r>
              <a:rPr lang="en-GB" sz="1100" dirty="0"/>
              <a:t>. Hodder Arnold, London.</a:t>
            </a:r>
          </a:p>
          <a:p>
            <a:r>
              <a:rPr lang="en-GB" sz="1100" dirty="0"/>
              <a:t>World Health Organization (1992) </a:t>
            </a:r>
            <a:r>
              <a:rPr lang="en-GB" sz="1100" i="1" dirty="0"/>
              <a:t>Lymphatic Filariasis: The Disease and its Control. Fifth Report of the WHO Expert Committee on Filariasis</a:t>
            </a:r>
            <a:r>
              <a:rPr lang="en-GB" sz="1100" dirty="0"/>
              <a:t>. Technical Report Series, No. 821, WHO, Geneva, Switzerland.</a:t>
            </a:r>
          </a:p>
          <a:p>
            <a:r>
              <a:rPr lang="en-GB" sz="1100" dirty="0"/>
              <a:t>World Health Organization (1995) </a:t>
            </a:r>
            <a:r>
              <a:rPr lang="en-GB" sz="1100" i="1" dirty="0"/>
              <a:t>Onchocerciasis and its Control. Report of a WHO Expert Committee on Onchocerciasis Contro</a:t>
            </a:r>
            <a:r>
              <a:rPr lang="en-GB" sz="1100" dirty="0"/>
              <a:t>l. Technical Report Series, No. 852. WHO, Geneva, Switzerland.</a:t>
            </a:r>
          </a:p>
          <a:p>
            <a:r>
              <a:rPr lang="en-GB" sz="1100" dirty="0"/>
              <a:t>World Health Organization (2000) </a:t>
            </a:r>
            <a:r>
              <a:rPr lang="en-GB" sz="1100" i="1" dirty="0"/>
              <a:t>Expert Committee on Malaria, 20th Report</a:t>
            </a:r>
            <a:r>
              <a:rPr lang="en-GB" sz="1100" dirty="0"/>
              <a:t>. Technical Report Series, No. 892. WHO, Geneva, Switzerland.</a:t>
            </a:r>
          </a:p>
          <a:p>
            <a:r>
              <a:rPr lang="en-GB" sz="1100" dirty="0"/>
              <a:t>World Health Organization (2000) </a:t>
            </a:r>
            <a:r>
              <a:rPr lang="en-GB" sz="1100" i="1" dirty="0"/>
              <a:t>Management of Severe Malaria: A Practical Handbook</a:t>
            </a:r>
            <a:r>
              <a:rPr lang="en-GB" sz="1100" dirty="0"/>
              <a:t>, 2nd </a:t>
            </a:r>
            <a:r>
              <a:rPr lang="en-GB" sz="1100" dirty="0" err="1"/>
              <a:t>edn</a:t>
            </a:r>
            <a:r>
              <a:rPr lang="en-GB" sz="1100" dirty="0"/>
              <a:t>. WHO, Geneva, Switzerland.</a:t>
            </a:r>
          </a:p>
          <a:p>
            <a:r>
              <a:rPr lang="en-GB" sz="1100" dirty="0"/>
              <a:t>World Health Organization (2006) </a:t>
            </a:r>
            <a:r>
              <a:rPr lang="en-GB" sz="1100" i="1" dirty="0"/>
              <a:t>Pesticides and Their Application: For the Control of Vectors and Pests of Public Health Importance</a:t>
            </a:r>
            <a:r>
              <a:rPr lang="en-GB" sz="1100" dirty="0"/>
              <a:t>, 6th </a:t>
            </a:r>
            <a:r>
              <a:rPr lang="en-GB" sz="1100" dirty="0" err="1"/>
              <a:t>edn</a:t>
            </a:r>
            <a:r>
              <a:rPr lang="en-GB" sz="1100" dirty="0"/>
              <a:t>. Publication No. WHO/CDS/</a:t>
            </a:r>
            <a:br>
              <a:rPr lang="en-GB" sz="1100" dirty="0"/>
            </a:br>
            <a:r>
              <a:rPr lang="en-GB" sz="1100" dirty="0"/>
              <a:t>NTD/WHOPES/GCDPP/2006.1, Geneva, Switzerland.</a:t>
            </a:r>
          </a:p>
          <a:p>
            <a:r>
              <a:rPr lang="en-GB" sz="1100" dirty="0"/>
              <a:t>World Health Organization (2007) </a:t>
            </a:r>
            <a:r>
              <a:rPr lang="en-GB" sz="1100" i="1" dirty="0"/>
              <a:t>Long-lasting Insecticidal Nets for Malaria Prevention</a:t>
            </a:r>
            <a:r>
              <a:rPr lang="en-GB" sz="1100" dirty="0"/>
              <a:t>, 3rd </a:t>
            </a:r>
            <a:r>
              <a:rPr lang="en-GB" sz="1100" dirty="0" err="1"/>
              <a:t>edn</a:t>
            </a:r>
            <a:r>
              <a:rPr lang="en-GB" sz="1100" dirty="0"/>
              <a:t>. WHO, Geneva, Switzerland.</a:t>
            </a:r>
          </a:p>
          <a:p>
            <a:r>
              <a:rPr lang="en-GB" sz="1100" dirty="0"/>
              <a:t>World Health Organization (2015) </a:t>
            </a:r>
            <a:r>
              <a:rPr lang="en-GB" sz="1100" i="1" dirty="0"/>
              <a:t>Guidelines for the Treatment of Malaria</a:t>
            </a:r>
            <a:r>
              <a:rPr lang="en-GB" sz="1100" dirty="0"/>
              <a:t>, 3rd </a:t>
            </a:r>
            <a:r>
              <a:rPr lang="en-GB" sz="1100" dirty="0" err="1"/>
              <a:t>edn</a:t>
            </a:r>
            <a:r>
              <a:rPr lang="en-GB" sz="1100" dirty="0"/>
              <a:t>. WHO, Geneva, Switzerland.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ED45272-7E8B-4401-A442-DB6F54558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453" y="36054"/>
            <a:ext cx="7196137" cy="997743"/>
          </a:xfrm>
        </p:spPr>
        <p:txBody>
          <a:bodyPr/>
          <a:lstStyle/>
          <a:p>
            <a:r>
              <a:rPr lang="en-GB" dirty="0"/>
              <a:t>Further reading</a:t>
            </a:r>
          </a:p>
        </p:txBody>
      </p:sp>
    </p:spTree>
    <p:extLst>
      <p:ext uri="{BB962C8B-B14F-4D97-AF65-F5344CB8AC3E}">
        <p14:creationId xmlns:p14="http://schemas.microsoft.com/office/powerpoint/2010/main" val="33298178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6BF3A00-1098-46C6-A549-B3565F99A8B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8F952C-CA10-43D0-BFA3-67E504CDD7E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1900" dirty="0"/>
              <a:t>Vectors are a more specific way of carrying the infective organism direct to the host.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1900" dirty="0"/>
              <a:t>The most important flying vector is the mosquito, but </a:t>
            </a:r>
            <a:r>
              <a:rPr lang="en-GB" sz="1900" i="1" dirty="0" err="1"/>
              <a:t>Simulium</a:t>
            </a:r>
            <a:r>
              <a:rPr lang="en-GB" sz="1900" dirty="0"/>
              <a:t>, tsetse flies, </a:t>
            </a:r>
            <a:r>
              <a:rPr lang="en-GB" sz="1900" dirty="0" err="1"/>
              <a:t>sandflies</a:t>
            </a:r>
            <a:r>
              <a:rPr lang="en-GB" sz="1900" dirty="0"/>
              <a:t> and the reduviid bugs transmit other serious infections.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1900" dirty="0"/>
              <a:t>The dynamics of the vector need to be understood in defining the parameters of the infection and how to control it.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1900" dirty="0"/>
              <a:t>Control is aimed at reducing the vector numbers, the biting rate and length of life to below a level where the parasite is unable to develop or is of a sufficiently small number to be unable to propagate the infection.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1900" dirty="0"/>
              <a:t>Insecticide-treated nets are the main method of control, with residual spraying, </a:t>
            </a:r>
            <a:r>
              <a:rPr lang="en-GB" sz="1900" dirty="0" err="1"/>
              <a:t>larviciding</a:t>
            </a:r>
            <a:r>
              <a:rPr lang="en-GB" sz="1900" dirty="0"/>
              <a:t>, environmental modification and MDA also being used.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F761813-516F-4724-B1C7-ED702A233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5386709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C16A1116-6BE7-4D5C-871F-C3E543D632E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21DC9DD-C02A-487A-9E9E-B95BFF8DFF4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572001" y="371318"/>
            <a:ext cx="4007630" cy="5212256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573B383-20EF-4B26-8F77-AA58B0EDA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995" y="948406"/>
            <a:ext cx="3142012" cy="2480594"/>
          </a:xfrm>
        </p:spPr>
        <p:txBody>
          <a:bodyPr>
            <a:normAutofit fontScale="90000"/>
          </a:bodyPr>
          <a:lstStyle/>
          <a:p>
            <a:r>
              <a:rPr lang="en-US" dirty="0"/>
              <a:t>Fig. 15.1. The main differences between anopheline and culicine mosquitoes.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5267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C9C51A8-DB63-40D5-BB38-58D4DBFCD6F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9C95020-9DF7-4968-80E6-4C0EF70D01E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860758" y="248070"/>
            <a:ext cx="3717758" cy="5407944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ADD5F33-FDEA-4692-8D89-E314E0007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214" y="2228295"/>
            <a:ext cx="4012707" cy="1500326"/>
          </a:xfrm>
        </p:spPr>
        <p:txBody>
          <a:bodyPr>
            <a:noAutofit/>
          </a:bodyPr>
          <a:lstStyle/>
          <a:p>
            <a:r>
              <a:rPr lang="en-US" dirty="0"/>
              <a:t>Fig. 15.2. </a:t>
            </a:r>
            <a:r>
              <a:rPr lang="en-US" i="1" dirty="0"/>
              <a:t>Aedes</a:t>
            </a:r>
            <a:r>
              <a:rPr lang="en-US" dirty="0"/>
              <a:t>, the black and white mosquitoes. Note the thorax markings of the different species.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5820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C9C51A8-DB63-40D5-BB38-58D4DBFCD6F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768975"/>
          </a:xfrm>
        </p:spPr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0A24128-BC5B-4C15-8C94-35436697757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031102" y="1239254"/>
            <a:ext cx="7288798" cy="3728542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ADD5F33-FDEA-4692-8D89-E314E0007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0585" y="69102"/>
            <a:ext cx="7051431" cy="1012397"/>
          </a:xfrm>
        </p:spPr>
        <p:txBody>
          <a:bodyPr>
            <a:normAutofit/>
          </a:bodyPr>
          <a:lstStyle/>
          <a:p>
            <a:r>
              <a:rPr lang="en-GB" dirty="0"/>
              <a:t>Fig. 15.3. Dengue, countries or areas at risk, 2013. 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746C1C28-30C9-4B3F-A009-69B8DBB49DEB}"/>
              </a:ext>
            </a:extLst>
          </p:cNvPr>
          <p:cNvSpPr txBox="1">
            <a:spLocks/>
          </p:cNvSpPr>
          <p:nvPr/>
        </p:nvSpPr>
        <p:spPr>
          <a:xfrm>
            <a:off x="902369" y="5053263"/>
            <a:ext cx="7462048" cy="4380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9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600" b="0" dirty="0"/>
              <a:t>(Reproduced by permission of the World Health Organization, Geneva, Switzerland.)</a:t>
            </a:r>
          </a:p>
        </p:txBody>
      </p:sp>
    </p:spTree>
    <p:extLst>
      <p:ext uri="{BB962C8B-B14F-4D97-AF65-F5344CB8AC3E}">
        <p14:creationId xmlns:p14="http://schemas.microsoft.com/office/powerpoint/2010/main" val="167897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C9C51A8-DB63-40D5-BB38-58D4DBFCD6F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EBEEE2F-C4C3-49FF-A29E-22DED98ECA3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680285" y="167986"/>
            <a:ext cx="3609474" cy="5507790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ADD5F33-FDEA-4692-8D89-E314E0007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9356" y="274638"/>
            <a:ext cx="3057791" cy="2985920"/>
          </a:xfrm>
        </p:spPr>
        <p:txBody>
          <a:bodyPr>
            <a:normAutofit/>
          </a:bodyPr>
          <a:lstStyle/>
          <a:p>
            <a:r>
              <a:rPr lang="en-GB" dirty="0"/>
              <a:t>Fig. 15.4. Yellow fever transmission cycles in Africa and South America (including Panama).</a:t>
            </a:r>
          </a:p>
        </p:txBody>
      </p:sp>
    </p:spTree>
    <p:extLst>
      <p:ext uri="{BB962C8B-B14F-4D97-AF65-F5344CB8AC3E}">
        <p14:creationId xmlns:p14="http://schemas.microsoft.com/office/powerpoint/2010/main" val="26776867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C9C51A8-DB63-40D5-BB38-58D4DBFCD6F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4A15F9A-5B34-462C-B6ED-342B208929D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531358" y="274638"/>
            <a:ext cx="5012833" cy="5187699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ADD5F33-FDEA-4692-8D89-E314E0007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345" y="370889"/>
            <a:ext cx="2540433" cy="3551405"/>
          </a:xfrm>
        </p:spPr>
        <p:txBody>
          <a:bodyPr>
            <a:normAutofit/>
          </a:bodyPr>
          <a:lstStyle/>
          <a:p>
            <a:r>
              <a:rPr lang="en-GB" dirty="0"/>
              <a:t>Fig. 15.5. The malaria (</a:t>
            </a:r>
            <a:r>
              <a:rPr lang="en-GB" i="1" dirty="0"/>
              <a:t>Plasmodium</a:t>
            </a:r>
            <a:r>
              <a:rPr lang="en-GB" dirty="0"/>
              <a:t> spp.) life cycle.</a:t>
            </a:r>
          </a:p>
        </p:txBody>
      </p:sp>
    </p:spTree>
    <p:extLst>
      <p:ext uri="{BB962C8B-B14F-4D97-AF65-F5344CB8AC3E}">
        <p14:creationId xmlns:p14="http://schemas.microsoft.com/office/powerpoint/2010/main" val="2356619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C9C51A8-DB63-40D5-BB38-58D4DBFCD6F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F241A02-D70C-4796-8E08-4D865EDFECE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305426" y="1284665"/>
            <a:ext cx="6533147" cy="4192414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ADD5F33-FDEA-4692-8D89-E314E0007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148" y="292424"/>
            <a:ext cx="7205013" cy="700345"/>
          </a:xfrm>
        </p:spPr>
        <p:txBody>
          <a:bodyPr>
            <a:noAutofit/>
          </a:bodyPr>
          <a:lstStyle/>
          <a:p>
            <a:r>
              <a:rPr lang="en-GB" sz="2400" dirty="0"/>
              <a:t>Fig. 15.6. Differential diagnosis of </a:t>
            </a:r>
            <a:r>
              <a:rPr lang="en-GB" sz="2400" i="1" dirty="0"/>
              <a:t>Plasmodium</a:t>
            </a:r>
            <a:r>
              <a:rPr lang="en-GB" sz="2400" dirty="0"/>
              <a:t> spp. RBC, red blood cell.</a:t>
            </a:r>
          </a:p>
        </p:txBody>
      </p:sp>
    </p:spTree>
    <p:extLst>
      <p:ext uri="{BB962C8B-B14F-4D97-AF65-F5344CB8AC3E}">
        <p14:creationId xmlns:p14="http://schemas.microsoft.com/office/powerpoint/2010/main" val="29513235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eneric lecture slide template" id="{9B16598E-95EE-1D4F-8B62-56C049918952}" vid="{A011F8BC-391C-8741-A481-84B66A5C001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Generic_lecture_slide_template (3)</Template>
  <TotalTime>129</TotalTime>
  <Words>943</Words>
  <Application>Microsoft Office PowerPoint</Application>
  <PresentationFormat>On-screen Show (4:3)</PresentationFormat>
  <Paragraphs>60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Arial</vt:lpstr>
      <vt:lpstr>Calibri</vt:lpstr>
      <vt:lpstr>Office Theme</vt:lpstr>
      <vt:lpstr>Communicable Diseases, 6th Edition </vt:lpstr>
      <vt:lpstr>PowerPoint Presentation</vt:lpstr>
      <vt:lpstr>Summary</vt:lpstr>
      <vt:lpstr>Fig. 15.1. The main differences between anopheline and culicine mosquitoes.</vt:lpstr>
      <vt:lpstr>Fig. 15.2. Aedes, the black and white mosquitoes. Note the thorax markings of the different species.</vt:lpstr>
      <vt:lpstr>Fig. 15.3. Dengue, countries or areas at risk, 2013. </vt:lpstr>
      <vt:lpstr>Fig. 15.4. Yellow fever transmission cycles in Africa and South America (including Panama).</vt:lpstr>
      <vt:lpstr>Fig. 15.5. The malaria (Plasmodium spp.) life cycle.</vt:lpstr>
      <vt:lpstr>Fig. 15.6. Differential diagnosis of Plasmodium spp. RBC, red blood cell.</vt:lpstr>
      <vt:lpstr>Fig. 15.7. Malaria, countries or areas at risk of transmission, modified 2019. </vt:lpstr>
      <vt:lpstr>Fig. 15.8. Mathematical model of malaria based on the schematic life cycle of the parasite. </vt:lpstr>
      <vt:lpstr>Fig. 15.9. Life cycle and clinical features of lymphatic filariasis.</vt:lpstr>
      <vt:lpstr>Fig. 15.10. Differential features of microfilariae of medical importance. </vt:lpstr>
      <vt:lpstr>Fig. 15.11. The dynamics of culicine and anopheline transmitted filariasis. filarioses. </vt:lpstr>
      <vt:lpstr>Fig. 15.12. Countries where lymphatic filariasis is endemic and status of mass drug administration (MDA) in those countries, 2015. </vt:lpstr>
      <vt:lpstr>Fig. 15.13. Simulium, the vector of onchocerciasis. (A) Adult. (B) Larvae and a pupa attached to a water plant, the stream flowing in the direction of the arrow.</vt:lpstr>
      <vt:lpstr>Fig. 15.14. Distribution of onchocerciasis. (A) Africa and Yemen. (B) the Americas. OCP, former Onchocerciasis Control Programme area. NB some of these foci have since been eliminated</vt:lpstr>
      <vt:lpstr>Fig. 15.15. African trypanosomiasis (caused by three subspecies of Trypanosoma brucei) life cycles and the tsetse fly.</vt:lpstr>
      <vt:lpstr>Fig. 15.16. Tsetse fly distribution in Africa.      , Glossina morsitans;      , Glossina pallidipes;      , Glossina palpalis       and Glossina fuscipes;      , Glossina tachinoides. </vt:lpstr>
      <vt:lpstr>Fig. 15.17. Sleeping sickness foci in Africa. Light grey, Trypanosoma brucei gambiense; dark grey, Trypanosoma brucei rhodesiense.</vt:lpstr>
      <vt:lpstr>Fig. 15.18. Tunnel of forest along the banks of a river with selective clearance (leaving the big trees).</vt:lpstr>
      <vt:lpstr>Fig. 15.19. Different forms of trypanosomes.</vt:lpstr>
      <vt:lpstr>Fig. 15.20. Life cycle and vectors of American trypanosomiasis (Chagas’ disease).</vt:lpstr>
      <vt:lpstr>Fig. 15.21. Transmission cycles of American trypanosomiasis.</vt:lpstr>
      <vt:lpstr>Fig. 15.22. Leishmania vector, parasite and life cycle.</vt:lpstr>
      <vt:lpstr>Fig. 15.23. The distribution of new cutaneous leishmaniasis (CL) cases in 2016. </vt:lpstr>
      <vt:lpstr>Fig.15.24. The distribution of new visceral leishmaniasis (VL) cases in 2016.</vt:lpstr>
      <vt:lpstr>Further reading</vt:lpstr>
    </vt:vector>
  </TitlesOfParts>
  <Company>CABI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Alexandra Lainsbury</dc:creator>
  <cp:lastModifiedBy>Alexandra Lainsbury</cp:lastModifiedBy>
  <cp:revision>14</cp:revision>
  <dcterms:created xsi:type="dcterms:W3CDTF">2019-06-26T10:31:11Z</dcterms:created>
  <dcterms:modified xsi:type="dcterms:W3CDTF">2019-07-02T11:08:36Z</dcterms:modified>
</cp:coreProperties>
</file>