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66" r:id="rId7"/>
    <p:sldId id="269" r:id="rId8"/>
    <p:sldId id="270"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00E"/>
    <a:srgbClr val="368729"/>
    <a:srgbClr val="F8634F"/>
    <a:srgbClr val="607C2F"/>
    <a:srgbClr val="607C5E"/>
    <a:srgbClr val="49662C"/>
    <a:srgbClr val="478E06"/>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541" autoAdjust="0"/>
  </p:normalViewPr>
  <p:slideViewPr>
    <p:cSldViewPr snapToGrid="0" snapToObjects="1">
      <p:cViewPr varScale="1">
        <p:scale>
          <a:sx n="80" d="100"/>
          <a:sy n="80" d="100"/>
        </p:scale>
        <p:origin x="102" y="852"/>
      </p:cViewPr>
      <p:guideLst>
        <p:guide orient="horz" pos="2160"/>
        <p:guide pos="3294"/>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0AA853A1-56EF-DA4E-8CAC-CDB94D0D7153}"/>
              </a:ext>
            </a:extLst>
          </p:cNvPr>
          <p:cNvSpPr>
            <a:spLocks noGrp="1"/>
          </p:cNvSpPr>
          <p:nvPr>
            <p:ph type="pic" sz="quarter" idx="10"/>
          </p:nvPr>
        </p:nvSpPr>
        <p:spPr>
          <a:xfrm>
            <a:off x="0" y="0"/>
            <a:ext cx="9144000" cy="4152900"/>
          </a:xfrm>
          <a:noFill/>
        </p:spPr>
        <p:txBody>
          <a:bodyPr/>
          <a:lstStyle/>
          <a:p>
            <a:r>
              <a:rPr lang="en-US"/>
              <a:t>Click icon to add picture</a:t>
            </a:r>
          </a:p>
        </p:txBody>
      </p:sp>
      <p:sp>
        <p:nvSpPr>
          <p:cNvPr id="37" name="Rectangle 36"/>
          <p:cNvSpPr/>
          <p:nvPr userDrawn="1"/>
        </p:nvSpPr>
        <p:spPr>
          <a:xfrm>
            <a:off x="0" y="4152900"/>
            <a:ext cx="9144000" cy="2705100"/>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42" name="Title 41"/>
          <p:cNvSpPr>
            <a:spLocks noGrp="1"/>
          </p:cNvSpPr>
          <p:nvPr>
            <p:ph type="title"/>
          </p:nvPr>
        </p:nvSpPr>
        <p:spPr>
          <a:xfrm>
            <a:off x="685800" y="4453030"/>
            <a:ext cx="7772400" cy="991419"/>
          </a:xfrm>
        </p:spPr>
        <p:txBody>
          <a:bodyPr anchor="t">
            <a:normAutofit/>
          </a:bodyPr>
          <a:lstStyle>
            <a:lvl1pPr algn="l">
              <a:defRPr sz="2900" b="0">
                <a:solidFill>
                  <a:schemeClr val="bg1"/>
                </a:solidFill>
                <a:latin typeface="Arial" pitchFamily="34" charset="0"/>
                <a:cs typeface="Arial" pitchFamily="34" charset="0"/>
              </a:defRPr>
            </a:lvl1pPr>
          </a:lstStyle>
          <a:p>
            <a:r>
              <a:rPr lang="en-US"/>
              <a:t>Click to edit Master title style</a:t>
            </a:r>
            <a:endParaRPr lang="en-GB" dirty="0"/>
          </a:p>
        </p:txBody>
      </p:sp>
      <p:sp>
        <p:nvSpPr>
          <p:cNvPr id="48" name="Subtitle 2"/>
          <p:cNvSpPr>
            <a:spLocks noGrp="1"/>
          </p:cNvSpPr>
          <p:nvPr>
            <p:ph type="subTitle" idx="1"/>
          </p:nvPr>
        </p:nvSpPr>
        <p:spPr>
          <a:xfrm>
            <a:off x="685800" y="5455920"/>
            <a:ext cx="7741920" cy="855358"/>
          </a:xfrm>
        </p:spPr>
        <p:txBody>
          <a:bodyPr>
            <a:normAutofit/>
          </a:bodyPr>
          <a:lstStyle>
            <a:lvl1pPr marL="0" indent="0" algn="l">
              <a:buNone/>
              <a:defRPr sz="1800" b="1">
                <a:solidFill>
                  <a:srgbClr val="E9500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3" name="Picture 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3732D160-D5D1-254B-A9F7-6916C00BF75B}"/>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
        <p:nvSpPr>
          <p:cNvPr id="3" name="Picture Placeholder 2">
            <a:extLst>
              <a:ext uri="{FF2B5EF4-FFF2-40B4-BE49-F238E27FC236}">
                <a16:creationId xmlns:a16="http://schemas.microsoft.com/office/drawing/2014/main" id="{54723AA0-CB4E-ED46-9C07-0B9DE5D695EB}"/>
              </a:ext>
            </a:extLst>
          </p:cNvPr>
          <p:cNvSpPr>
            <a:spLocks noGrp="1"/>
          </p:cNvSpPr>
          <p:nvPr>
            <p:ph type="pic" sz="quarter" idx="15"/>
          </p:nvPr>
        </p:nvSpPr>
        <p:spPr>
          <a:xfrm>
            <a:off x="1189038" y="1271588"/>
            <a:ext cx="3382962" cy="4313237"/>
          </a:xfrm>
        </p:spPr>
        <p:txBody>
          <a:bodyPr/>
          <a:lstStyle/>
          <a:p>
            <a:r>
              <a:rPr lang="en-US"/>
              <a:t>Click icon to add picture</a:t>
            </a:r>
          </a:p>
        </p:txBody>
      </p:sp>
    </p:spTree>
    <p:extLst>
      <p:ext uri="{BB962C8B-B14F-4D97-AF65-F5344CB8AC3E}">
        <p14:creationId xmlns:p14="http://schemas.microsoft.com/office/powerpoint/2010/main" val="17825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3132EA82-43BD-1949-9E85-CDF92E505BD7}"/>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a:t>
            </a:r>
          </a:p>
        </p:txBody>
      </p:sp>
      <p:sp>
        <p:nvSpPr>
          <p:cNvPr id="9" name="Rectangle 8"/>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1636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9CDAB31F-649D-D541-AC22-9F31841978AB}"/>
              </a:ext>
            </a:extLst>
          </p:cNvPr>
          <p:cNvSpPr>
            <a:spLocks noGrp="1"/>
          </p:cNvSpPr>
          <p:nvPr>
            <p:ph type="pic" sz="quarter" idx="10"/>
          </p:nvPr>
        </p:nvSpPr>
        <p:spPr>
          <a:xfrm>
            <a:off x="0" y="0"/>
            <a:ext cx="9144000" cy="5764556"/>
          </a:xfrm>
        </p:spPr>
        <p:txBody>
          <a:bodyPr/>
          <a:lstStyle/>
          <a:p>
            <a:r>
              <a:rPr lang="en-US"/>
              <a:t>Click icon to add picture</a:t>
            </a:r>
          </a:p>
        </p:txBody>
      </p:sp>
      <p:sp>
        <p:nvSpPr>
          <p:cNvPr id="8" name="Rectangle 7"/>
          <p:cNvSpPr/>
          <p:nvPr userDrawn="1"/>
        </p:nvSpPr>
        <p:spPr>
          <a:xfrm>
            <a:off x="0" y="4160520"/>
            <a:ext cx="9144000" cy="1607738"/>
          </a:xfrm>
          <a:prstGeom prst="rect">
            <a:avLst/>
          </a:prstGeom>
          <a:solidFill>
            <a:srgbClr val="368729">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Rectangle 13"/>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r>
              <a:rPr lang="en-US" sz="4200">
                <a:solidFill>
                  <a:schemeClr val="bg1"/>
                </a:solidFill>
                <a:latin typeface="Arial"/>
                <a:cs typeface="Arial"/>
              </a:rPr>
              <a:t>Click to edit Master subtitle style</a:t>
            </a:r>
            <a:endParaRPr lang="en-US" sz="4200" dirty="0">
              <a:solidFill>
                <a:schemeClr val="bg1"/>
              </a:solidFill>
              <a:latin typeface="Arial"/>
              <a:cs typeface="Aria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82988A9-A9DF-3C47-A8BE-665434FF8AD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INTRODUCTION</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C6E509B-A1BB-1740-84B8-2B970824004F}"/>
              </a:ext>
            </a:extLst>
          </p:cNvPr>
          <p:cNvSpPr>
            <a:spLocks noGrp="1"/>
          </p:cNvSpPr>
          <p:nvPr>
            <p:ph type="pic" sz="quarter" idx="10"/>
          </p:nvPr>
        </p:nvSpPr>
        <p:spPr>
          <a:xfrm>
            <a:off x="0" y="0"/>
            <a:ext cx="9144000" cy="4160520"/>
          </a:xfrm>
        </p:spPr>
        <p:txBody>
          <a:bodyPr/>
          <a:lstStyle/>
          <a:p>
            <a:r>
              <a:rPr lang="en-US"/>
              <a:t>Click icon to add picture</a:t>
            </a:r>
          </a:p>
        </p:txBody>
      </p:sp>
      <p:sp>
        <p:nvSpPr>
          <p:cNvPr id="8" name="Rectangle 7"/>
          <p:cNvSpPr/>
          <p:nvPr userDrawn="1"/>
        </p:nvSpPr>
        <p:spPr>
          <a:xfrm>
            <a:off x="0" y="4160520"/>
            <a:ext cx="9144000" cy="2697480"/>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r>
              <a:rPr lang="en-US" sz="4200">
                <a:solidFill>
                  <a:schemeClr val="bg1"/>
                </a:solidFill>
                <a:latin typeface="Arial"/>
                <a:cs typeface="Arial"/>
              </a:rPr>
              <a:t>Click to edit Master subtitle style</a:t>
            </a:r>
            <a:endParaRPr lang="en-US" sz="4200" dirty="0">
              <a:solidFill>
                <a:schemeClr val="bg1"/>
              </a:solidFill>
              <a:latin typeface="Arial"/>
              <a:cs typeface="Aria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3" name="Picture 1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D008B39B-5F53-2047-974C-28AB38215E51}"/>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MARKETING TOOLS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8FDE35CE-E86C-0146-B01A-434E76EB8AE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STRATEGIES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400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99D7DFC5-7B03-6D42-97E1-8C582BD3B456}"/>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3" name="Picture 1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4695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9B5A29F4-9E72-A441-8114-7979357624C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88770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C91F0CB3-8D02-3943-9933-CED78392EEE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7" y="1272381"/>
            <a:ext cx="3382644"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89091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7/2/2019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66" r:id="rId10"/>
    <p:sldLayoutId id="214748365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http://www.who.int/hiv/pub/arv/adult2010/en/"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47C6C6-6DF5-4C8E-8333-D40D55ACDA3E}"/>
              </a:ext>
            </a:extLst>
          </p:cNvPr>
          <p:cNvPicPr>
            <a:picLocks noGrp="1" noChangeAspect="1"/>
          </p:cNvPicPr>
          <p:nvPr>
            <p:ph type="pic" sz="quarter" idx="10"/>
          </p:nvPr>
        </p:nvPicPr>
        <p:blipFill>
          <a:blip r:embed="rId2"/>
          <a:srcRect t="15937" b="15937"/>
          <a:stretch>
            <a:fillRect/>
          </a:stretch>
        </p:blipFill>
        <p:spPr/>
      </p:pic>
      <p:sp>
        <p:nvSpPr>
          <p:cNvPr id="3" name="Title 2">
            <a:extLst>
              <a:ext uri="{FF2B5EF4-FFF2-40B4-BE49-F238E27FC236}">
                <a16:creationId xmlns:a16="http://schemas.microsoft.com/office/drawing/2014/main" id="{CA48A2C2-331F-1945-ACBC-3D33F9B1C17C}"/>
              </a:ext>
            </a:extLst>
          </p:cNvPr>
          <p:cNvSpPr>
            <a:spLocks noGrp="1"/>
          </p:cNvSpPr>
          <p:nvPr>
            <p:ph type="title"/>
          </p:nvPr>
        </p:nvSpPr>
        <p:spPr/>
        <p:txBody>
          <a:bodyPr/>
          <a:lstStyle/>
          <a:p>
            <a:r>
              <a:rPr lang="en-US" dirty="0"/>
              <a:t>Communicable Diseases, 6</a:t>
            </a:r>
            <a:r>
              <a:rPr lang="en-US" baseline="30000" dirty="0"/>
              <a:t>th</a:t>
            </a:r>
            <a:r>
              <a:rPr lang="en-US" dirty="0"/>
              <a:t> Edition	</a:t>
            </a:r>
          </a:p>
        </p:txBody>
      </p:sp>
      <p:sp>
        <p:nvSpPr>
          <p:cNvPr id="4" name="Subtitle 3">
            <a:extLst>
              <a:ext uri="{FF2B5EF4-FFF2-40B4-BE49-F238E27FC236}">
                <a16:creationId xmlns:a16="http://schemas.microsoft.com/office/drawing/2014/main" id="{CFE579FD-9822-2442-BDF7-2B80C2FCFA8A}"/>
              </a:ext>
            </a:extLst>
          </p:cNvPr>
          <p:cNvSpPr>
            <a:spLocks noGrp="1"/>
          </p:cNvSpPr>
          <p:nvPr>
            <p:ph type="subTitle" idx="1"/>
          </p:nvPr>
        </p:nvSpPr>
        <p:spPr>
          <a:xfrm>
            <a:off x="685800" y="5016770"/>
            <a:ext cx="7741920" cy="855358"/>
          </a:xfrm>
        </p:spPr>
        <p:txBody>
          <a:bodyPr>
            <a:normAutofit/>
          </a:bodyPr>
          <a:lstStyle/>
          <a:p>
            <a:r>
              <a:rPr lang="en-US" sz="2400" dirty="0">
                <a:solidFill>
                  <a:schemeClr val="bg1"/>
                </a:solidFill>
              </a:rPr>
              <a:t>A Global Perspective</a:t>
            </a:r>
          </a:p>
        </p:txBody>
      </p:sp>
      <p:sp>
        <p:nvSpPr>
          <p:cNvPr id="7" name="Subtitle 3">
            <a:extLst>
              <a:ext uri="{FF2B5EF4-FFF2-40B4-BE49-F238E27FC236}">
                <a16:creationId xmlns:a16="http://schemas.microsoft.com/office/drawing/2014/main" id="{9F733B45-E58B-46DE-A0A5-B4339805E23A}"/>
              </a:ext>
            </a:extLst>
          </p:cNvPr>
          <p:cNvSpPr txBox="1">
            <a:spLocks/>
          </p:cNvSpPr>
          <p:nvPr/>
        </p:nvSpPr>
        <p:spPr>
          <a:xfrm>
            <a:off x="685800" y="5608320"/>
            <a:ext cx="7741920" cy="855358"/>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800" b="1" kern="1200">
                <a:solidFill>
                  <a:srgbClr val="E9500E"/>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0" dirty="0">
                <a:solidFill>
                  <a:schemeClr val="bg1"/>
                </a:solidFill>
              </a:rPr>
              <a:t>Roger Webber</a:t>
            </a:r>
          </a:p>
        </p:txBody>
      </p:sp>
    </p:spTree>
    <p:extLst>
      <p:ext uri="{BB962C8B-B14F-4D97-AF65-F5344CB8AC3E}">
        <p14:creationId xmlns:p14="http://schemas.microsoft.com/office/powerpoint/2010/main" val="2777559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68AD7A1-50D6-49C1-B0CE-0F1F1FB35F01}"/>
              </a:ext>
            </a:extLst>
          </p:cNvPr>
          <p:cNvPicPr>
            <a:picLocks noGrp="1" noChangeAspect="1"/>
          </p:cNvPicPr>
          <p:nvPr>
            <p:ph type="pic" sz="quarter" idx="10"/>
          </p:nvPr>
        </p:nvPicPr>
        <p:blipFill>
          <a:blip r:embed="rId2"/>
          <a:srcRect t="12080" b="12080"/>
          <a:stretch>
            <a:fillRect/>
          </a:stretch>
        </p:blipFill>
        <p:spPr/>
      </p:pic>
      <p:sp>
        <p:nvSpPr>
          <p:cNvPr id="3" name="Subtitle 2">
            <a:extLst>
              <a:ext uri="{FF2B5EF4-FFF2-40B4-BE49-F238E27FC236}">
                <a16:creationId xmlns:a16="http://schemas.microsoft.com/office/drawing/2014/main" id="{EF7AEA17-3249-49DD-B4CE-B974A15D665C}"/>
              </a:ext>
            </a:extLst>
          </p:cNvPr>
          <p:cNvSpPr>
            <a:spLocks noGrp="1"/>
          </p:cNvSpPr>
          <p:nvPr>
            <p:ph type="subTitle" idx="1"/>
          </p:nvPr>
        </p:nvSpPr>
        <p:spPr/>
        <p:txBody>
          <a:bodyPr/>
          <a:lstStyle/>
          <a:p>
            <a:r>
              <a:rPr lang="en-GB" dirty="0">
                <a:solidFill>
                  <a:schemeClr val="bg1"/>
                </a:solidFill>
              </a:rPr>
              <a:t>Chapter 14: </a:t>
            </a:r>
            <a:r>
              <a:rPr lang="en-US" dirty="0">
                <a:solidFill>
                  <a:schemeClr val="bg1"/>
                </a:solidFill>
              </a:rPr>
              <a:t>Diseases Transmitted via Body Fluids</a:t>
            </a:r>
            <a:endParaRPr lang="en-GB" dirty="0">
              <a:solidFill>
                <a:schemeClr val="bg1"/>
              </a:solidFill>
            </a:endParaRPr>
          </a:p>
        </p:txBody>
      </p:sp>
    </p:spTree>
    <p:extLst>
      <p:ext uri="{BB962C8B-B14F-4D97-AF65-F5344CB8AC3E}">
        <p14:creationId xmlns:p14="http://schemas.microsoft.com/office/powerpoint/2010/main" val="2637773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6BF3A00-1098-46C6-A549-B3565F99A8BA}"/>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978F952C-CA10-43D0-BFA3-67E504CDD7E3}"/>
              </a:ext>
            </a:extLst>
          </p:cNvPr>
          <p:cNvSpPr>
            <a:spLocks noGrp="1"/>
          </p:cNvSpPr>
          <p:nvPr>
            <p:ph sz="quarter" idx="13"/>
          </p:nvPr>
        </p:nvSpPr>
        <p:spPr/>
        <p:txBody>
          <a:bodyPr>
            <a:noAutofit/>
          </a:bodyPr>
          <a:lstStyle/>
          <a:p>
            <a:pPr marL="457200" lvl="0" indent="-457200">
              <a:buFont typeface="Arial" panose="020B0604020202020204" pitchFamily="34" charset="0"/>
              <a:buChar char="•"/>
            </a:pPr>
            <a:r>
              <a:rPr lang="en-GB" sz="2000" dirty="0"/>
              <a:t>A number of important infections are transmitted by the body fluids of blood, serum, semen, saliva and various other discharges, and include the sexually transmitted diseases, HIV, hepatitis viruses and haemorrhagic fevers.</a:t>
            </a:r>
          </a:p>
          <a:p>
            <a:pPr marL="457200" lvl="0" indent="-457200">
              <a:buFont typeface="Arial" panose="020B0604020202020204" pitchFamily="34" charset="0"/>
              <a:buChar char="•"/>
            </a:pPr>
            <a:r>
              <a:rPr lang="en-GB" sz="2000" dirty="0"/>
              <a:t>Sexual transmission is increased by contact with commercial sex workers and having multiple partners, and then generally transferred to the spouse, also often affecting the children.</a:t>
            </a:r>
          </a:p>
          <a:p>
            <a:pPr marL="457200" lvl="0" indent="-457200">
              <a:buFont typeface="Arial" panose="020B0604020202020204" pitchFamily="34" charset="0"/>
              <a:buChar char="•"/>
            </a:pPr>
            <a:r>
              <a:rPr lang="en-GB" sz="2000" dirty="0"/>
              <a:t>Health education of both sexes, the use of condoms, provision of detection and treatment facilities, screening of blood and the use of disposable needles and syringes are methods of prevention.</a:t>
            </a:r>
          </a:p>
          <a:p>
            <a:pPr marL="457200" lvl="0" indent="-457200">
              <a:buFont typeface="Arial" panose="020B0604020202020204" pitchFamily="34" charset="0"/>
              <a:buChar char="•"/>
            </a:pPr>
            <a:r>
              <a:rPr lang="en-GB" sz="2000" dirty="0"/>
              <a:t>HBV vaccination should be started following birth, while an effective vaccination for HIV infection is still hoped for.</a:t>
            </a:r>
          </a:p>
        </p:txBody>
      </p:sp>
      <p:sp>
        <p:nvSpPr>
          <p:cNvPr id="4" name="Title 3">
            <a:extLst>
              <a:ext uri="{FF2B5EF4-FFF2-40B4-BE49-F238E27FC236}">
                <a16:creationId xmlns:a16="http://schemas.microsoft.com/office/drawing/2014/main" id="{1F761813-516F-4724-B1C7-ED702A23349F}"/>
              </a:ext>
            </a:extLst>
          </p:cNvPr>
          <p:cNvSpPr>
            <a:spLocks noGrp="1"/>
          </p:cNvSpPr>
          <p:nvPr>
            <p:ph type="title"/>
          </p:nvPr>
        </p:nvSpPr>
        <p:spPr/>
        <p:txBody>
          <a:bodyPr/>
          <a:lstStyle/>
          <a:p>
            <a:r>
              <a:rPr lang="en-GB" dirty="0"/>
              <a:t>Summary</a:t>
            </a:r>
          </a:p>
        </p:txBody>
      </p:sp>
    </p:spTree>
    <p:extLst>
      <p:ext uri="{BB962C8B-B14F-4D97-AF65-F5344CB8AC3E}">
        <p14:creationId xmlns:p14="http://schemas.microsoft.com/office/powerpoint/2010/main" val="1538670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16A1116-6BE7-4D5C-871F-C3E543D632E9}"/>
              </a:ext>
            </a:extLst>
          </p:cNvPr>
          <p:cNvSpPr>
            <a:spLocks noGrp="1"/>
          </p:cNvSpPr>
          <p:nvPr>
            <p:ph type="pic" sz="quarter" idx="11"/>
          </p:nvPr>
        </p:nvSpPr>
        <p:spPr/>
      </p:sp>
      <p:pic>
        <p:nvPicPr>
          <p:cNvPr id="6" name="Content Placeholder 5">
            <a:extLst>
              <a:ext uri="{FF2B5EF4-FFF2-40B4-BE49-F238E27FC236}">
                <a16:creationId xmlns:a16="http://schemas.microsoft.com/office/drawing/2014/main" id="{921DC9DD-C02A-487A-9E9E-B95BFF8DFF48}"/>
              </a:ext>
            </a:extLst>
          </p:cNvPr>
          <p:cNvPicPr>
            <a:picLocks noGrp="1" noChangeAspect="1"/>
          </p:cNvPicPr>
          <p:nvPr>
            <p:ph sz="quarter" idx="13"/>
          </p:nvPr>
        </p:nvPicPr>
        <p:blipFill>
          <a:blip r:embed="rId2"/>
          <a:stretch>
            <a:fillRect/>
          </a:stretch>
        </p:blipFill>
        <p:spPr>
          <a:xfrm>
            <a:off x="1298525" y="1419726"/>
            <a:ext cx="6997738" cy="3740593"/>
          </a:xfrm>
        </p:spPr>
      </p:pic>
      <p:sp>
        <p:nvSpPr>
          <p:cNvPr id="4" name="Title 3">
            <a:extLst>
              <a:ext uri="{FF2B5EF4-FFF2-40B4-BE49-F238E27FC236}">
                <a16:creationId xmlns:a16="http://schemas.microsoft.com/office/drawing/2014/main" id="{A573B383-20EF-4B26-8F77-AA58B0EDA98B}"/>
              </a:ext>
            </a:extLst>
          </p:cNvPr>
          <p:cNvSpPr>
            <a:spLocks noGrp="1"/>
          </p:cNvSpPr>
          <p:nvPr>
            <p:ph type="title"/>
          </p:nvPr>
        </p:nvSpPr>
        <p:spPr/>
        <p:txBody>
          <a:bodyPr>
            <a:normAutofit fontScale="90000"/>
          </a:bodyPr>
          <a:lstStyle/>
          <a:p>
            <a:r>
              <a:rPr lang="en-GB" dirty="0"/>
              <a:t>Fig. 14.1. A global view of HIV infection in 2007, 33 million people (range: 30–36 million) living with HIV. </a:t>
            </a:r>
          </a:p>
        </p:txBody>
      </p:sp>
      <p:sp>
        <p:nvSpPr>
          <p:cNvPr id="5" name="Title 3">
            <a:extLst>
              <a:ext uri="{FF2B5EF4-FFF2-40B4-BE49-F238E27FC236}">
                <a16:creationId xmlns:a16="http://schemas.microsoft.com/office/drawing/2014/main" id="{B03A27F4-BCC5-4391-82F2-1FA55BDC5AE2}"/>
              </a:ext>
            </a:extLst>
          </p:cNvPr>
          <p:cNvSpPr txBox="1">
            <a:spLocks/>
          </p:cNvSpPr>
          <p:nvPr/>
        </p:nvSpPr>
        <p:spPr>
          <a:xfrm>
            <a:off x="997994" y="5233739"/>
            <a:ext cx="7196137" cy="402865"/>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900" b="1" kern="1200">
                <a:solidFill>
                  <a:schemeClr val="tx1"/>
                </a:solidFill>
                <a:latin typeface="+mj-lt"/>
                <a:ea typeface="+mj-ea"/>
                <a:cs typeface="+mj-cs"/>
              </a:defRPr>
            </a:lvl1pPr>
          </a:lstStyle>
          <a:p>
            <a:r>
              <a:rPr lang="en-GB" sz="1600" b="0" dirty="0"/>
              <a:t>(Reproduced by permission of the World Health Organization, Geneva, Switzerland.)</a:t>
            </a:r>
          </a:p>
        </p:txBody>
      </p:sp>
    </p:spTree>
    <p:extLst>
      <p:ext uri="{BB962C8B-B14F-4D97-AF65-F5344CB8AC3E}">
        <p14:creationId xmlns:p14="http://schemas.microsoft.com/office/powerpoint/2010/main" val="2375267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p:sp>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710214" y="219021"/>
            <a:ext cx="7459853" cy="755537"/>
          </a:xfrm>
        </p:spPr>
        <p:txBody>
          <a:bodyPr>
            <a:noAutofit/>
          </a:bodyPr>
          <a:lstStyle/>
          <a:p>
            <a:r>
              <a:rPr lang="en-US" sz="2600" dirty="0"/>
              <a:t>Fig. 14.2. Hepatitis B prevalence in the world. </a:t>
            </a:r>
            <a:endParaRPr lang="en-GB" sz="2600" dirty="0"/>
          </a:p>
        </p:txBody>
      </p:sp>
      <p:sp>
        <p:nvSpPr>
          <p:cNvPr id="5" name="Title 3">
            <a:extLst>
              <a:ext uri="{FF2B5EF4-FFF2-40B4-BE49-F238E27FC236}">
                <a16:creationId xmlns:a16="http://schemas.microsoft.com/office/drawing/2014/main" id="{1637C20A-37AA-4A61-A9E8-CEB8A737645F}"/>
              </a:ext>
            </a:extLst>
          </p:cNvPr>
          <p:cNvSpPr txBox="1">
            <a:spLocks/>
          </p:cNvSpPr>
          <p:nvPr/>
        </p:nvSpPr>
        <p:spPr>
          <a:xfrm>
            <a:off x="811931" y="5263828"/>
            <a:ext cx="7196137" cy="402865"/>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900" b="1" kern="1200">
                <a:solidFill>
                  <a:schemeClr val="tx1"/>
                </a:solidFill>
                <a:latin typeface="+mj-lt"/>
                <a:ea typeface="+mj-ea"/>
                <a:cs typeface="+mj-cs"/>
              </a:defRPr>
            </a:lvl1pPr>
          </a:lstStyle>
          <a:p>
            <a:r>
              <a:rPr lang="en-GB" sz="1600" b="0" dirty="0"/>
              <a:t>(Reproduced by permission of the World Health Organization, Geneva, Switzerland.)</a:t>
            </a:r>
          </a:p>
        </p:txBody>
      </p:sp>
      <p:pic>
        <p:nvPicPr>
          <p:cNvPr id="8" name="Picture 7">
            <a:extLst>
              <a:ext uri="{FF2B5EF4-FFF2-40B4-BE49-F238E27FC236}">
                <a16:creationId xmlns:a16="http://schemas.microsoft.com/office/drawing/2014/main" id="{2CA132B3-A40B-45EE-A79C-EB9C47396FFC}"/>
              </a:ext>
            </a:extLst>
          </p:cNvPr>
          <p:cNvPicPr>
            <a:picLocks noChangeAspect="1"/>
          </p:cNvPicPr>
          <p:nvPr/>
        </p:nvPicPr>
        <p:blipFill>
          <a:blip r:embed="rId2"/>
          <a:stretch>
            <a:fillRect/>
          </a:stretch>
        </p:blipFill>
        <p:spPr>
          <a:xfrm>
            <a:off x="1756836" y="878308"/>
            <a:ext cx="5423412" cy="4355430"/>
          </a:xfrm>
          <a:prstGeom prst="rect">
            <a:avLst/>
          </a:prstGeom>
        </p:spPr>
      </p:pic>
    </p:spTree>
    <p:extLst>
      <p:ext uri="{BB962C8B-B14F-4D97-AF65-F5344CB8AC3E}">
        <p14:creationId xmlns:p14="http://schemas.microsoft.com/office/powerpoint/2010/main" val="2395820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a:xfrm>
            <a:off x="0" y="0"/>
            <a:ext cx="9144000" cy="5768975"/>
          </a:xfrm>
        </p:spPr>
      </p:sp>
      <p:pic>
        <p:nvPicPr>
          <p:cNvPr id="6" name="Content Placeholder 5">
            <a:extLst>
              <a:ext uri="{FF2B5EF4-FFF2-40B4-BE49-F238E27FC236}">
                <a16:creationId xmlns:a16="http://schemas.microsoft.com/office/drawing/2014/main" id="{10A24128-BC5B-4C15-8C94-354366977576}"/>
              </a:ext>
            </a:extLst>
          </p:cNvPr>
          <p:cNvPicPr>
            <a:picLocks noGrp="1" noChangeAspect="1"/>
          </p:cNvPicPr>
          <p:nvPr>
            <p:ph sz="quarter" idx="13"/>
          </p:nvPr>
        </p:nvPicPr>
        <p:blipFill>
          <a:blip r:embed="rId2"/>
          <a:stretch>
            <a:fillRect/>
          </a:stretch>
        </p:blipFill>
        <p:spPr>
          <a:xfrm>
            <a:off x="1266633" y="950496"/>
            <a:ext cx="6610733" cy="4211052"/>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1160585" y="69102"/>
            <a:ext cx="7051431" cy="773109"/>
          </a:xfrm>
        </p:spPr>
        <p:txBody>
          <a:bodyPr>
            <a:normAutofit/>
          </a:bodyPr>
          <a:lstStyle/>
          <a:p>
            <a:r>
              <a:rPr lang="en-US" sz="2600" dirty="0"/>
              <a:t>Fig. 14.3. Hepatitis C prevalence, 2007. </a:t>
            </a:r>
            <a:endParaRPr lang="en-GB" sz="2600" dirty="0"/>
          </a:p>
        </p:txBody>
      </p:sp>
      <p:sp>
        <p:nvSpPr>
          <p:cNvPr id="5" name="Title 3">
            <a:extLst>
              <a:ext uri="{FF2B5EF4-FFF2-40B4-BE49-F238E27FC236}">
                <a16:creationId xmlns:a16="http://schemas.microsoft.com/office/drawing/2014/main" id="{18244E51-A79D-412C-8A8E-B45324DDD361}"/>
              </a:ext>
            </a:extLst>
          </p:cNvPr>
          <p:cNvSpPr txBox="1">
            <a:spLocks/>
          </p:cNvSpPr>
          <p:nvPr/>
        </p:nvSpPr>
        <p:spPr>
          <a:xfrm>
            <a:off x="973930" y="5161547"/>
            <a:ext cx="7196137" cy="402865"/>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900" b="1" kern="1200">
                <a:solidFill>
                  <a:schemeClr val="tx1"/>
                </a:solidFill>
                <a:latin typeface="+mj-lt"/>
                <a:ea typeface="+mj-ea"/>
                <a:cs typeface="+mj-cs"/>
              </a:defRPr>
            </a:lvl1pPr>
          </a:lstStyle>
          <a:p>
            <a:r>
              <a:rPr lang="en-GB" sz="1600" b="0" dirty="0"/>
              <a:t>(Reproduced by permission of the World Health Organization, Geneva, Switzerland.)</a:t>
            </a:r>
          </a:p>
        </p:txBody>
      </p:sp>
    </p:spTree>
    <p:extLst>
      <p:ext uri="{BB962C8B-B14F-4D97-AF65-F5344CB8AC3E}">
        <p14:creationId xmlns:p14="http://schemas.microsoft.com/office/powerpoint/2010/main" val="167897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37D390E-1527-4EAC-B147-6936AB9407D0}"/>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C2E32BFF-5F51-4362-9495-25860D13AB8B}"/>
              </a:ext>
            </a:extLst>
          </p:cNvPr>
          <p:cNvSpPr>
            <a:spLocks noGrp="1"/>
          </p:cNvSpPr>
          <p:nvPr>
            <p:ph sz="quarter" idx="13"/>
          </p:nvPr>
        </p:nvSpPr>
        <p:spPr>
          <a:xfrm>
            <a:off x="1189356" y="1089025"/>
            <a:ext cx="7196137" cy="4313237"/>
          </a:xfrm>
        </p:spPr>
        <p:txBody>
          <a:bodyPr>
            <a:noAutofit/>
          </a:bodyPr>
          <a:lstStyle/>
          <a:p>
            <a:r>
              <a:rPr lang="en-US" sz="1250" dirty="0"/>
              <a:t>Bert, F., </a:t>
            </a:r>
            <a:r>
              <a:rPr lang="en-US" sz="1250" dirty="0" err="1"/>
              <a:t>Gualano</a:t>
            </a:r>
            <a:r>
              <a:rPr lang="en-US" sz="1250" dirty="0"/>
              <a:t>, M.R., </a:t>
            </a:r>
            <a:r>
              <a:rPr lang="en-US" sz="1250" dirty="0" err="1"/>
              <a:t>Biancone</a:t>
            </a:r>
            <a:r>
              <a:rPr lang="en-US" sz="1250" dirty="0"/>
              <a:t>, P., Brescia, V., </a:t>
            </a:r>
            <a:r>
              <a:rPr lang="en-US" sz="1250" dirty="0" err="1"/>
              <a:t>Camussi</a:t>
            </a:r>
            <a:r>
              <a:rPr lang="en-US" sz="1250" dirty="0"/>
              <a:t>, E., </a:t>
            </a:r>
            <a:r>
              <a:rPr lang="en-US" sz="1250" dirty="0" err="1"/>
              <a:t>Martorana</a:t>
            </a:r>
            <a:r>
              <a:rPr lang="en-US" sz="1250" dirty="0"/>
              <a:t> M. </a:t>
            </a:r>
            <a:r>
              <a:rPr lang="en-US" sz="1250" i="1" dirty="0"/>
              <a:t>et al</a:t>
            </a:r>
            <a:r>
              <a:rPr lang="en-US" sz="1250" dirty="0"/>
              <a:t>. (2018) HIV screening in pregnant women: A systematic review of cost-effectiveness studies.</a:t>
            </a:r>
            <a:r>
              <a:rPr lang="en-US" sz="1250" i="1" dirty="0"/>
              <a:t> International Journal of Health Planning &amp; Management </a:t>
            </a:r>
            <a:r>
              <a:rPr lang="en-US" sz="1250" dirty="0"/>
              <a:t>33(1), 31–50</a:t>
            </a:r>
            <a:r>
              <a:rPr lang="en-US" sz="1250" i="1" dirty="0"/>
              <a:t>.</a:t>
            </a:r>
            <a:endParaRPr lang="en-GB" sz="1250" dirty="0"/>
          </a:p>
          <a:p>
            <a:r>
              <a:rPr lang="en-GB" sz="1250" dirty="0"/>
              <a:t>Clutterbuck, D. (2004) </a:t>
            </a:r>
            <a:r>
              <a:rPr lang="en-GB" sz="1250" i="1" dirty="0"/>
              <a:t>Sexually Transmitted Infections and HIV</a:t>
            </a:r>
            <a:r>
              <a:rPr lang="en-GB" sz="1250" dirty="0"/>
              <a:t>. Mosby-Wolfe, London.</a:t>
            </a:r>
          </a:p>
          <a:p>
            <a:r>
              <a:rPr lang="en-GB" sz="1250" dirty="0"/>
              <a:t>Family Planning New South Wales (2011) </a:t>
            </a:r>
            <a:r>
              <a:rPr lang="en-GB" sz="1250" i="1" dirty="0"/>
              <a:t>Reproductive and Sexual Health: An Australian Clinical Practice Handbook</a:t>
            </a:r>
            <a:r>
              <a:rPr lang="en-GB" sz="1250" dirty="0"/>
              <a:t>, 2nd </a:t>
            </a:r>
            <a:r>
              <a:rPr lang="en-GB" sz="1250" dirty="0" err="1"/>
              <a:t>edn</a:t>
            </a:r>
            <a:r>
              <a:rPr lang="en-GB" sz="1250" dirty="0"/>
              <a:t>. Family Planning New South Wales, Sydney, Australia.</a:t>
            </a:r>
          </a:p>
          <a:p>
            <a:r>
              <a:rPr lang="en-GB" sz="1250" dirty="0" err="1"/>
              <a:t>Reithinger</a:t>
            </a:r>
            <a:r>
              <a:rPr lang="en-GB" sz="1250" dirty="0"/>
              <a:t>, R., </a:t>
            </a:r>
            <a:r>
              <a:rPr lang="en-GB" sz="1250" dirty="0" err="1"/>
              <a:t>Kamya</a:t>
            </a:r>
            <a:r>
              <a:rPr lang="en-GB" sz="1250" dirty="0"/>
              <a:t>, R.M., Whitty, J.M., Dorsey, G. and </a:t>
            </a:r>
            <a:r>
              <a:rPr lang="en-GB" sz="1250" dirty="0" err="1"/>
              <a:t>Vermund</a:t>
            </a:r>
            <a:r>
              <a:rPr lang="en-GB" sz="1250" dirty="0"/>
              <a:t>, S.H. (2009) Interaction of malaria and HIV. </a:t>
            </a:r>
            <a:r>
              <a:rPr lang="en-GB" sz="1250" i="1" dirty="0"/>
              <a:t>British Medical Journal</a:t>
            </a:r>
            <a:r>
              <a:rPr lang="en-GB" sz="1250" dirty="0"/>
              <a:t> 338, </a:t>
            </a:r>
            <a:r>
              <a:rPr lang="en-GB" sz="1250" dirty="0" err="1"/>
              <a:t>elocator</a:t>
            </a:r>
            <a:r>
              <a:rPr lang="en-GB" sz="1250" dirty="0"/>
              <a:t> b2141, 1400–1401.</a:t>
            </a:r>
          </a:p>
          <a:p>
            <a:r>
              <a:rPr lang="en-GB" sz="1250" dirty="0" err="1"/>
              <a:t>Rogstad</a:t>
            </a:r>
            <a:r>
              <a:rPr lang="en-GB" sz="1250" dirty="0"/>
              <a:t>, K. (ed.) (2011) </a:t>
            </a:r>
            <a:r>
              <a:rPr lang="en-GB" sz="1250" i="1" dirty="0"/>
              <a:t>ABC of Sexually Transmitted Infections</a:t>
            </a:r>
            <a:r>
              <a:rPr lang="en-GB" sz="1250" dirty="0"/>
              <a:t>, 6th </a:t>
            </a:r>
            <a:r>
              <a:rPr lang="en-GB" sz="1250" dirty="0" err="1"/>
              <a:t>edn</a:t>
            </a:r>
            <a:r>
              <a:rPr lang="en-GB" sz="1250" dirty="0"/>
              <a:t>. Wiley-Blackwell, Oxford and Chichester, UK.</a:t>
            </a:r>
          </a:p>
          <a:p>
            <a:r>
              <a:rPr lang="en-GB" sz="1250" dirty="0"/>
              <a:t>World Health Organization (2005) </a:t>
            </a:r>
            <a:r>
              <a:rPr lang="en-GB" sz="1250" i="1" dirty="0"/>
              <a:t>Interim WHO Clinical Staging of HIV/AIDS and HIV/AIDS Case Definition for Surveillance, African Region.</a:t>
            </a:r>
            <a:r>
              <a:rPr lang="en-GB" sz="1250" dirty="0"/>
              <a:t> Document Ref. No. WHO/HIV/2005.02, WHO, Geneva, Switzerland. Also available at: http://www.who.int/hiv/pub/guidelines/casedefinitions/en/ (accessed 21 December 2015).</a:t>
            </a:r>
          </a:p>
          <a:p>
            <a:r>
              <a:rPr lang="en-GB" sz="1250" dirty="0"/>
              <a:t>World Health Organization (2007) </a:t>
            </a:r>
            <a:r>
              <a:rPr lang="en-GB" sz="1250" i="1" dirty="0"/>
              <a:t>Tuberculosis Care with TB-HIV Co-management: IMAI</a:t>
            </a:r>
            <a:r>
              <a:rPr lang="en-GB" sz="1250" dirty="0"/>
              <a:t>. WHO, Geneva, Switzerland. Also available at: http://www.who.int/hiv/pub/imai/TB_HIVModule23.05.07.pdf (accessed 6 March 2012).</a:t>
            </a:r>
          </a:p>
          <a:p>
            <a:r>
              <a:rPr lang="en-GB" sz="1250" dirty="0"/>
              <a:t>World Health Organization (2010) </a:t>
            </a:r>
            <a:r>
              <a:rPr lang="en-GB" sz="1250" i="1" dirty="0"/>
              <a:t>Antiretroviral Therapy for HIV Infection in Adults and Adolescents: Recommendations for a Public Health Approach, 2010 Revision</a:t>
            </a:r>
            <a:r>
              <a:rPr lang="en-GB" sz="1250" dirty="0"/>
              <a:t>. WHO, Geneva, Switzerland. Also available at: http://whqlibdoc.who.int/publications/2010/</a:t>
            </a:r>
            <a:br>
              <a:rPr lang="en-GB" sz="1250" dirty="0"/>
            </a:br>
            <a:r>
              <a:rPr lang="en-GB" sz="1250" dirty="0"/>
              <a:t>9789241599764_eng.pdf (accessed 6 March 2012).</a:t>
            </a:r>
          </a:p>
          <a:p>
            <a:r>
              <a:rPr lang="en-GB" sz="1250" dirty="0"/>
              <a:t>World Health Organization (2012) </a:t>
            </a:r>
            <a:r>
              <a:rPr lang="en-GB" sz="1250" i="1" dirty="0"/>
              <a:t>Use of </a:t>
            </a:r>
            <a:r>
              <a:rPr lang="en-GB" sz="1250" i="1" dirty="0" err="1"/>
              <a:t>Antiretrovial</a:t>
            </a:r>
            <a:r>
              <a:rPr lang="en-GB" sz="1250" i="1" dirty="0"/>
              <a:t> Drugs for Treating Pregnant Women and Preventing HIV Infection in Infants: Programmatic Update.</a:t>
            </a:r>
            <a:r>
              <a:rPr lang="en-GB" sz="1250" dirty="0"/>
              <a:t> WHO, Geneva, Switzerland..</a:t>
            </a:r>
          </a:p>
        </p:txBody>
      </p:sp>
      <p:sp>
        <p:nvSpPr>
          <p:cNvPr id="4" name="Title 3">
            <a:extLst>
              <a:ext uri="{FF2B5EF4-FFF2-40B4-BE49-F238E27FC236}">
                <a16:creationId xmlns:a16="http://schemas.microsoft.com/office/drawing/2014/main" id="{CED45272-7E8B-4401-A442-DB6F54558299}"/>
              </a:ext>
            </a:extLst>
          </p:cNvPr>
          <p:cNvSpPr>
            <a:spLocks noGrp="1"/>
          </p:cNvSpPr>
          <p:nvPr>
            <p:ph type="title"/>
          </p:nvPr>
        </p:nvSpPr>
        <p:spPr/>
        <p:txBody>
          <a:bodyPr/>
          <a:lstStyle/>
          <a:p>
            <a:r>
              <a:rPr lang="en-GB" dirty="0"/>
              <a:t>Further reading</a:t>
            </a:r>
          </a:p>
        </p:txBody>
      </p:sp>
    </p:spTree>
    <p:extLst>
      <p:ext uri="{BB962C8B-B14F-4D97-AF65-F5344CB8AC3E}">
        <p14:creationId xmlns:p14="http://schemas.microsoft.com/office/powerpoint/2010/main" val="3329817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37D390E-1527-4EAC-B147-6936AB9407D0}"/>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C2E32BFF-5F51-4362-9495-25860D13AB8B}"/>
              </a:ext>
            </a:extLst>
          </p:cNvPr>
          <p:cNvSpPr>
            <a:spLocks noGrp="1"/>
          </p:cNvSpPr>
          <p:nvPr>
            <p:ph sz="quarter" idx="13"/>
          </p:nvPr>
        </p:nvSpPr>
        <p:spPr/>
        <p:txBody>
          <a:bodyPr>
            <a:noAutofit/>
          </a:bodyPr>
          <a:lstStyle/>
          <a:p>
            <a:r>
              <a:rPr lang="en-GB" sz="2600" dirty="0"/>
              <a:t>HIV Treatment. Available at: </a:t>
            </a:r>
            <a:r>
              <a:rPr lang="en-GB" sz="2600" dirty="0">
                <a:hlinkClick r:id="rId2"/>
              </a:rPr>
              <a:t>http://www.who.int/hiv/pub/arv/adult2010/en/</a:t>
            </a:r>
            <a:r>
              <a:rPr lang="en-GB" sz="2600" dirty="0"/>
              <a:t> (accessed 21 December 2015).</a:t>
            </a:r>
          </a:p>
        </p:txBody>
      </p:sp>
      <p:sp>
        <p:nvSpPr>
          <p:cNvPr id="4" name="Title 3">
            <a:extLst>
              <a:ext uri="{FF2B5EF4-FFF2-40B4-BE49-F238E27FC236}">
                <a16:creationId xmlns:a16="http://schemas.microsoft.com/office/drawing/2014/main" id="{CED45272-7E8B-4401-A442-DB6F54558299}"/>
              </a:ext>
            </a:extLst>
          </p:cNvPr>
          <p:cNvSpPr>
            <a:spLocks noGrp="1"/>
          </p:cNvSpPr>
          <p:nvPr>
            <p:ph type="title"/>
          </p:nvPr>
        </p:nvSpPr>
        <p:spPr/>
        <p:txBody>
          <a:bodyPr/>
          <a:lstStyle/>
          <a:p>
            <a:r>
              <a:rPr lang="en-GB" dirty="0"/>
              <a:t>Web resources</a:t>
            </a:r>
          </a:p>
        </p:txBody>
      </p:sp>
    </p:spTree>
    <p:extLst>
      <p:ext uri="{BB962C8B-B14F-4D97-AF65-F5344CB8AC3E}">
        <p14:creationId xmlns:p14="http://schemas.microsoft.com/office/powerpoint/2010/main" val="16811675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neric lecture slide template" id="{9B16598E-95EE-1D4F-8B62-56C049918952}" vid="{A011F8BC-391C-8741-A481-84B66A5C001B}"/>
    </a:ext>
  </a:extLst>
</a:theme>
</file>

<file path=docProps/app.xml><?xml version="1.0" encoding="utf-8"?>
<Properties xmlns="http://schemas.openxmlformats.org/officeDocument/2006/extended-properties" xmlns:vt="http://schemas.openxmlformats.org/officeDocument/2006/docPropsVTypes">
  <Template>Generic_lecture_slide_template (3)</Template>
  <TotalTime>72</TotalTime>
  <Words>273</Words>
  <Application>Microsoft Office PowerPoint</Application>
  <PresentationFormat>On-screen Show (4:3)</PresentationFormat>
  <Paragraphs>27</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Communicable Diseases, 6th Edition </vt:lpstr>
      <vt:lpstr>PowerPoint Presentation</vt:lpstr>
      <vt:lpstr>Summary</vt:lpstr>
      <vt:lpstr>Fig. 14.1. A global view of HIV infection in 2007, 33 million people (range: 30–36 million) living with HIV. </vt:lpstr>
      <vt:lpstr>Fig. 14.2. Hepatitis B prevalence in the world. </vt:lpstr>
      <vt:lpstr>Fig. 14.3. Hepatitis C prevalence, 2007. </vt:lpstr>
      <vt:lpstr>Further reading</vt:lpstr>
      <vt:lpstr>Web resources</vt:lpstr>
    </vt:vector>
  </TitlesOfParts>
  <Company>CABI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Lainsbury</dc:creator>
  <cp:lastModifiedBy>Alexandra Lainsbury</cp:lastModifiedBy>
  <cp:revision>10</cp:revision>
  <dcterms:created xsi:type="dcterms:W3CDTF">2019-06-26T10:31:11Z</dcterms:created>
  <dcterms:modified xsi:type="dcterms:W3CDTF">2019-07-02T09:52:24Z</dcterms:modified>
</cp:coreProperties>
</file>