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6" r:id="rId7"/>
    <p:sldId id="262" r:id="rId8"/>
    <p:sldId id="268" r:id="rId9"/>
    <p:sldId id="269" r:id="rId10"/>
    <p:sldId id="27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E"/>
    <a:srgbClr val="368729"/>
    <a:srgbClr val="F8634F"/>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41" autoAdjust="0"/>
  </p:normalViewPr>
  <p:slideViewPr>
    <p:cSldViewPr snapToGrid="0" snapToObjects="1">
      <p:cViewPr varScale="1">
        <p:scale>
          <a:sx n="80" d="100"/>
          <a:sy n="80" d="100"/>
        </p:scale>
        <p:origin x="102" y="852"/>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AA853A1-56EF-DA4E-8CAC-CDB94D0D7153}"/>
              </a:ext>
            </a:extLst>
          </p:cNvPr>
          <p:cNvSpPr>
            <a:spLocks noGrp="1"/>
          </p:cNvSpPr>
          <p:nvPr>
            <p:ph type="pic" sz="quarter" idx="10"/>
          </p:nvPr>
        </p:nvSpPr>
        <p:spPr>
          <a:xfrm>
            <a:off x="0" y="0"/>
            <a:ext cx="9144000" cy="4152900"/>
          </a:xfrm>
          <a:noFill/>
        </p:spPr>
        <p:txBody>
          <a:bodyPr/>
          <a:lstStyle/>
          <a:p>
            <a:r>
              <a:rPr lang="en-US"/>
              <a:t>Click icon to add picture</a:t>
            </a:r>
          </a:p>
        </p:txBody>
      </p:sp>
      <p:sp>
        <p:nvSpPr>
          <p:cNvPr id="37" name="Rectangle 36"/>
          <p:cNvSpPr/>
          <p:nvPr userDrawn="1"/>
        </p:nvSpPr>
        <p:spPr>
          <a:xfrm>
            <a:off x="0" y="4152900"/>
            <a:ext cx="9144000" cy="270510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E950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 name="Picture 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3732D160-D5D1-254B-A9F7-6916C00BF75B}"/>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
        <p:nvSpPr>
          <p:cNvPr id="3" name="Picture Placeholder 2">
            <a:extLst>
              <a:ext uri="{FF2B5EF4-FFF2-40B4-BE49-F238E27FC236}">
                <a16:creationId xmlns:a16="http://schemas.microsoft.com/office/drawing/2014/main" id="{54723AA0-CB4E-ED46-9C07-0B9DE5D695EB}"/>
              </a:ext>
            </a:extLst>
          </p:cNvPr>
          <p:cNvSpPr>
            <a:spLocks noGrp="1"/>
          </p:cNvSpPr>
          <p:nvPr>
            <p:ph type="pic" sz="quarter" idx="15"/>
          </p:nvPr>
        </p:nvSpPr>
        <p:spPr>
          <a:xfrm>
            <a:off x="1189038" y="1271588"/>
            <a:ext cx="3382962" cy="4313237"/>
          </a:xfrm>
        </p:spPr>
        <p:txBody>
          <a:bodyPr/>
          <a:lstStyle/>
          <a:p>
            <a:r>
              <a:rPr lang="en-US"/>
              <a:t>Click icon to add picture</a:t>
            </a:r>
          </a:p>
        </p:txBody>
      </p:sp>
    </p:spTree>
    <p:extLst>
      <p:ext uri="{BB962C8B-B14F-4D97-AF65-F5344CB8AC3E}">
        <p14:creationId xmlns:p14="http://schemas.microsoft.com/office/powerpoint/2010/main" val="1782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132EA82-43BD-1949-9E85-CDF92E505BD7}"/>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a:t>
            </a:r>
          </a:p>
        </p:txBody>
      </p:sp>
      <p:sp>
        <p:nvSpPr>
          <p:cNvPr id="9" name="Rectangle 8"/>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CDAB31F-649D-D541-AC22-9F31841978AB}"/>
              </a:ext>
            </a:extLst>
          </p:cNvPr>
          <p:cNvSpPr>
            <a:spLocks noGrp="1"/>
          </p:cNvSpPr>
          <p:nvPr>
            <p:ph type="pic" sz="quarter" idx="10"/>
          </p:nvPr>
        </p:nvSpPr>
        <p:spPr>
          <a:xfrm>
            <a:off x="0" y="0"/>
            <a:ext cx="9144000" cy="5764556"/>
          </a:xfrm>
        </p:spPr>
        <p:txBody>
          <a:bodyPr/>
          <a:lstStyle/>
          <a:p>
            <a:r>
              <a:rPr lang="en-US"/>
              <a:t>Click icon to add picture</a:t>
            </a:r>
          </a:p>
        </p:txBody>
      </p:sp>
      <p:sp>
        <p:nvSpPr>
          <p:cNvPr id="8" name="Rectangle 7"/>
          <p:cNvSpPr/>
          <p:nvPr userDrawn="1"/>
        </p:nvSpPr>
        <p:spPr>
          <a:xfrm>
            <a:off x="0" y="4160520"/>
            <a:ext cx="9144000" cy="1607738"/>
          </a:xfrm>
          <a:prstGeom prst="rect">
            <a:avLst/>
          </a:prstGeom>
          <a:solidFill>
            <a:srgbClr val="3687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2988A9-A9DF-3C47-A8BE-665434FF8AD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6E509B-A1BB-1740-84B8-2B970824004F}"/>
              </a:ext>
            </a:extLst>
          </p:cNvPr>
          <p:cNvSpPr>
            <a:spLocks noGrp="1"/>
          </p:cNvSpPr>
          <p:nvPr>
            <p:ph type="pic" sz="quarter" idx="10"/>
          </p:nvPr>
        </p:nvSpPr>
        <p:spPr>
          <a:xfrm>
            <a:off x="0" y="0"/>
            <a:ext cx="9144000" cy="4160520"/>
          </a:xfrm>
        </p:spPr>
        <p:txBody>
          <a:bodyPr/>
          <a:lstStyle/>
          <a:p>
            <a:r>
              <a:rPr lang="en-US"/>
              <a:t>Click icon to add picture</a:t>
            </a:r>
          </a:p>
        </p:txBody>
      </p:sp>
      <p:sp>
        <p:nvSpPr>
          <p:cNvPr id="8" name="Rectangle 7"/>
          <p:cNvSpPr/>
          <p:nvPr userDrawn="1"/>
        </p:nvSpPr>
        <p:spPr>
          <a:xfrm>
            <a:off x="0" y="4160520"/>
            <a:ext cx="9144000" cy="269748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D008B39B-5F53-2047-974C-28AB38215E51}"/>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FDE35CE-E86C-0146-B01A-434E76EB8A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9D7DFC5-7B03-6D42-97E1-8C582BD3B456}"/>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B5A29F4-9E72-A441-8114-7979357624C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C91F0CB3-8D02-3943-9933-CED78392EE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who.int/csr/disease/influenza/en/" TargetMode="External"/><Relationship Id="rId2" Type="http://schemas.openxmlformats.org/officeDocument/2006/relationships/hyperlink" Target="http://www.who.int/flunet" TargetMode="External"/><Relationship Id="rId1" Type="http://schemas.openxmlformats.org/officeDocument/2006/relationships/slideLayout" Target="../slideLayouts/slideLayout8.xml"/><Relationship Id="rId5" Type="http://schemas.openxmlformats.org/officeDocument/2006/relationships/hyperlink" Target="http://www.who.int/tb/en" TargetMode="External"/><Relationship Id="rId4" Type="http://schemas.openxmlformats.org/officeDocument/2006/relationships/hyperlink" Target="http://www.nhs.uk/conditions/pandemic-flu/Pages/Introduction.aspx"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www.who.int/csr/resources/publications/meningitis/guidelines2014/en/"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7C6C6-6DF5-4C8E-8333-D40D55ACDA3E}"/>
              </a:ext>
            </a:extLst>
          </p:cNvPr>
          <p:cNvPicPr>
            <a:picLocks noGrp="1" noChangeAspect="1"/>
          </p:cNvPicPr>
          <p:nvPr>
            <p:ph type="pic" sz="quarter" idx="10"/>
          </p:nvPr>
        </p:nvPicPr>
        <p:blipFill>
          <a:blip r:embed="rId2"/>
          <a:srcRect t="15937" b="15937"/>
          <a:stretch>
            <a:fillRect/>
          </a:stretch>
        </p:blipFill>
        <p:spPr/>
      </p:pic>
      <p:sp>
        <p:nvSpPr>
          <p:cNvPr id="3" name="Title 2">
            <a:extLst>
              <a:ext uri="{FF2B5EF4-FFF2-40B4-BE49-F238E27FC236}">
                <a16:creationId xmlns:a16="http://schemas.microsoft.com/office/drawing/2014/main" id="{CA48A2C2-331F-1945-ACBC-3D33F9B1C17C}"/>
              </a:ext>
            </a:extLst>
          </p:cNvPr>
          <p:cNvSpPr>
            <a:spLocks noGrp="1"/>
          </p:cNvSpPr>
          <p:nvPr>
            <p:ph type="title"/>
          </p:nvPr>
        </p:nvSpPr>
        <p:spPr/>
        <p:txBody>
          <a:bodyPr/>
          <a:lstStyle/>
          <a:p>
            <a:r>
              <a:rPr lang="en-US" dirty="0"/>
              <a:t>Communicable Diseases, 6</a:t>
            </a:r>
            <a:r>
              <a:rPr lang="en-US" baseline="30000" dirty="0"/>
              <a:t>th</a:t>
            </a:r>
            <a:r>
              <a:rPr lang="en-US" dirty="0"/>
              <a:t> Edition	</a:t>
            </a:r>
          </a:p>
        </p:txBody>
      </p:sp>
      <p:sp>
        <p:nvSpPr>
          <p:cNvPr id="4" name="Subtitle 3">
            <a:extLst>
              <a:ext uri="{FF2B5EF4-FFF2-40B4-BE49-F238E27FC236}">
                <a16:creationId xmlns:a16="http://schemas.microsoft.com/office/drawing/2014/main" id="{CFE579FD-9822-2442-BDF7-2B80C2FCFA8A}"/>
              </a:ext>
            </a:extLst>
          </p:cNvPr>
          <p:cNvSpPr>
            <a:spLocks noGrp="1"/>
          </p:cNvSpPr>
          <p:nvPr>
            <p:ph type="subTitle" idx="1"/>
          </p:nvPr>
        </p:nvSpPr>
        <p:spPr>
          <a:xfrm>
            <a:off x="685800" y="5016770"/>
            <a:ext cx="7741920" cy="855358"/>
          </a:xfrm>
        </p:spPr>
        <p:txBody>
          <a:bodyPr>
            <a:normAutofit/>
          </a:bodyPr>
          <a:lstStyle/>
          <a:p>
            <a:r>
              <a:rPr lang="en-US" sz="2400" dirty="0">
                <a:solidFill>
                  <a:schemeClr val="bg1"/>
                </a:solidFill>
              </a:rPr>
              <a:t>A Global Perspective</a:t>
            </a:r>
          </a:p>
        </p:txBody>
      </p:sp>
      <p:sp>
        <p:nvSpPr>
          <p:cNvPr id="7" name="Subtitle 3">
            <a:extLst>
              <a:ext uri="{FF2B5EF4-FFF2-40B4-BE49-F238E27FC236}">
                <a16:creationId xmlns:a16="http://schemas.microsoft.com/office/drawing/2014/main" id="{9F733B45-E58B-46DE-A0A5-B4339805E23A}"/>
              </a:ext>
            </a:extLst>
          </p:cNvPr>
          <p:cNvSpPr txBox="1">
            <a:spLocks/>
          </p:cNvSpPr>
          <p:nvPr/>
        </p:nvSpPr>
        <p:spPr>
          <a:xfrm>
            <a:off x="685800" y="5608320"/>
            <a:ext cx="7741920" cy="85535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1" kern="1200">
                <a:solidFill>
                  <a:srgbClr val="E9500E"/>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bg1"/>
                </a:solidFill>
              </a:rPr>
              <a:t>Roger Webber</a:t>
            </a:r>
          </a:p>
        </p:txBody>
      </p:sp>
    </p:spTree>
    <p:extLst>
      <p:ext uri="{BB962C8B-B14F-4D97-AF65-F5344CB8AC3E}">
        <p14:creationId xmlns:p14="http://schemas.microsoft.com/office/powerpoint/2010/main" val="2777559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2200" dirty="0" err="1"/>
              <a:t>FluNet</a:t>
            </a:r>
            <a:r>
              <a:rPr lang="en-GB" sz="2200" dirty="0"/>
              <a:t>: international flu network of </a:t>
            </a:r>
            <a:r>
              <a:rPr lang="en-GB" sz="2200" dirty="0" err="1"/>
              <a:t>virological</a:t>
            </a:r>
            <a:r>
              <a:rPr lang="en-GB" sz="2200" dirty="0"/>
              <a:t> data. Available at: </a:t>
            </a:r>
            <a:r>
              <a:rPr lang="en-GB" sz="2200" dirty="0">
                <a:hlinkClick r:id="rId2"/>
              </a:rPr>
              <a:t>www.who.int/flunet</a:t>
            </a:r>
            <a:r>
              <a:rPr lang="en-GB" sz="2200" dirty="0"/>
              <a:t> (accessed 5 March 2019).</a:t>
            </a:r>
          </a:p>
          <a:p>
            <a:r>
              <a:rPr lang="en-GB" sz="2200" dirty="0"/>
              <a:t>Influenza: WHO influenza home page. Available at: </a:t>
            </a:r>
            <a:r>
              <a:rPr lang="en-GB" sz="2200" dirty="0">
                <a:hlinkClick r:id="rId3"/>
              </a:rPr>
              <a:t>www.who.int/csr/disease/influenza/en/</a:t>
            </a:r>
            <a:r>
              <a:rPr lang="en-GB" sz="2200" dirty="0"/>
              <a:t> (accessed 5 March 2019).</a:t>
            </a:r>
          </a:p>
          <a:p>
            <a:r>
              <a:rPr lang="en-GB" sz="2200" dirty="0"/>
              <a:t>NHS Choices: Swine flu (H1N1). Available at: </a:t>
            </a:r>
            <a:r>
              <a:rPr lang="en-GB" sz="2200" dirty="0">
                <a:hlinkClick r:id="rId4"/>
              </a:rPr>
              <a:t>http://www.nhs.uk/conditions/pandemic-flu/Pages/Introduction.aspx</a:t>
            </a:r>
            <a:r>
              <a:rPr lang="en-GB" sz="2200" dirty="0"/>
              <a:t> (accessed 21 December 2015).</a:t>
            </a:r>
          </a:p>
          <a:p>
            <a:r>
              <a:rPr lang="en-US" sz="2200" dirty="0"/>
              <a:t>Tuberculosis (TB): WHO tuberculosis home page. Available at: </a:t>
            </a:r>
            <a:r>
              <a:rPr lang="en-US" sz="2200" dirty="0">
                <a:hlinkClick r:id="rId5"/>
              </a:rPr>
              <a:t>www.who.int/tb/en</a:t>
            </a:r>
            <a:r>
              <a:rPr lang="en-US" sz="2200" dirty="0"/>
              <a:t> (accessed 5 March 2019).</a:t>
            </a:r>
            <a:endParaRPr lang="en-GB" sz="2200" dirty="0"/>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Web resources</a:t>
            </a:r>
          </a:p>
        </p:txBody>
      </p:sp>
    </p:spTree>
    <p:extLst>
      <p:ext uri="{BB962C8B-B14F-4D97-AF65-F5344CB8AC3E}">
        <p14:creationId xmlns:p14="http://schemas.microsoft.com/office/powerpoint/2010/main" val="1681167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AD7A1-50D6-49C1-B0CE-0F1F1FB35F01}"/>
              </a:ext>
            </a:extLst>
          </p:cNvPr>
          <p:cNvPicPr>
            <a:picLocks noGrp="1" noChangeAspect="1"/>
          </p:cNvPicPr>
          <p:nvPr>
            <p:ph type="pic" sz="quarter" idx="10"/>
          </p:nvPr>
        </p:nvPicPr>
        <p:blipFill>
          <a:blip r:embed="rId2"/>
          <a:srcRect t="12080" b="12080"/>
          <a:stretch>
            <a:fillRect/>
          </a:stretch>
        </p:blipFill>
        <p:spPr/>
      </p:pic>
      <p:sp>
        <p:nvSpPr>
          <p:cNvPr id="3" name="Subtitle 2">
            <a:extLst>
              <a:ext uri="{FF2B5EF4-FFF2-40B4-BE49-F238E27FC236}">
                <a16:creationId xmlns:a16="http://schemas.microsoft.com/office/drawing/2014/main" id="{EF7AEA17-3249-49DD-B4CE-B974A15D665C}"/>
              </a:ext>
            </a:extLst>
          </p:cNvPr>
          <p:cNvSpPr>
            <a:spLocks noGrp="1"/>
          </p:cNvSpPr>
          <p:nvPr>
            <p:ph type="subTitle" idx="1"/>
          </p:nvPr>
        </p:nvSpPr>
        <p:spPr/>
        <p:txBody>
          <a:bodyPr/>
          <a:lstStyle/>
          <a:p>
            <a:r>
              <a:rPr lang="en-GB" dirty="0">
                <a:solidFill>
                  <a:schemeClr val="bg1"/>
                </a:solidFill>
              </a:rPr>
              <a:t>Chapter 13: </a:t>
            </a:r>
            <a:r>
              <a:rPr lang="en-US" dirty="0">
                <a:solidFill>
                  <a:schemeClr val="bg1"/>
                </a:solidFill>
              </a:rPr>
              <a:t>Respiratory Diseases and Other Airborne-transmitted Infections</a:t>
            </a:r>
            <a:endParaRPr lang="en-GB" dirty="0">
              <a:solidFill>
                <a:schemeClr val="bg1"/>
              </a:solidFill>
            </a:endParaRPr>
          </a:p>
        </p:txBody>
      </p:sp>
    </p:spTree>
    <p:extLst>
      <p:ext uri="{BB962C8B-B14F-4D97-AF65-F5344CB8AC3E}">
        <p14:creationId xmlns:p14="http://schemas.microsoft.com/office/powerpoint/2010/main" val="263777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BF3A00-1098-46C6-A549-B3565F99A8BA}"/>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978F952C-CA10-43D0-BFA3-67E504CDD7E3}"/>
              </a:ext>
            </a:extLst>
          </p:cNvPr>
          <p:cNvSpPr>
            <a:spLocks noGrp="1"/>
          </p:cNvSpPr>
          <p:nvPr>
            <p:ph sz="quarter" idx="13"/>
          </p:nvPr>
        </p:nvSpPr>
        <p:spPr/>
        <p:txBody>
          <a:bodyPr>
            <a:noAutofit/>
          </a:bodyPr>
          <a:lstStyle/>
          <a:p>
            <a:pPr marL="457200" lvl="0" indent="-457200">
              <a:buFont typeface="Arial" panose="020B0604020202020204" pitchFamily="34" charset="0"/>
              <a:buChar char="•"/>
            </a:pPr>
            <a:r>
              <a:rPr lang="en-GB" sz="1500" dirty="0"/>
              <a:t>Infections of the respiratory system are the most important cause of morbidity and mortality in the world.</a:t>
            </a:r>
          </a:p>
          <a:p>
            <a:pPr marL="457200" lvl="0" indent="-457200">
              <a:buFont typeface="Arial" panose="020B0604020202020204" pitchFamily="34" charset="0"/>
              <a:buChar char="•"/>
            </a:pPr>
            <a:r>
              <a:rPr lang="en-GB" sz="1500" dirty="0"/>
              <a:t>Although numerous organisms are responsible for producing infection, it is the response of the host that determines the severity of the disease.</a:t>
            </a:r>
          </a:p>
          <a:p>
            <a:pPr marL="457200" lvl="0" indent="-457200">
              <a:buFont typeface="Arial" panose="020B0604020202020204" pitchFamily="34" charset="0"/>
              <a:buChar char="•"/>
            </a:pPr>
            <a:r>
              <a:rPr lang="en-GB" sz="1500" dirty="0"/>
              <a:t>The main method of transmission is by droplets, either coughed directly on to another person or on to surfaces from which they are inadvertently transferred to mucous membranes.</a:t>
            </a:r>
          </a:p>
          <a:p>
            <a:pPr marL="457200" lvl="0" indent="-457200">
              <a:buFont typeface="Arial" panose="020B0604020202020204" pitchFamily="34" charset="0"/>
              <a:buChar char="•"/>
            </a:pPr>
            <a:r>
              <a:rPr lang="en-GB" sz="1500" dirty="0"/>
              <a:t>Additional factors such as age (the young and the old), overcrowding, malnutrition, smoking and other concurrent infections increase the frequency and severity of infection.</a:t>
            </a:r>
          </a:p>
          <a:p>
            <a:pPr marL="457200" lvl="0" indent="-457200">
              <a:buFont typeface="Arial" panose="020B0604020202020204" pitchFamily="34" charset="0"/>
              <a:buChar char="•"/>
            </a:pPr>
            <a:r>
              <a:rPr lang="en-GB" sz="1500" dirty="0"/>
              <a:t>Epidemic infections, particularly influenza, have a seasonality during the rainy season in the tropics and during the cooler months in northern climates.</a:t>
            </a:r>
          </a:p>
          <a:p>
            <a:pPr marL="457200" lvl="0" indent="-457200">
              <a:buFont typeface="Arial" panose="020B0604020202020204" pitchFamily="34" charset="0"/>
              <a:buChar char="•"/>
            </a:pPr>
            <a:r>
              <a:rPr lang="en-GB" sz="1500" dirty="0"/>
              <a:t>Meningitis, otitis media and rheumatic fever are also due to infection acquired by the respiratory route.</a:t>
            </a:r>
          </a:p>
          <a:p>
            <a:pPr marL="457200" lvl="0" indent="-457200">
              <a:buFont typeface="Arial" panose="020B0604020202020204" pitchFamily="34" charset="0"/>
              <a:buChar char="•"/>
            </a:pPr>
            <a:r>
              <a:rPr lang="en-GB" sz="1500" dirty="0"/>
              <a:t>Many of the respiratory infections are prevented by vaccination, which is the main method of immediate control, but established personal hygiene habits, the raising of living standards and the control of family size are long-term preventive measures.</a:t>
            </a:r>
          </a:p>
        </p:txBody>
      </p:sp>
      <p:sp>
        <p:nvSpPr>
          <p:cNvPr id="4" name="Title 3">
            <a:extLst>
              <a:ext uri="{FF2B5EF4-FFF2-40B4-BE49-F238E27FC236}">
                <a16:creationId xmlns:a16="http://schemas.microsoft.com/office/drawing/2014/main" id="{1F761813-516F-4724-B1C7-ED702A23349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386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1116-6BE7-4D5C-871F-C3E543D632E9}"/>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921DC9DD-C02A-487A-9E9E-B95BFF8DFF48}"/>
              </a:ext>
            </a:extLst>
          </p:cNvPr>
          <p:cNvPicPr>
            <a:picLocks noGrp="1" noChangeAspect="1"/>
          </p:cNvPicPr>
          <p:nvPr>
            <p:ph sz="quarter" idx="13"/>
          </p:nvPr>
        </p:nvPicPr>
        <p:blipFill>
          <a:blip r:embed="rId2"/>
          <a:stretch>
            <a:fillRect/>
          </a:stretch>
        </p:blipFill>
        <p:spPr>
          <a:xfrm>
            <a:off x="1298525" y="932613"/>
            <a:ext cx="6546949" cy="4047271"/>
          </a:xfrm>
        </p:spPr>
      </p:pic>
      <p:sp>
        <p:nvSpPr>
          <p:cNvPr id="4" name="Title 3">
            <a:extLst>
              <a:ext uri="{FF2B5EF4-FFF2-40B4-BE49-F238E27FC236}">
                <a16:creationId xmlns:a16="http://schemas.microsoft.com/office/drawing/2014/main" id="{A573B383-20EF-4B26-8F77-AA58B0EDA98B}"/>
              </a:ext>
            </a:extLst>
          </p:cNvPr>
          <p:cNvSpPr>
            <a:spLocks noGrp="1"/>
          </p:cNvSpPr>
          <p:nvPr>
            <p:ph type="title"/>
          </p:nvPr>
        </p:nvSpPr>
        <p:spPr/>
        <p:txBody>
          <a:bodyPr>
            <a:normAutofit/>
          </a:bodyPr>
          <a:lstStyle/>
          <a:p>
            <a:r>
              <a:rPr lang="en-GB" sz="2600" dirty="0"/>
              <a:t>Fig. 13.1. The evolution of untreated primary tuberculosis. </a:t>
            </a:r>
          </a:p>
        </p:txBody>
      </p:sp>
      <p:sp>
        <p:nvSpPr>
          <p:cNvPr id="5" name="Title 3">
            <a:extLst>
              <a:ext uri="{FF2B5EF4-FFF2-40B4-BE49-F238E27FC236}">
                <a16:creationId xmlns:a16="http://schemas.microsoft.com/office/drawing/2014/main" id="{291CA0BC-85A3-44ED-B7E1-2C5D40BDB30F}"/>
              </a:ext>
            </a:extLst>
          </p:cNvPr>
          <p:cNvSpPr txBox="1">
            <a:spLocks/>
          </p:cNvSpPr>
          <p:nvPr/>
        </p:nvSpPr>
        <p:spPr>
          <a:xfrm>
            <a:off x="973930" y="5073511"/>
            <a:ext cx="7196137" cy="67453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(Modified figure. Reproduced by permission from Miller, F.J.W. (1982) </a:t>
            </a:r>
            <a:r>
              <a:rPr lang="en-GB" sz="1600" b="0" i="1" dirty="0"/>
              <a:t>Tuberculosis in Children</a:t>
            </a:r>
            <a:r>
              <a:rPr lang="en-GB" sz="1600" b="0" dirty="0"/>
              <a:t>. Churchill Livingstone, Edinburgh, UK.)</a:t>
            </a:r>
          </a:p>
        </p:txBody>
      </p:sp>
    </p:spTree>
    <p:extLst>
      <p:ext uri="{BB962C8B-B14F-4D97-AF65-F5344CB8AC3E}">
        <p14:creationId xmlns:p14="http://schemas.microsoft.com/office/powerpoint/2010/main" val="23752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E9C95020-9DF7-4968-80E6-4C0EF70D01E4}"/>
              </a:ext>
            </a:extLst>
          </p:cNvPr>
          <p:cNvPicPr>
            <a:picLocks noGrp="1" noChangeAspect="1"/>
          </p:cNvPicPr>
          <p:nvPr>
            <p:ph sz="quarter" idx="13"/>
          </p:nvPr>
        </p:nvPicPr>
        <p:blipFill>
          <a:blip r:embed="rId2"/>
          <a:stretch>
            <a:fillRect/>
          </a:stretch>
        </p:blipFill>
        <p:spPr>
          <a:xfrm>
            <a:off x="1052695" y="1347355"/>
            <a:ext cx="6605473" cy="3800456"/>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834365" y="185101"/>
            <a:ext cx="7475270" cy="977154"/>
          </a:xfrm>
        </p:spPr>
        <p:txBody>
          <a:bodyPr>
            <a:noAutofit/>
          </a:bodyPr>
          <a:lstStyle/>
          <a:p>
            <a:r>
              <a:rPr lang="en-GB" sz="2600" dirty="0"/>
              <a:t>Fig. 13.2. Estimated TB (tuberculosis) incidence rates, 2013.</a:t>
            </a:r>
          </a:p>
        </p:txBody>
      </p:sp>
      <p:sp>
        <p:nvSpPr>
          <p:cNvPr id="5" name="Title 3">
            <a:extLst>
              <a:ext uri="{FF2B5EF4-FFF2-40B4-BE49-F238E27FC236}">
                <a16:creationId xmlns:a16="http://schemas.microsoft.com/office/drawing/2014/main" id="{0D78CFA6-AD3C-4477-A850-BDF3544531B7}"/>
              </a:ext>
            </a:extLst>
          </p:cNvPr>
          <p:cNvSpPr txBox="1">
            <a:spLocks/>
          </p:cNvSpPr>
          <p:nvPr/>
        </p:nvSpPr>
        <p:spPr>
          <a:xfrm>
            <a:off x="710214" y="5172681"/>
            <a:ext cx="7475270" cy="37226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a:t>
            </a:r>
          </a:p>
        </p:txBody>
      </p:sp>
    </p:spTree>
    <p:extLst>
      <p:ext uri="{BB962C8B-B14F-4D97-AF65-F5344CB8AC3E}">
        <p14:creationId xmlns:p14="http://schemas.microsoft.com/office/powerpoint/2010/main" val="239582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0" y="0"/>
            <a:ext cx="9144000" cy="5768975"/>
          </a:xfrm>
        </p:spPr>
      </p:sp>
      <p:pic>
        <p:nvPicPr>
          <p:cNvPr id="6" name="Content Placeholder 5">
            <a:extLst>
              <a:ext uri="{FF2B5EF4-FFF2-40B4-BE49-F238E27FC236}">
                <a16:creationId xmlns:a16="http://schemas.microsoft.com/office/drawing/2014/main" id="{10A24128-BC5B-4C15-8C94-354366977576}"/>
              </a:ext>
            </a:extLst>
          </p:cNvPr>
          <p:cNvPicPr>
            <a:picLocks noGrp="1" noChangeAspect="1"/>
          </p:cNvPicPr>
          <p:nvPr>
            <p:ph sz="quarter" idx="13"/>
          </p:nvPr>
        </p:nvPicPr>
        <p:blipFill>
          <a:blip r:embed="rId2"/>
          <a:stretch>
            <a:fillRect/>
          </a:stretch>
        </p:blipFill>
        <p:spPr>
          <a:xfrm>
            <a:off x="1674778" y="1274588"/>
            <a:ext cx="5171189" cy="3219797"/>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60585" y="69102"/>
            <a:ext cx="7051431" cy="1012397"/>
          </a:xfrm>
        </p:spPr>
        <p:txBody>
          <a:bodyPr>
            <a:normAutofit/>
          </a:bodyPr>
          <a:lstStyle/>
          <a:p>
            <a:r>
              <a:rPr lang="en-GB" sz="2600" dirty="0"/>
              <a:t>Fig. 13.3. The decline of tuberculosis (TB) in England and Wales 1912–1975. </a:t>
            </a:r>
          </a:p>
        </p:txBody>
      </p:sp>
      <p:sp>
        <p:nvSpPr>
          <p:cNvPr id="5" name="Title 3">
            <a:extLst>
              <a:ext uri="{FF2B5EF4-FFF2-40B4-BE49-F238E27FC236}">
                <a16:creationId xmlns:a16="http://schemas.microsoft.com/office/drawing/2014/main" id="{C90301AB-AC97-4AD2-961A-F98AF97EDDD5}"/>
              </a:ext>
            </a:extLst>
          </p:cNvPr>
          <p:cNvSpPr txBox="1">
            <a:spLocks/>
          </p:cNvSpPr>
          <p:nvPr/>
        </p:nvSpPr>
        <p:spPr>
          <a:xfrm>
            <a:off x="1046284" y="4534553"/>
            <a:ext cx="7051431" cy="101239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(From DHSS (1977) </a:t>
            </a:r>
            <a:r>
              <a:rPr lang="en-GB" sz="1600" b="0" i="1" dirty="0"/>
              <a:t>Annual Report of the Chief Medical Officer, Department of Health and Social Security for 1976</a:t>
            </a:r>
            <a:r>
              <a:rPr lang="en-GB" sz="1600" b="0" dirty="0"/>
              <a:t>, Her Majesty’s Stationary Office, London. Contains public service sector information licensed under the Open Government Licence v 3.0.)</a:t>
            </a:r>
          </a:p>
        </p:txBody>
      </p:sp>
    </p:spTree>
    <p:extLst>
      <p:ext uri="{BB962C8B-B14F-4D97-AF65-F5344CB8AC3E}">
        <p14:creationId xmlns:p14="http://schemas.microsoft.com/office/powerpoint/2010/main" val="16789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8" name="Content Placeholder 7">
            <a:extLst>
              <a:ext uri="{FF2B5EF4-FFF2-40B4-BE49-F238E27FC236}">
                <a16:creationId xmlns:a16="http://schemas.microsoft.com/office/drawing/2014/main" id="{FEBEEE2F-C4C3-49FF-A29E-22DED98ECA32}"/>
              </a:ext>
            </a:extLst>
          </p:cNvPr>
          <p:cNvPicPr>
            <a:picLocks noGrp="1" noChangeAspect="1"/>
          </p:cNvPicPr>
          <p:nvPr>
            <p:ph sz="quarter" idx="13"/>
          </p:nvPr>
        </p:nvPicPr>
        <p:blipFill>
          <a:blip r:embed="rId2"/>
          <a:stretch>
            <a:fillRect/>
          </a:stretch>
        </p:blipFill>
        <p:spPr>
          <a:xfrm>
            <a:off x="1822744" y="1347687"/>
            <a:ext cx="4963066" cy="3869192"/>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89356" y="217804"/>
            <a:ext cx="7196137" cy="997743"/>
          </a:xfrm>
        </p:spPr>
        <p:txBody>
          <a:bodyPr>
            <a:normAutofit/>
          </a:bodyPr>
          <a:lstStyle/>
          <a:p>
            <a:r>
              <a:rPr lang="en-GB" sz="2600" dirty="0"/>
              <a:t>Fig. 13.4. Meningococcal meningitis, countries or areas at high risk, 2014. </a:t>
            </a:r>
          </a:p>
        </p:txBody>
      </p:sp>
      <p:sp>
        <p:nvSpPr>
          <p:cNvPr id="5" name="Title 3">
            <a:extLst>
              <a:ext uri="{FF2B5EF4-FFF2-40B4-BE49-F238E27FC236}">
                <a16:creationId xmlns:a16="http://schemas.microsoft.com/office/drawing/2014/main" id="{7C15BAC6-C540-44C6-A2DC-1772853EEBBF}"/>
              </a:ext>
            </a:extLst>
          </p:cNvPr>
          <p:cNvSpPr txBox="1">
            <a:spLocks/>
          </p:cNvSpPr>
          <p:nvPr/>
        </p:nvSpPr>
        <p:spPr>
          <a:xfrm>
            <a:off x="862614" y="5280128"/>
            <a:ext cx="7403081" cy="36023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a:t>
            </a:r>
          </a:p>
        </p:txBody>
      </p:sp>
    </p:spTree>
    <p:extLst>
      <p:ext uri="{BB962C8B-B14F-4D97-AF65-F5344CB8AC3E}">
        <p14:creationId xmlns:p14="http://schemas.microsoft.com/office/powerpoint/2010/main" val="267768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8" name="Content Placeholder 7">
            <a:extLst>
              <a:ext uri="{FF2B5EF4-FFF2-40B4-BE49-F238E27FC236}">
                <a16:creationId xmlns:a16="http://schemas.microsoft.com/office/drawing/2014/main" id="{F4A15F9A-5B34-462C-B6ED-342B208929DD}"/>
              </a:ext>
            </a:extLst>
          </p:cNvPr>
          <p:cNvPicPr>
            <a:picLocks noGrp="1" noChangeAspect="1"/>
          </p:cNvPicPr>
          <p:nvPr>
            <p:ph sz="quarter" idx="13"/>
          </p:nvPr>
        </p:nvPicPr>
        <p:blipFill>
          <a:blip r:embed="rId2"/>
          <a:stretch>
            <a:fillRect/>
          </a:stretch>
        </p:blipFill>
        <p:spPr>
          <a:xfrm>
            <a:off x="974558" y="1495361"/>
            <a:ext cx="6833937" cy="4065485"/>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974558" y="262606"/>
            <a:ext cx="7410935" cy="997743"/>
          </a:xfrm>
        </p:spPr>
        <p:txBody>
          <a:bodyPr>
            <a:noAutofit/>
          </a:bodyPr>
          <a:lstStyle/>
          <a:p>
            <a:r>
              <a:rPr lang="en-GB" sz="2400" dirty="0"/>
              <a:t>Fig. 13.5. The seasonal variation of meningococcal meningitis in relation to relative humidity in the Sahel region of Africa.</a:t>
            </a:r>
          </a:p>
        </p:txBody>
      </p:sp>
    </p:spTree>
    <p:extLst>
      <p:ext uri="{BB962C8B-B14F-4D97-AF65-F5344CB8AC3E}">
        <p14:creationId xmlns:p14="http://schemas.microsoft.com/office/powerpoint/2010/main" val="235661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1700" dirty="0"/>
              <a:t>Van-Tam, J. and </a:t>
            </a:r>
            <a:r>
              <a:rPr lang="en-GB" sz="1700" dirty="0" err="1"/>
              <a:t>Sellwood</a:t>
            </a:r>
            <a:r>
              <a:rPr lang="en-GB" sz="1700" dirty="0"/>
              <a:t>, C. (2012) </a:t>
            </a:r>
            <a:r>
              <a:rPr lang="en-GB" sz="1700" i="1" dirty="0"/>
              <a:t>Pandemic Influenza</a:t>
            </a:r>
            <a:r>
              <a:rPr lang="en-GB" sz="1700" dirty="0"/>
              <a:t>, 2nd </a:t>
            </a:r>
            <a:r>
              <a:rPr lang="en-GB" sz="1700" dirty="0" err="1"/>
              <a:t>edn</a:t>
            </a:r>
            <a:r>
              <a:rPr lang="en-GB" sz="1700" dirty="0"/>
              <a:t>. CAB International, Wallingford, UK.</a:t>
            </a:r>
          </a:p>
          <a:p>
            <a:r>
              <a:rPr lang="en-GB" sz="1700" dirty="0"/>
              <a:t>World Health Organization (2004) </a:t>
            </a:r>
            <a:r>
              <a:rPr lang="en-GB" sz="1700" i="1" dirty="0"/>
              <a:t>Rheumatic Fever and Rheumatic Heart Disease: Report of a WHO Expert Consultation, Geneva, 29 October–1 November 2001</a:t>
            </a:r>
            <a:r>
              <a:rPr lang="en-GB" sz="1700" dirty="0"/>
              <a:t>. WHO Technical Report Series 923. WHO, Geneva, Switzerland.</a:t>
            </a:r>
          </a:p>
          <a:p>
            <a:r>
              <a:rPr lang="en-GB" sz="1700" dirty="0"/>
              <a:t>World Health Organization (2005) </a:t>
            </a:r>
            <a:r>
              <a:rPr lang="en-GB" sz="1700" i="1" dirty="0"/>
              <a:t>The Current Evidence for the Burden of Group A Streptococcal Disease</a:t>
            </a:r>
            <a:r>
              <a:rPr lang="en-GB" sz="1700" dirty="0"/>
              <a:t>. Discussion Papers on Child Health, No. WHO/FCH/CAH/05.07. WHO Ref. No. WHO/FCH/CAH/05.07; WHO/IVB/05.12. WHO, Geneva, Switzerland.</a:t>
            </a:r>
          </a:p>
          <a:p>
            <a:r>
              <a:rPr lang="en-GB" sz="1700" dirty="0"/>
              <a:t>World Health Organization (2010) </a:t>
            </a:r>
            <a:r>
              <a:rPr lang="en-GB" sz="1700" i="1" dirty="0"/>
              <a:t>Treatment of Tuberculosis: Guidelines</a:t>
            </a:r>
            <a:r>
              <a:rPr lang="en-GB" sz="1700" dirty="0"/>
              <a:t>, 4th </a:t>
            </a:r>
            <a:r>
              <a:rPr lang="en-GB" sz="1700" dirty="0" err="1"/>
              <a:t>edn</a:t>
            </a:r>
            <a:r>
              <a:rPr lang="en-GB" sz="1700" dirty="0"/>
              <a:t>. Document No. WHO/HTM/TB/2009.420, WHO, Geneva, Switzerland.</a:t>
            </a:r>
          </a:p>
          <a:p>
            <a:r>
              <a:rPr lang="en-GB" sz="1700" dirty="0"/>
              <a:t>World Health Organization (2014) </a:t>
            </a:r>
            <a:r>
              <a:rPr lang="en-GB" sz="1700" i="1" dirty="0"/>
              <a:t>Meningitis Outbreak Response in Sub-Saharan Africa.</a:t>
            </a:r>
            <a:r>
              <a:rPr lang="en-GB" sz="1700" dirty="0"/>
              <a:t> WHO Guidelines. WHO, Geneva, Switzerland. Available at: </a:t>
            </a:r>
            <a:r>
              <a:rPr lang="en-US" sz="1700" u="sng" dirty="0">
                <a:hlinkClick r:id="rId2"/>
              </a:rPr>
              <a:t>https://www.who.int/csr/resources/publications/meningitis/guidelines2014/en/</a:t>
            </a:r>
            <a:r>
              <a:rPr lang="en-US" sz="1700" dirty="0"/>
              <a:t> (accessed 14 June 2019).</a:t>
            </a:r>
            <a:endParaRPr lang="en-GB" sz="1700" dirty="0"/>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Further reading</a:t>
            </a:r>
          </a:p>
        </p:txBody>
      </p:sp>
    </p:spTree>
    <p:extLst>
      <p:ext uri="{BB962C8B-B14F-4D97-AF65-F5344CB8AC3E}">
        <p14:creationId xmlns:p14="http://schemas.microsoft.com/office/powerpoint/2010/main" val="3329817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neric lecture slide template" id="{9B16598E-95EE-1D4F-8B62-56C049918952}" vid="{A011F8BC-391C-8741-A481-84B66A5C001B}"/>
    </a:ext>
  </a:extLst>
</a:theme>
</file>

<file path=docProps/app.xml><?xml version="1.0" encoding="utf-8"?>
<Properties xmlns="http://schemas.openxmlformats.org/officeDocument/2006/extended-properties" xmlns:vt="http://schemas.openxmlformats.org/officeDocument/2006/docPropsVTypes">
  <Template>Generic_lecture_slide_template (3)</Template>
  <TotalTime>62</TotalTime>
  <Words>651</Words>
  <Application>Microsoft Office PowerPoint</Application>
  <PresentationFormat>On-screen Show (4:3)</PresentationFormat>
  <Paragraphs>32</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Communicable Diseases, 6th Edition </vt:lpstr>
      <vt:lpstr>PowerPoint Presentation</vt:lpstr>
      <vt:lpstr>Summary</vt:lpstr>
      <vt:lpstr>Fig. 13.1. The evolution of untreated primary tuberculosis. </vt:lpstr>
      <vt:lpstr>Fig. 13.2. Estimated TB (tuberculosis) incidence rates, 2013.</vt:lpstr>
      <vt:lpstr>Fig. 13.3. The decline of tuberculosis (TB) in England and Wales 1912–1975. </vt:lpstr>
      <vt:lpstr>Fig. 13.4. Meningococcal meningitis, countries or areas at high risk, 2014. </vt:lpstr>
      <vt:lpstr>Fig. 13.5. The seasonal variation of meningococcal meningitis in relation to relative humidity in the Sahel region of Africa.</vt:lpstr>
      <vt:lpstr>Further reading</vt:lpstr>
      <vt:lpstr>Web resources</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Lainsbury</dc:creator>
  <cp:lastModifiedBy>Alexandra Lainsbury</cp:lastModifiedBy>
  <cp:revision>10</cp:revision>
  <dcterms:created xsi:type="dcterms:W3CDTF">2019-06-26T10:31:11Z</dcterms:created>
  <dcterms:modified xsi:type="dcterms:W3CDTF">2019-07-02T09:18:12Z</dcterms:modified>
</cp:coreProperties>
</file>