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aro.who.int/entity/global_leprosy_programme/approved-guidelines-leprosy-executive-summary.pdf" TargetMode="External"/><Relationship Id="rId2" Type="http://schemas.openxmlformats.org/officeDocument/2006/relationships/hyperlink" Target="http://www.who.int/lep/en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WHO leprosy elimination home page. Available at: </a:t>
            </a:r>
            <a:r>
              <a:rPr lang="en-GB" sz="2600" dirty="0">
                <a:hlinkClick r:id="rId2"/>
              </a:rPr>
              <a:t>www.who.int/lep/en</a:t>
            </a:r>
            <a:r>
              <a:rPr lang="en-GB" sz="2600" dirty="0"/>
              <a:t> (accessed 2 July 2019).</a:t>
            </a:r>
          </a:p>
          <a:p>
            <a:r>
              <a:rPr lang="en-GB" sz="2600" dirty="0"/>
              <a:t>WHO improved treatment guidelines. Available at: </a:t>
            </a:r>
            <a:r>
              <a:rPr lang="en-GB" sz="2600" u="sng" dirty="0">
                <a:hlinkClick r:id="rId3"/>
              </a:rPr>
              <a:t>www.searo.who.int/entity/global_leprosy_programme/approved-guidelines-leprosy-executive-summary.pdf</a:t>
            </a:r>
            <a:r>
              <a:rPr lang="en-GB" sz="2600" dirty="0"/>
              <a:t> (accessed 06 February 2019)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resources</a:t>
            </a:r>
          </a:p>
        </p:txBody>
      </p:sp>
    </p:spTree>
    <p:extLst>
      <p:ext uri="{BB962C8B-B14F-4D97-AF65-F5344CB8AC3E}">
        <p14:creationId xmlns:p14="http://schemas.microsoft.com/office/powerpoint/2010/main" val="168116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12: </a:t>
            </a:r>
            <a:r>
              <a:rPr lang="en-US" dirty="0">
                <a:solidFill>
                  <a:schemeClr val="bg1"/>
                </a:solidFill>
              </a:rPr>
              <a:t>Skin Infections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/>
              <a:t>A number of infections present with skin rashes; they are mainly transmitted by droplets or contact with contaminated surfaces and articles.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/>
              <a:t>Reduction in contact and personal hygiene are important, but measles, mumps and rubella are all prevented by vaccination.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/>
              <a:t>Leprosy is a decreasing problem in the world as a result of active searching and a well-managed treatment regime.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05138" y="239847"/>
            <a:ext cx="3759608" cy="541864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7" y="274638"/>
            <a:ext cx="3436528" cy="3755941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12.1. The relative impact of immunization programmes on measles incidence in the age group 0–19 years, according to age at vaccination and population coverage.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5C9BADD-211C-4181-A9B4-B04CBD6FA192}"/>
              </a:ext>
            </a:extLst>
          </p:cNvPr>
          <p:cNvSpPr txBox="1">
            <a:spLocks/>
          </p:cNvSpPr>
          <p:nvPr/>
        </p:nvSpPr>
        <p:spPr>
          <a:xfrm>
            <a:off x="1189356" y="4199022"/>
            <a:ext cx="3539056" cy="137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from </a:t>
            </a:r>
            <a:r>
              <a:rPr lang="en-GB" sz="1600" b="0" dirty="0" err="1"/>
              <a:t>Cvetanović</a:t>
            </a:r>
            <a:r>
              <a:rPr lang="en-GB" sz="1600" b="0" dirty="0"/>
              <a:t>, B., Grab, B. and Dixon, H. (1982) </a:t>
            </a:r>
            <a:r>
              <a:rPr lang="en-GB" sz="1600" b="0" i="1" dirty="0"/>
              <a:t>Bulletin of the World Health Organization</a:t>
            </a:r>
            <a:r>
              <a:rPr lang="en-GB" sz="1600" b="0" dirty="0"/>
              <a:t> 60(3), 405–422.)</a:t>
            </a:r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95020-9DF7-4968-80E6-4C0EF70D0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8164" y="1172181"/>
            <a:ext cx="7315025" cy="443669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64" y="-123623"/>
            <a:ext cx="7627670" cy="1500326"/>
          </a:xfrm>
        </p:spPr>
        <p:txBody>
          <a:bodyPr>
            <a:noAutofit/>
          </a:bodyPr>
          <a:lstStyle/>
          <a:p>
            <a:r>
              <a:rPr lang="en-GB" sz="2200" dirty="0"/>
              <a:t>Fig. 12.2. Prolongation of the time interval between measles epidemics due to vaccination in </a:t>
            </a:r>
            <a:r>
              <a:rPr lang="en-GB" sz="2200" dirty="0" err="1"/>
              <a:t>Namanyere</a:t>
            </a:r>
            <a:r>
              <a:rPr lang="en-GB" sz="2200" dirty="0"/>
              <a:t>, Tanzania.</a:t>
            </a:r>
          </a:p>
        </p:txBody>
      </p:sp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585" y="69102"/>
            <a:ext cx="7051431" cy="1012397"/>
          </a:xfrm>
        </p:spPr>
        <p:txBody>
          <a:bodyPr>
            <a:normAutofit/>
          </a:bodyPr>
          <a:lstStyle/>
          <a:p>
            <a:r>
              <a:rPr lang="en-US" sz="2000" dirty="0"/>
              <a:t>Fig. 12.3. Status of country rubella vaccination </a:t>
            </a:r>
            <a:r>
              <a:rPr lang="en-US" sz="2000" dirty="0" err="1"/>
              <a:t>programmes</a:t>
            </a:r>
            <a:r>
              <a:rPr lang="en-US" sz="2000" dirty="0"/>
              <a:t> and those that have achieved elimination.</a:t>
            </a:r>
            <a:endParaRPr lang="en-GB" sz="20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0A0D9B4-F9A8-490B-BE16-E622A034D50D}"/>
              </a:ext>
            </a:extLst>
          </p:cNvPr>
          <p:cNvSpPr txBox="1">
            <a:spLocks/>
          </p:cNvSpPr>
          <p:nvPr/>
        </p:nvSpPr>
        <p:spPr>
          <a:xfrm>
            <a:off x="1160585" y="5113421"/>
            <a:ext cx="7429963" cy="79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/>
              <a:t>(Reproduced by permission of the World Health Organization, Geneva, Switzerland.)</a:t>
            </a:r>
            <a:endParaRPr lang="en-GB" sz="16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4A264-E235-4146-B893-37049C8CC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21" y="998073"/>
            <a:ext cx="6027821" cy="42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BEEE2F-C4C3-49FF-A29E-22DED98ECA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94751" y="709863"/>
            <a:ext cx="5617621" cy="481711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82" y="2385615"/>
            <a:ext cx="2643069" cy="997743"/>
          </a:xfrm>
        </p:spPr>
        <p:txBody>
          <a:bodyPr>
            <a:noAutofit/>
          </a:bodyPr>
          <a:lstStyle/>
          <a:p>
            <a:r>
              <a:rPr lang="en-GB" sz="2300" dirty="0"/>
              <a:t>Fig. 12.4. The spectrum of leprosy, illustrating the proportion of bacilli present, the cell-mediated immune response and the level of instability in the different forms of the disease.</a:t>
            </a:r>
          </a:p>
        </p:txBody>
      </p:sp>
    </p:spTree>
    <p:extLst>
      <p:ext uri="{BB962C8B-B14F-4D97-AF65-F5344CB8AC3E}">
        <p14:creationId xmlns:p14="http://schemas.microsoft.com/office/powerpoint/2010/main" val="267768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356" y="91281"/>
            <a:ext cx="7196137" cy="997743"/>
          </a:xfrm>
        </p:spPr>
        <p:txBody>
          <a:bodyPr>
            <a:normAutofit/>
          </a:bodyPr>
          <a:lstStyle/>
          <a:p>
            <a:r>
              <a:rPr lang="en-US" sz="2400" dirty="0"/>
              <a:t>Fig. 12.5.	Geographical distribution of new leprosy cases, 2017.</a:t>
            </a:r>
            <a:endParaRPr lang="en-GB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08BBC4-1735-4466-B144-930A63502E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6A49A-1175-4CFC-B1C9-E3C658F1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75" y="1064960"/>
            <a:ext cx="6097750" cy="431323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E2F8B549-3F6F-40D2-96A1-E4AF7F5F73BA}"/>
              </a:ext>
            </a:extLst>
          </p:cNvPr>
          <p:cNvSpPr txBox="1">
            <a:spLocks/>
          </p:cNvSpPr>
          <p:nvPr/>
        </p:nvSpPr>
        <p:spPr>
          <a:xfrm>
            <a:off x="1160585" y="5245767"/>
            <a:ext cx="7429963" cy="662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/>
              <a:t>(Reproduced by permission of the World Health Organization, Geneva, Switzerland.)</a:t>
            </a: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235661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1500" dirty="0" err="1"/>
              <a:t>Dabbagh</a:t>
            </a:r>
            <a:r>
              <a:rPr lang="en-GB" sz="1500" dirty="0"/>
              <a:t>, A. </a:t>
            </a:r>
            <a:r>
              <a:rPr lang="en-GB" sz="1500" i="1" dirty="0"/>
              <a:t>et al</a:t>
            </a:r>
            <a:r>
              <a:rPr lang="en-GB" sz="1500" dirty="0"/>
              <a:t>. (2017). Progress toward regional measles elimination worldwide, 2000–2016. </a:t>
            </a:r>
            <a:r>
              <a:rPr lang="en-GB" sz="1500" i="1" dirty="0"/>
              <a:t>Morbidity and Mortality Weekly Report</a:t>
            </a:r>
            <a:r>
              <a:rPr lang="en-GB" sz="1500" dirty="0"/>
              <a:t> 66(42).</a:t>
            </a:r>
          </a:p>
          <a:p>
            <a:r>
              <a:rPr lang="en-US" sz="1500" dirty="0"/>
              <a:t>Grant, G.B., Reef, S.E., Patel, M., Knapp, J.K. and </a:t>
            </a:r>
            <a:r>
              <a:rPr lang="en-US" sz="1500" dirty="0" err="1"/>
              <a:t>Dabbagh</a:t>
            </a:r>
            <a:r>
              <a:rPr lang="en-US" sz="1500" dirty="0"/>
              <a:t>, A. (2017) Progress in Rubella and Congenital Rubella Syndrome Control and Elimination – Worldwide, 2000–2016. </a:t>
            </a:r>
            <a:r>
              <a:rPr lang="en-US" sz="1500" i="1" dirty="0"/>
              <a:t>Morbidity and Mortality Weekly Report </a:t>
            </a:r>
            <a:r>
              <a:rPr lang="en-US" sz="1500" dirty="0"/>
              <a:t>66(45), 1256–1260. </a:t>
            </a:r>
            <a:r>
              <a:rPr lang="en-US" sz="1500" dirty="0" err="1"/>
              <a:t>doi</a:t>
            </a:r>
            <a:r>
              <a:rPr lang="en-US" sz="1500" dirty="0"/>
              <a:t>: 10.15585/mmwr.mm6645a4.</a:t>
            </a:r>
            <a:endParaRPr lang="en-GB" sz="1500" dirty="0"/>
          </a:p>
          <a:p>
            <a:r>
              <a:rPr lang="en-GB" sz="1500" dirty="0" err="1"/>
              <a:t>Grosset</a:t>
            </a:r>
            <a:r>
              <a:rPr lang="en-GB" sz="1500" dirty="0"/>
              <a:t>, J.H. (1998) </a:t>
            </a:r>
            <a:r>
              <a:rPr lang="en-GB" sz="1500" i="1" dirty="0"/>
              <a:t>WHO Expert Committee on Leprosy</a:t>
            </a:r>
            <a:r>
              <a:rPr lang="en-GB" sz="1500" dirty="0"/>
              <a:t>. Seventh Report-Technical Report Series No. 874, World Health Organization, Geneva, Switzerland.</a:t>
            </a:r>
          </a:p>
          <a:p>
            <a:r>
              <a:rPr lang="en-US" sz="1500" dirty="0"/>
              <a:t>Orenstein, W.A., Cairns, L., Hinman, A., </a:t>
            </a:r>
            <a:r>
              <a:rPr lang="en-US" sz="1500" dirty="0" err="1"/>
              <a:t>Nkowane</a:t>
            </a:r>
            <a:r>
              <a:rPr lang="en-US" sz="1500" dirty="0"/>
              <a:t>, B., </a:t>
            </a:r>
            <a:r>
              <a:rPr lang="en-US" sz="1500" dirty="0" err="1"/>
              <a:t>Olivé</a:t>
            </a:r>
            <a:r>
              <a:rPr lang="en-US" sz="1500" dirty="0"/>
              <a:t>, J.M. and </a:t>
            </a:r>
            <a:r>
              <a:rPr lang="en-US" sz="1500" dirty="0" err="1"/>
              <a:t>Reingold</a:t>
            </a:r>
            <a:r>
              <a:rPr lang="en-US" sz="1500" dirty="0"/>
              <a:t>, A.L. (2018) Measles and Rubella Global Strategic Plan 2012–2020 midterm review report: Background and summary. </a:t>
            </a:r>
            <a:r>
              <a:rPr lang="en-US" sz="1500" i="1" dirty="0"/>
              <a:t>Vaccine</a:t>
            </a:r>
            <a:r>
              <a:rPr lang="en-US" sz="1500" dirty="0"/>
              <a:t> Jan 11, 36 Suppl. 1, A35–A42. </a:t>
            </a:r>
            <a:r>
              <a:rPr lang="en-US" sz="1500" dirty="0" err="1"/>
              <a:t>doi</a:t>
            </a:r>
            <a:r>
              <a:rPr lang="en-US" sz="1500" dirty="0"/>
              <a:t>: 10.1016/j.vaccine.2017.10.065.</a:t>
            </a:r>
            <a:endParaRPr lang="en-GB" sz="1500" dirty="0"/>
          </a:p>
          <a:p>
            <a:r>
              <a:rPr lang="en-US" sz="1500" dirty="0"/>
              <a:t>Steer, A.C. </a:t>
            </a:r>
            <a:r>
              <a:rPr lang="en-US" sz="1500" i="1" dirty="0"/>
              <a:t>et al</a:t>
            </a:r>
            <a:r>
              <a:rPr lang="en-US" sz="1500" dirty="0"/>
              <a:t>. (2016) Status of research and development of vaccines for </a:t>
            </a:r>
            <a:r>
              <a:rPr lang="en-US" sz="1500" i="1" dirty="0"/>
              <a:t>Streptococcus pyogenes</a:t>
            </a:r>
            <a:r>
              <a:rPr lang="en-US" sz="1500" dirty="0"/>
              <a:t>. </a:t>
            </a:r>
            <a:r>
              <a:rPr lang="en-US" sz="1500" i="1" dirty="0"/>
              <a:t>Vaccine,</a:t>
            </a:r>
            <a:r>
              <a:rPr lang="en-US" sz="1500" dirty="0"/>
              <a:t> 34(26), 2953–2958. </a:t>
            </a:r>
            <a:r>
              <a:rPr lang="en-US" sz="1500" dirty="0" err="1"/>
              <a:t>doi</a:t>
            </a:r>
            <a:r>
              <a:rPr lang="en-US" sz="1500" dirty="0"/>
              <a:t>: 10.1016/j.vaccine.2016.03.073. </a:t>
            </a:r>
            <a:r>
              <a:rPr lang="en-US" sz="1500" dirty="0" err="1"/>
              <a:t>Epub</a:t>
            </a:r>
            <a:r>
              <a:rPr lang="en-US" sz="1500" dirty="0"/>
              <a:t> 2016 Mar 29.</a:t>
            </a:r>
            <a:endParaRPr lang="en-GB" sz="1500" dirty="0"/>
          </a:p>
          <a:p>
            <a:r>
              <a:rPr lang="en-GB" sz="1500" dirty="0"/>
              <a:t>World Health Organization (2005) </a:t>
            </a:r>
            <a:r>
              <a:rPr lang="en-GB" sz="1500" i="1" dirty="0"/>
              <a:t>The Current Evidence for the Burden of Group A Streptococcal Disease</a:t>
            </a:r>
            <a:r>
              <a:rPr lang="en-GB" sz="1500" dirty="0"/>
              <a:t>. Discussion Papers on Child Health, No. WHO/FCH/CAH/05.07. WHO Ref. No. WHO/FCH/CAH/05.07; WHO/IVB/05.12. WHO, Geneva, Switzerland.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67</TotalTime>
  <Words>265</Words>
  <Application>Microsoft Office PowerPoint</Application>
  <PresentationFormat>On-screen Show (4:3)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12.1. The relative impact of immunization programmes on measles incidence in the age group 0–19 years, according to age at vaccination and population coverage.</vt:lpstr>
      <vt:lpstr>Fig. 12.2. Prolongation of the time interval between measles epidemics due to vaccination in Namanyere, Tanzania.</vt:lpstr>
      <vt:lpstr>Fig. 12.3. Status of country rubella vaccination programmes and those that have achieved elimination.</vt:lpstr>
      <vt:lpstr>Fig. 12.4. The spectrum of leprosy, illustrating the proportion of bacilli present, the cell-mediated immune response and the level of instability in the different forms of the disease.</vt:lpstr>
      <vt:lpstr>Fig. 12.5. Geographical distribution of new leprosy cases, 2017.</vt:lpstr>
      <vt:lpstr>Further reading</vt:lpstr>
      <vt:lpstr>Web resources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11</cp:revision>
  <dcterms:created xsi:type="dcterms:W3CDTF">2019-06-26T10:31:11Z</dcterms:created>
  <dcterms:modified xsi:type="dcterms:W3CDTF">2019-07-02T08:53:14Z</dcterms:modified>
</cp:coreProperties>
</file>