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6" r:id="rId7"/>
    <p:sldId id="262" r:id="rId8"/>
    <p:sldId id="269" r:id="rId9"/>
    <p:sldId id="270"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E"/>
    <a:srgbClr val="368729"/>
    <a:srgbClr val="F8634F"/>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41" autoAdjust="0"/>
  </p:normalViewPr>
  <p:slideViewPr>
    <p:cSldViewPr snapToGrid="0" snapToObjects="1">
      <p:cViewPr varScale="1">
        <p:scale>
          <a:sx n="80" d="100"/>
          <a:sy n="80" d="100"/>
        </p:scale>
        <p:origin x="102" y="852"/>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AA853A1-56EF-DA4E-8CAC-CDB94D0D7153}"/>
              </a:ext>
            </a:extLst>
          </p:cNvPr>
          <p:cNvSpPr>
            <a:spLocks noGrp="1"/>
          </p:cNvSpPr>
          <p:nvPr>
            <p:ph type="pic" sz="quarter" idx="10"/>
          </p:nvPr>
        </p:nvSpPr>
        <p:spPr>
          <a:xfrm>
            <a:off x="0" y="0"/>
            <a:ext cx="9144000" cy="4152900"/>
          </a:xfrm>
          <a:noFill/>
        </p:spPr>
        <p:txBody>
          <a:bodyPr/>
          <a:lstStyle/>
          <a:p>
            <a:r>
              <a:rPr lang="en-US"/>
              <a:t>Click icon to add picture</a:t>
            </a:r>
          </a:p>
        </p:txBody>
      </p:sp>
      <p:sp>
        <p:nvSpPr>
          <p:cNvPr id="37" name="Rectangle 36"/>
          <p:cNvSpPr/>
          <p:nvPr userDrawn="1"/>
        </p:nvSpPr>
        <p:spPr>
          <a:xfrm>
            <a:off x="0" y="4152900"/>
            <a:ext cx="9144000" cy="270510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E950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 name="Picture 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3732D160-D5D1-254B-A9F7-6916C00BF75B}"/>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
        <p:nvSpPr>
          <p:cNvPr id="3" name="Picture Placeholder 2">
            <a:extLst>
              <a:ext uri="{FF2B5EF4-FFF2-40B4-BE49-F238E27FC236}">
                <a16:creationId xmlns:a16="http://schemas.microsoft.com/office/drawing/2014/main" id="{54723AA0-CB4E-ED46-9C07-0B9DE5D695EB}"/>
              </a:ext>
            </a:extLst>
          </p:cNvPr>
          <p:cNvSpPr>
            <a:spLocks noGrp="1"/>
          </p:cNvSpPr>
          <p:nvPr>
            <p:ph type="pic" sz="quarter" idx="15"/>
          </p:nvPr>
        </p:nvSpPr>
        <p:spPr>
          <a:xfrm>
            <a:off x="1189038" y="1271588"/>
            <a:ext cx="3382962" cy="4313237"/>
          </a:xfrm>
        </p:spPr>
        <p:txBody>
          <a:bodyPr/>
          <a:lstStyle/>
          <a:p>
            <a:r>
              <a:rPr lang="en-US"/>
              <a:t>Click icon to add picture</a:t>
            </a:r>
          </a:p>
        </p:txBody>
      </p:sp>
    </p:spTree>
    <p:extLst>
      <p:ext uri="{BB962C8B-B14F-4D97-AF65-F5344CB8AC3E}">
        <p14:creationId xmlns:p14="http://schemas.microsoft.com/office/powerpoint/2010/main" val="1782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132EA82-43BD-1949-9E85-CDF92E505BD7}"/>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a:t>
            </a:r>
          </a:p>
        </p:txBody>
      </p:sp>
      <p:sp>
        <p:nvSpPr>
          <p:cNvPr id="9" name="Rectangle 8"/>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CDAB31F-649D-D541-AC22-9F31841978AB}"/>
              </a:ext>
            </a:extLst>
          </p:cNvPr>
          <p:cNvSpPr>
            <a:spLocks noGrp="1"/>
          </p:cNvSpPr>
          <p:nvPr>
            <p:ph type="pic" sz="quarter" idx="10"/>
          </p:nvPr>
        </p:nvSpPr>
        <p:spPr>
          <a:xfrm>
            <a:off x="0" y="0"/>
            <a:ext cx="9144000" cy="5764556"/>
          </a:xfrm>
        </p:spPr>
        <p:txBody>
          <a:bodyPr/>
          <a:lstStyle/>
          <a:p>
            <a:r>
              <a:rPr lang="en-US"/>
              <a:t>Click icon to add picture</a:t>
            </a:r>
          </a:p>
        </p:txBody>
      </p:sp>
      <p:sp>
        <p:nvSpPr>
          <p:cNvPr id="8" name="Rectangle 7"/>
          <p:cNvSpPr/>
          <p:nvPr userDrawn="1"/>
        </p:nvSpPr>
        <p:spPr>
          <a:xfrm>
            <a:off x="0" y="4160520"/>
            <a:ext cx="9144000" cy="1607738"/>
          </a:xfrm>
          <a:prstGeom prst="rect">
            <a:avLst/>
          </a:prstGeom>
          <a:solidFill>
            <a:srgbClr val="3687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2988A9-A9DF-3C47-A8BE-665434FF8AD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6E509B-A1BB-1740-84B8-2B970824004F}"/>
              </a:ext>
            </a:extLst>
          </p:cNvPr>
          <p:cNvSpPr>
            <a:spLocks noGrp="1"/>
          </p:cNvSpPr>
          <p:nvPr>
            <p:ph type="pic" sz="quarter" idx="10"/>
          </p:nvPr>
        </p:nvSpPr>
        <p:spPr>
          <a:xfrm>
            <a:off x="0" y="0"/>
            <a:ext cx="9144000" cy="4160520"/>
          </a:xfrm>
        </p:spPr>
        <p:txBody>
          <a:bodyPr/>
          <a:lstStyle/>
          <a:p>
            <a:r>
              <a:rPr lang="en-US"/>
              <a:t>Click icon to add picture</a:t>
            </a:r>
          </a:p>
        </p:txBody>
      </p:sp>
      <p:sp>
        <p:nvSpPr>
          <p:cNvPr id="8" name="Rectangle 7"/>
          <p:cNvSpPr/>
          <p:nvPr userDrawn="1"/>
        </p:nvSpPr>
        <p:spPr>
          <a:xfrm>
            <a:off x="0" y="4160520"/>
            <a:ext cx="9144000" cy="269748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D008B39B-5F53-2047-974C-28AB38215E51}"/>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FDE35CE-E86C-0146-B01A-434E76EB8A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9D7DFC5-7B03-6D42-97E1-8C582BD3B456}"/>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B5A29F4-9E72-A441-8114-7979357624C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C91F0CB3-8D02-3943-9933-CED78392EE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who.int/news-room/fact-sheets/detail/schistosomiasis" TargetMode="External"/><Relationship Id="rId2" Type="http://schemas.openxmlformats.org/officeDocument/2006/relationships/hyperlink" Target="http://www.schistosomiasiscontrolinitiative.org/" TargetMode="External"/><Relationship Id="rId1" Type="http://schemas.openxmlformats.org/officeDocument/2006/relationships/slideLayout" Target="../slideLayouts/slideLayout8.xml"/><Relationship Id="rId5" Type="http://schemas.openxmlformats.org/officeDocument/2006/relationships/hyperlink" Target="http://apps.who.int/iris/bitstream/handle/10665/272647/WER9321.pdf?ua=1" TargetMode="External"/><Relationship Id="rId4" Type="http://schemas.openxmlformats.org/officeDocument/2006/relationships/hyperlink" Target="http://www.who.int/buruli/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7C6C6-6DF5-4C8E-8333-D40D55ACDA3E}"/>
              </a:ext>
            </a:extLst>
          </p:cNvPr>
          <p:cNvPicPr>
            <a:picLocks noGrp="1" noChangeAspect="1"/>
          </p:cNvPicPr>
          <p:nvPr>
            <p:ph type="pic" sz="quarter" idx="10"/>
          </p:nvPr>
        </p:nvPicPr>
        <p:blipFill>
          <a:blip r:embed="rId2"/>
          <a:srcRect t="15937" b="15937"/>
          <a:stretch>
            <a:fillRect/>
          </a:stretch>
        </p:blipFill>
        <p:spPr/>
      </p:pic>
      <p:sp>
        <p:nvSpPr>
          <p:cNvPr id="3" name="Title 2">
            <a:extLst>
              <a:ext uri="{FF2B5EF4-FFF2-40B4-BE49-F238E27FC236}">
                <a16:creationId xmlns:a16="http://schemas.microsoft.com/office/drawing/2014/main" id="{CA48A2C2-331F-1945-ACBC-3D33F9B1C17C}"/>
              </a:ext>
            </a:extLst>
          </p:cNvPr>
          <p:cNvSpPr>
            <a:spLocks noGrp="1"/>
          </p:cNvSpPr>
          <p:nvPr>
            <p:ph type="title"/>
          </p:nvPr>
        </p:nvSpPr>
        <p:spPr/>
        <p:txBody>
          <a:bodyPr/>
          <a:lstStyle/>
          <a:p>
            <a:r>
              <a:rPr lang="en-US" dirty="0"/>
              <a:t>Communicable Diseases, 6</a:t>
            </a:r>
            <a:r>
              <a:rPr lang="en-US" baseline="30000" dirty="0"/>
              <a:t>th</a:t>
            </a:r>
            <a:r>
              <a:rPr lang="en-US" dirty="0"/>
              <a:t> Edition	</a:t>
            </a:r>
          </a:p>
        </p:txBody>
      </p:sp>
      <p:sp>
        <p:nvSpPr>
          <p:cNvPr id="4" name="Subtitle 3">
            <a:extLst>
              <a:ext uri="{FF2B5EF4-FFF2-40B4-BE49-F238E27FC236}">
                <a16:creationId xmlns:a16="http://schemas.microsoft.com/office/drawing/2014/main" id="{CFE579FD-9822-2442-BDF7-2B80C2FCFA8A}"/>
              </a:ext>
            </a:extLst>
          </p:cNvPr>
          <p:cNvSpPr>
            <a:spLocks noGrp="1"/>
          </p:cNvSpPr>
          <p:nvPr>
            <p:ph type="subTitle" idx="1"/>
          </p:nvPr>
        </p:nvSpPr>
        <p:spPr>
          <a:xfrm>
            <a:off x="685800" y="5016770"/>
            <a:ext cx="7741920" cy="855358"/>
          </a:xfrm>
        </p:spPr>
        <p:txBody>
          <a:bodyPr>
            <a:normAutofit/>
          </a:bodyPr>
          <a:lstStyle/>
          <a:p>
            <a:r>
              <a:rPr lang="en-US" sz="2400" dirty="0">
                <a:solidFill>
                  <a:schemeClr val="bg1"/>
                </a:solidFill>
              </a:rPr>
              <a:t>A Global Perspective</a:t>
            </a:r>
          </a:p>
        </p:txBody>
      </p:sp>
      <p:sp>
        <p:nvSpPr>
          <p:cNvPr id="7" name="Subtitle 3">
            <a:extLst>
              <a:ext uri="{FF2B5EF4-FFF2-40B4-BE49-F238E27FC236}">
                <a16:creationId xmlns:a16="http://schemas.microsoft.com/office/drawing/2014/main" id="{9F733B45-E58B-46DE-A0A5-B4339805E23A}"/>
              </a:ext>
            </a:extLst>
          </p:cNvPr>
          <p:cNvSpPr txBox="1">
            <a:spLocks/>
          </p:cNvSpPr>
          <p:nvPr/>
        </p:nvSpPr>
        <p:spPr>
          <a:xfrm>
            <a:off x="685800" y="5608320"/>
            <a:ext cx="7741920" cy="85535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1" kern="1200">
                <a:solidFill>
                  <a:srgbClr val="E9500E"/>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bg1"/>
                </a:solidFill>
              </a:rPr>
              <a:t>Roger Webber</a:t>
            </a:r>
          </a:p>
        </p:txBody>
      </p:sp>
    </p:spTree>
    <p:extLst>
      <p:ext uri="{BB962C8B-B14F-4D97-AF65-F5344CB8AC3E}">
        <p14:creationId xmlns:p14="http://schemas.microsoft.com/office/powerpoint/2010/main" val="277755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AD7A1-50D6-49C1-B0CE-0F1F1FB35F01}"/>
              </a:ext>
            </a:extLst>
          </p:cNvPr>
          <p:cNvPicPr>
            <a:picLocks noGrp="1" noChangeAspect="1"/>
          </p:cNvPicPr>
          <p:nvPr>
            <p:ph type="pic" sz="quarter" idx="10"/>
          </p:nvPr>
        </p:nvPicPr>
        <p:blipFill>
          <a:blip r:embed="rId2"/>
          <a:srcRect t="12080" b="12080"/>
          <a:stretch>
            <a:fillRect/>
          </a:stretch>
        </p:blipFill>
        <p:spPr/>
      </p:pic>
      <p:sp>
        <p:nvSpPr>
          <p:cNvPr id="3" name="Subtitle 2">
            <a:extLst>
              <a:ext uri="{FF2B5EF4-FFF2-40B4-BE49-F238E27FC236}">
                <a16:creationId xmlns:a16="http://schemas.microsoft.com/office/drawing/2014/main" id="{EF7AEA17-3249-49DD-B4CE-B974A15D665C}"/>
              </a:ext>
            </a:extLst>
          </p:cNvPr>
          <p:cNvSpPr>
            <a:spLocks noGrp="1"/>
          </p:cNvSpPr>
          <p:nvPr>
            <p:ph type="subTitle" idx="1"/>
          </p:nvPr>
        </p:nvSpPr>
        <p:spPr/>
        <p:txBody>
          <a:bodyPr/>
          <a:lstStyle/>
          <a:p>
            <a:r>
              <a:rPr lang="en-GB" dirty="0">
                <a:solidFill>
                  <a:schemeClr val="bg1"/>
                </a:solidFill>
              </a:rPr>
              <a:t>Chapter 11: </a:t>
            </a:r>
            <a:r>
              <a:rPr lang="en-US" dirty="0">
                <a:solidFill>
                  <a:schemeClr val="bg1"/>
                </a:solidFill>
              </a:rPr>
              <a:t>Diseases of Water Contact</a:t>
            </a:r>
            <a:endParaRPr lang="en-GB" dirty="0">
              <a:solidFill>
                <a:schemeClr val="bg1"/>
              </a:solidFill>
            </a:endParaRPr>
          </a:p>
        </p:txBody>
      </p:sp>
    </p:spTree>
    <p:extLst>
      <p:ext uri="{BB962C8B-B14F-4D97-AF65-F5344CB8AC3E}">
        <p14:creationId xmlns:p14="http://schemas.microsoft.com/office/powerpoint/2010/main" val="263777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BF3A00-1098-46C6-A549-B3565F99A8BA}"/>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978F952C-CA10-43D0-BFA3-67E504CDD7E3}"/>
              </a:ext>
            </a:extLst>
          </p:cNvPr>
          <p:cNvSpPr>
            <a:spLocks noGrp="1"/>
          </p:cNvSpPr>
          <p:nvPr>
            <p:ph sz="quarter" idx="13"/>
          </p:nvPr>
        </p:nvSpPr>
        <p:spPr/>
        <p:txBody>
          <a:bodyPr>
            <a:noAutofit/>
          </a:bodyPr>
          <a:lstStyle/>
          <a:p>
            <a:pPr marL="457200" lvl="0" indent="-457200">
              <a:buFont typeface="Arial" panose="020B0604020202020204" pitchFamily="34" charset="0"/>
              <a:buChar char="•"/>
            </a:pPr>
            <a:r>
              <a:rPr lang="en-GB" sz="2000" dirty="0"/>
              <a:t>Infection with schistosomiasis is due to cercariae in water, which have developed in an intermediate host snail, penetrating the exposed skin.</a:t>
            </a:r>
          </a:p>
          <a:p>
            <a:pPr marL="457200" lvl="0" indent="-457200">
              <a:buFont typeface="Arial" panose="020B0604020202020204" pitchFamily="34" charset="0"/>
              <a:buChar char="•"/>
            </a:pPr>
            <a:r>
              <a:rPr lang="en-GB" sz="2000" dirty="0"/>
              <a:t>Water becomes contaminated by faeces or urine, so effective sanitation, the reduction of snails and preventing water contact are methods of control in schistosomiasis. The most effective method is mass treatment, administering praziquantel to schoolchildren or selectively to those with serious pathology.</a:t>
            </a:r>
          </a:p>
          <a:p>
            <a:pPr marL="457200" lvl="0" indent="-457200">
              <a:buFont typeface="Arial" panose="020B0604020202020204" pitchFamily="34" charset="0"/>
              <a:buChar char="•"/>
            </a:pPr>
            <a:r>
              <a:rPr lang="en-GB" sz="2000" dirty="0"/>
              <a:t>Guinea worm has been effectively controlled by mechanical methods to make water collection safe, leading to its eradication from many countries.</a:t>
            </a:r>
          </a:p>
          <a:p>
            <a:pPr marL="457200" lvl="0" indent="-457200">
              <a:buFont typeface="Arial" panose="020B0604020202020204" pitchFamily="34" charset="0"/>
              <a:buChar char="•"/>
            </a:pPr>
            <a:r>
              <a:rPr lang="en-GB" sz="2000" dirty="0"/>
              <a:t>A water-involved method of transmission is indicated in </a:t>
            </a:r>
            <a:r>
              <a:rPr lang="en-GB" sz="2000" dirty="0" err="1"/>
              <a:t>Buruli</a:t>
            </a:r>
            <a:r>
              <a:rPr lang="en-GB" sz="2000" dirty="0"/>
              <a:t> ulcer, but this has not been fully worked out.</a:t>
            </a:r>
          </a:p>
        </p:txBody>
      </p:sp>
      <p:sp>
        <p:nvSpPr>
          <p:cNvPr id="4" name="Title 3">
            <a:extLst>
              <a:ext uri="{FF2B5EF4-FFF2-40B4-BE49-F238E27FC236}">
                <a16:creationId xmlns:a16="http://schemas.microsoft.com/office/drawing/2014/main" id="{1F761813-516F-4724-B1C7-ED702A23349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386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1116-6BE7-4D5C-871F-C3E543D632E9}"/>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921DC9DD-C02A-487A-9E9E-B95BFF8DFF48}"/>
              </a:ext>
            </a:extLst>
          </p:cNvPr>
          <p:cNvPicPr>
            <a:picLocks noGrp="1" noChangeAspect="1"/>
          </p:cNvPicPr>
          <p:nvPr>
            <p:ph sz="quarter" idx="13"/>
          </p:nvPr>
        </p:nvPicPr>
        <p:blipFill>
          <a:blip r:embed="rId2"/>
          <a:stretch>
            <a:fillRect/>
          </a:stretch>
        </p:blipFill>
        <p:spPr>
          <a:xfrm>
            <a:off x="689901" y="1547019"/>
            <a:ext cx="7764198" cy="4008754"/>
          </a:xfrm>
        </p:spPr>
      </p:pic>
      <p:sp>
        <p:nvSpPr>
          <p:cNvPr id="4" name="Title 3">
            <a:extLst>
              <a:ext uri="{FF2B5EF4-FFF2-40B4-BE49-F238E27FC236}">
                <a16:creationId xmlns:a16="http://schemas.microsoft.com/office/drawing/2014/main" id="{A573B383-20EF-4B26-8F77-AA58B0EDA98B}"/>
              </a:ext>
            </a:extLst>
          </p:cNvPr>
          <p:cNvSpPr>
            <a:spLocks noGrp="1"/>
          </p:cNvSpPr>
          <p:nvPr>
            <p:ph type="title"/>
          </p:nvPr>
        </p:nvSpPr>
        <p:spPr>
          <a:xfrm>
            <a:off x="689902" y="274638"/>
            <a:ext cx="7695592" cy="997743"/>
          </a:xfrm>
        </p:spPr>
        <p:txBody>
          <a:bodyPr>
            <a:normAutofit/>
          </a:bodyPr>
          <a:lstStyle/>
          <a:p>
            <a:r>
              <a:rPr lang="en-GB" dirty="0"/>
              <a:t>Fig. 11.1. Schistosomiasis life cycles and species.</a:t>
            </a:r>
          </a:p>
        </p:txBody>
      </p:sp>
    </p:spTree>
    <p:extLst>
      <p:ext uri="{BB962C8B-B14F-4D97-AF65-F5344CB8AC3E}">
        <p14:creationId xmlns:p14="http://schemas.microsoft.com/office/powerpoint/2010/main" val="23752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E9C95020-9DF7-4968-80E6-4C0EF70D01E4}"/>
              </a:ext>
            </a:extLst>
          </p:cNvPr>
          <p:cNvPicPr>
            <a:picLocks noGrp="1" noChangeAspect="1"/>
          </p:cNvPicPr>
          <p:nvPr>
            <p:ph sz="quarter" idx="13"/>
          </p:nvPr>
        </p:nvPicPr>
        <p:blipFill>
          <a:blip r:embed="rId2"/>
          <a:stretch>
            <a:fillRect/>
          </a:stretch>
        </p:blipFill>
        <p:spPr>
          <a:xfrm>
            <a:off x="862614" y="1340304"/>
            <a:ext cx="7521733" cy="3638061"/>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710214" y="403087"/>
            <a:ext cx="7607618" cy="685938"/>
          </a:xfrm>
        </p:spPr>
        <p:txBody>
          <a:bodyPr>
            <a:noAutofit/>
          </a:bodyPr>
          <a:lstStyle/>
          <a:p>
            <a:r>
              <a:rPr lang="en-GB" dirty="0"/>
              <a:t>Fig. 11.2. Schistosomiasis, countries or areas at risk, 2014.</a:t>
            </a:r>
          </a:p>
        </p:txBody>
      </p:sp>
      <p:sp>
        <p:nvSpPr>
          <p:cNvPr id="5" name="Title 3">
            <a:extLst>
              <a:ext uri="{FF2B5EF4-FFF2-40B4-BE49-F238E27FC236}">
                <a16:creationId xmlns:a16="http://schemas.microsoft.com/office/drawing/2014/main" id="{73AB5B33-7B90-4696-8501-2BA4B128EF9D}"/>
              </a:ext>
            </a:extLst>
          </p:cNvPr>
          <p:cNvSpPr txBox="1">
            <a:spLocks/>
          </p:cNvSpPr>
          <p:nvPr/>
        </p:nvSpPr>
        <p:spPr>
          <a:xfrm>
            <a:off x="768191" y="5053263"/>
            <a:ext cx="7607618" cy="4644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spTree>
    <p:extLst>
      <p:ext uri="{BB962C8B-B14F-4D97-AF65-F5344CB8AC3E}">
        <p14:creationId xmlns:p14="http://schemas.microsoft.com/office/powerpoint/2010/main" val="239582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0" y="0"/>
            <a:ext cx="9144000" cy="5768975"/>
          </a:xfrm>
        </p:spPr>
      </p:sp>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862615" y="69102"/>
            <a:ext cx="7463238" cy="1134057"/>
          </a:xfrm>
        </p:spPr>
        <p:txBody>
          <a:bodyPr>
            <a:normAutofit/>
          </a:bodyPr>
          <a:lstStyle/>
          <a:p>
            <a:r>
              <a:rPr lang="en-GB" sz="2400" dirty="0"/>
              <a:t>Fig. 11.3. Annual number of dracunculiasis cases reported worldwide, 1989–2018. </a:t>
            </a:r>
          </a:p>
        </p:txBody>
      </p:sp>
      <p:sp>
        <p:nvSpPr>
          <p:cNvPr id="5" name="Title 3">
            <a:extLst>
              <a:ext uri="{FF2B5EF4-FFF2-40B4-BE49-F238E27FC236}">
                <a16:creationId xmlns:a16="http://schemas.microsoft.com/office/drawing/2014/main" id="{F38C6DD9-91F2-4612-B824-547FE716A41E}"/>
              </a:ext>
            </a:extLst>
          </p:cNvPr>
          <p:cNvSpPr txBox="1">
            <a:spLocks/>
          </p:cNvSpPr>
          <p:nvPr/>
        </p:nvSpPr>
        <p:spPr>
          <a:xfrm>
            <a:off x="862614" y="5329988"/>
            <a:ext cx="7595586" cy="32485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pic>
        <p:nvPicPr>
          <p:cNvPr id="8" name="Picture 7">
            <a:extLst>
              <a:ext uri="{FF2B5EF4-FFF2-40B4-BE49-F238E27FC236}">
                <a16:creationId xmlns:a16="http://schemas.microsoft.com/office/drawing/2014/main" id="{D3F09F5B-2BBA-4870-A651-32C29326C48A}"/>
              </a:ext>
            </a:extLst>
          </p:cNvPr>
          <p:cNvPicPr>
            <a:picLocks noChangeAspect="1"/>
          </p:cNvPicPr>
          <p:nvPr/>
        </p:nvPicPr>
        <p:blipFill>
          <a:blip r:embed="rId2"/>
          <a:stretch>
            <a:fillRect/>
          </a:stretch>
        </p:blipFill>
        <p:spPr>
          <a:xfrm>
            <a:off x="1899750" y="1170376"/>
            <a:ext cx="5344500" cy="4070734"/>
          </a:xfrm>
          <a:prstGeom prst="rect">
            <a:avLst/>
          </a:prstGeom>
        </p:spPr>
      </p:pic>
    </p:spTree>
    <p:extLst>
      <p:ext uri="{BB962C8B-B14F-4D97-AF65-F5344CB8AC3E}">
        <p14:creationId xmlns:p14="http://schemas.microsoft.com/office/powerpoint/2010/main" val="16789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8" name="Content Placeholder 7">
            <a:extLst>
              <a:ext uri="{FF2B5EF4-FFF2-40B4-BE49-F238E27FC236}">
                <a16:creationId xmlns:a16="http://schemas.microsoft.com/office/drawing/2014/main" id="{FEBEEE2F-C4C3-49FF-A29E-22DED98ECA32}"/>
              </a:ext>
            </a:extLst>
          </p:cNvPr>
          <p:cNvPicPr>
            <a:picLocks noGrp="1" noChangeAspect="1"/>
          </p:cNvPicPr>
          <p:nvPr>
            <p:ph sz="quarter" idx="13"/>
          </p:nvPr>
        </p:nvPicPr>
        <p:blipFill>
          <a:blip r:embed="rId2"/>
          <a:stretch>
            <a:fillRect/>
          </a:stretch>
        </p:blipFill>
        <p:spPr>
          <a:xfrm>
            <a:off x="1189356" y="839248"/>
            <a:ext cx="6534918" cy="4236925"/>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862614" y="0"/>
            <a:ext cx="7522879" cy="997743"/>
          </a:xfrm>
        </p:spPr>
        <p:txBody>
          <a:bodyPr>
            <a:normAutofit/>
          </a:bodyPr>
          <a:lstStyle/>
          <a:p>
            <a:r>
              <a:rPr lang="en-GB" sz="2400" dirty="0"/>
              <a:t>Fig. 11.4. Distribution of </a:t>
            </a:r>
            <a:r>
              <a:rPr lang="en-GB" sz="2400" dirty="0" err="1"/>
              <a:t>Buruli</a:t>
            </a:r>
            <a:r>
              <a:rPr lang="en-GB" sz="2400" dirty="0"/>
              <a:t> ulcer worldwide, 2010. </a:t>
            </a:r>
          </a:p>
        </p:txBody>
      </p:sp>
      <p:sp>
        <p:nvSpPr>
          <p:cNvPr id="5" name="Title 3">
            <a:extLst>
              <a:ext uri="{FF2B5EF4-FFF2-40B4-BE49-F238E27FC236}">
                <a16:creationId xmlns:a16="http://schemas.microsoft.com/office/drawing/2014/main" id="{A01EFD79-2347-46DE-B84F-3D3D22D581E5}"/>
              </a:ext>
            </a:extLst>
          </p:cNvPr>
          <p:cNvSpPr txBox="1">
            <a:spLocks/>
          </p:cNvSpPr>
          <p:nvPr/>
        </p:nvSpPr>
        <p:spPr>
          <a:xfrm>
            <a:off x="862614" y="5199645"/>
            <a:ext cx="7522879" cy="3180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spTree>
    <p:extLst>
      <p:ext uri="{BB962C8B-B14F-4D97-AF65-F5344CB8AC3E}">
        <p14:creationId xmlns:p14="http://schemas.microsoft.com/office/powerpoint/2010/main" val="267768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2600" dirty="0"/>
              <a:t>Mahmoud, A. (2001) </a:t>
            </a:r>
            <a:r>
              <a:rPr lang="en-GB" sz="2600" i="1" dirty="0"/>
              <a:t>Schistosomiasis, Tropical Medicine: Science and Practice – Tropical Medicine 3</a:t>
            </a:r>
            <a:r>
              <a:rPr lang="en-GB" sz="2600" dirty="0"/>
              <a:t>. Imperial College Press, London.</a:t>
            </a:r>
          </a:p>
          <a:p>
            <a:r>
              <a:rPr lang="en-GB" sz="2600" dirty="0" err="1"/>
              <a:t>Società</a:t>
            </a:r>
            <a:r>
              <a:rPr lang="en-GB" sz="2600" dirty="0"/>
              <a:t> </a:t>
            </a:r>
            <a:r>
              <a:rPr lang="en-GB" sz="2600" dirty="0" err="1"/>
              <a:t>Italiana</a:t>
            </a:r>
            <a:r>
              <a:rPr lang="en-GB" sz="2600" dirty="0"/>
              <a:t> di </a:t>
            </a:r>
            <a:r>
              <a:rPr lang="en-GB" sz="2600" dirty="0" err="1"/>
              <a:t>Communicazione</a:t>
            </a:r>
            <a:r>
              <a:rPr lang="en-GB" sz="2600" dirty="0"/>
              <a:t> </a:t>
            </a:r>
            <a:r>
              <a:rPr lang="en-GB" sz="2600" dirty="0" err="1"/>
              <a:t>Scientifica</a:t>
            </a:r>
            <a:r>
              <a:rPr lang="en-GB" sz="2600" dirty="0"/>
              <a:t> e Sanitaria (2015) </a:t>
            </a:r>
            <a:r>
              <a:rPr lang="en-GB" sz="2600" i="1" dirty="0"/>
              <a:t>Schistosomiasis (</a:t>
            </a:r>
            <a:r>
              <a:rPr lang="en-GB" sz="2600" i="1" dirty="0" err="1"/>
              <a:t>Bilhatziasis</a:t>
            </a:r>
            <a:r>
              <a:rPr lang="en-GB" sz="2600" i="1" dirty="0"/>
              <a:t>)</a:t>
            </a:r>
            <a:r>
              <a:rPr lang="en-GB" sz="2600" dirty="0"/>
              <a:t>. SICS </a:t>
            </a:r>
            <a:r>
              <a:rPr lang="en-GB" sz="2600" dirty="0" err="1"/>
              <a:t>srl</a:t>
            </a:r>
            <a:r>
              <a:rPr lang="en-GB" sz="2600" dirty="0"/>
              <a:t>, Milan, Italy.</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Further reading</a:t>
            </a:r>
          </a:p>
        </p:txBody>
      </p:sp>
    </p:spTree>
    <p:extLst>
      <p:ext uri="{BB962C8B-B14F-4D97-AF65-F5344CB8AC3E}">
        <p14:creationId xmlns:p14="http://schemas.microsoft.com/office/powerpoint/2010/main" val="332981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2200" dirty="0"/>
              <a:t>Schistosomiasis Control Initiative (SCI), Imperial College London. Available at: </a:t>
            </a:r>
            <a:r>
              <a:rPr lang="en-GB" sz="2200" dirty="0">
                <a:hlinkClick r:id="rId2"/>
              </a:rPr>
              <a:t>www.schistosomiasiscontrolinitiative.org/</a:t>
            </a:r>
            <a:r>
              <a:rPr lang="en-GB" sz="2200" dirty="0"/>
              <a:t> accessed 2 July 2019).</a:t>
            </a:r>
          </a:p>
          <a:p>
            <a:r>
              <a:rPr lang="en-GB" sz="2200" u="sng" dirty="0">
                <a:hlinkClick r:id="rId3"/>
              </a:rPr>
              <a:t>www.who.int/news-room/fact-sheets/detail/schistosomiasis</a:t>
            </a:r>
            <a:r>
              <a:rPr lang="en-US" sz="2200" dirty="0"/>
              <a:t> (accessed 27 October 2018).</a:t>
            </a:r>
            <a:endParaRPr lang="en-GB" sz="2200" dirty="0"/>
          </a:p>
          <a:p>
            <a:r>
              <a:rPr lang="en-GB" sz="2200" dirty="0"/>
              <a:t>WHO </a:t>
            </a:r>
            <a:r>
              <a:rPr lang="en-GB" sz="2200" dirty="0" err="1"/>
              <a:t>Buruli</a:t>
            </a:r>
            <a:r>
              <a:rPr lang="en-GB" sz="2200" dirty="0"/>
              <a:t> ulcer [information], World Health Organization, Geneva, Switzerland. Available at: </a:t>
            </a:r>
            <a:r>
              <a:rPr lang="en-GB" sz="2200" dirty="0">
                <a:hlinkClick r:id="rId4"/>
              </a:rPr>
              <a:t>www.who.int/buruli/en/</a:t>
            </a:r>
            <a:r>
              <a:rPr lang="en-GB" sz="2200" dirty="0"/>
              <a:t> (accessed 1 March 2019).</a:t>
            </a:r>
          </a:p>
          <a:p>
            <a:r>
              <a:rPr lang="en-GB" sz="2200" u="sng" dirty="0">
                <a:hlinkClick r:id="rId5"/>
              </a:rPr>
              <a:t>apps.who.int/iris/bitstream/handle/10665/272647/WER9321.pdf?ua=1</a:t>
            </a:r>
            <a:r>
              <a:rPr lang="en-GB" sz="2200" dirty="0"/>
              <a:t> (accessed 27 October 2018).</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Web resources</a:t>
            </a:r>
          </a:p>
        </p:txBody>
      </p:sp>
    </p:spTree>
    <p:extLst>
      <p:ext uri="{BB962C8B-B14F-4D97-AF65-F5344CB8AC3E}">
        <p14:creationId xmlns:p14="http://schemas.microsoft.com/office/powerpoint/2010/main" val="1681167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neric lecture slide template" id="{9B16598E-95EE-1D4F-8B62-56C049918952}" vid="{A011F8BC-391C-8741-A481-84B66A5C001B}"/>
    </a:ext>
  </a:extLst>
</a:theme>
</file>

<file path=docProps/app.xml><?xml version="1.0" encoding="utf-8"?>
<Properties xmlns="http://schemas.openxmlformats.org/officeDocument/2006/extended-properties" xmlns:vt="http://schemas.openxmlformats.org/officeDocument/2006/docPropsVTypes">
  <Template>Generic_lecture_slide_template (3)</Template>
  <TotalTime>64</TotalTime>
  <Words>344</Words>
  <Application>Microsoft Office PowerPoint</Application>
  <PresentationFormat>On-screen Show (4:3)</PresentationFormat>
  <Paragraphs>24</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Communicable Diseases, 6th Edition </vt:lpstr>
      <vt:lpstr>PowerPoint Presentation</vt:lpstr>
      <vt:lpstr>Summary</vt:lpstr>
      <vt:lpstr>Fig. 11.1. Schistosomiasis life cycles and species.</vt:lpstr>
      <vt:lpstr>Fig. 11.2. Schistosomiasis, countries or areas at risk, 2014.</vt:lpstr>
      <vt:lpstr>Fig. 11.3. Annual number of dracunculiasis cases reported worldwide, 1989–2018. </vt:lpstr>
      <vt:lpstr>Fig. 11.4. Distribution of Buruli ulcer worldwide, 2010. </vt:lpstr>
      <vt:lpstr>Further reading</vt:lpstr>
      <vt:lpstr>Web resources</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Lainsbury</dc:creator>
  <cp:lastModifiedBy>Alexandra Lainsbury</cp:lastModifiedBy>
  <cp:revision>10</cp:revision>
  <dcterms:created xsi:type="dcterms:W3CDTF">2019-06-26T10:31:11Z</dcterms:created>
  <dcterms:modified xsi:type="dcterms:W3CDTF">2019-07-02T08:35:29Z</dcterms:modified>
</cp:coreProperties>
</file>