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6" r:id="rId7"/>
    <p:sldId id="262" r:id="rId8"/>
    <p:sldId id="268" r:id="rId9"/>
    <p:sldId id="269" r:id="rId10"/>
    <p:sldId id="270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00E"/>
    <a:srgbClr val="368729"/>
    <a:srgbClr val="F8634F"/>
    <a:srgbClr val="607C2F"/>
    <a:srgbClr val="607C5E"/>
    <a:srgbClr val="49662C"/>
    <a:srgbClr val="478E06"/>
    <a:srgbClr val="93C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541" autoAdjust="0"/>
  </p:normalViewPr>
  <p:slideViewPr>
    <p:cSldViewPr snapToGrid="0" snapToObjects="1">
      <p:cViewPr varScale="1">
        <p:scale>
          <a:sx n="80" d="100"/>
          <a:sy n="80" d="100"/>
        </p:scale>
        <p:origin x="102" y="852"/>
      </p:cViewPr>
      <p:guideLst>
        <p:guide orient="horz" pos="2160"/>
        <p:guide pos="3294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AA853A1-56EF-DA4E-8CAC-CDB94D0D71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1529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Rectangle 36"/>
          <p:cNvSpPr/>
          <p:nvPr userDrawn="1"/>
        </p:nvSpPr>
        <p:spPr>
          <a:xfrm>
            <a:off x="0" y="4152900"/>
            <a:ext cx="9144000" cy="2705100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-24582" y="145654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685800" y="4453030"/>
            <a:ext cx="7772400" cy="991419"/>
          </a:xfrm>
        </p:spPr>
        <p:txBody>
          <a:bodyPr anchor="t">
            <a:normAutofit/>
          </a:bodyPr>
          <a:lstStyle>
            <a:lvl1pPr algn="l">
              <a:defRPr sz="29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8" name="Subtitle 2"/>
          <p:cNvSpPr>
            <a:spLocks noGrp="1"/>
          </p:cNvSpPr>
          <p:nvPr>
            <p:ph type="subTitle" idx="1"/>
          </p:nvPr>
        </p:nvSpPr>
        <p:spPr>
          <a:xfrm>
            <a:off x="685800" y="5455920"/>
            <a:ext cx="7741920" cy="85535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E9500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3" name="Picture 2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94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3732D160-D5D1-254B-A9F7-6916C00BF75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4572000" y="1272381"/>
            <a:ext cx="3813493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723AA0-CB4E-ED46-9C07-0B9DE5D695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89038" y="1271588"/>
            <a:ext cx="3382962" cy="43132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825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3132EA82-43BD-1949-9E85-CDF92E505BD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973931" y="1260321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976401" y="2258064"/>
            <a:ext cx="7741920" cy="85535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09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9CDAB31F-649D-D541-AC22-9F31841978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76455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4160520"/>
            <a:ext cx="9144000" cy="1607738"/>
          </a:xfrm>
          <a:prstGeom prst="rect">
            <a:avLst/>
          </a:prstGeom>
          <a:solidFill>
            <a:srgbClr val="368729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67596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en-US" sz="4200">
                <a:solidFill>
                  <a:schemeClr val="bg1"/>
                </a:solidFill>
                <a:latin typeface="Arial"/>
                <a:cs typeface="Arial"/>
              </a:rPr>
              <a:t>Click to edit Master subtitle style</a:t>
            </a:r>
            <a:endParaRPr lang="en-US"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86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82988A9-A9DF-3C47-A8BE-665434FF8A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INTRODUCTION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8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6E509B-A1BB-1740-84B8-2B97082400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16052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4160520"/>
            <a:ext cx="9144000" cy="2697480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67596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en-US" sz="4200">
                <a:solidFill>
                  <a:schemeClr val="bg1"/>
                </a:solidFill>
                <a:latin typeface="Arial"/>
                <a:cs typeface="Arial"/>
              </a:rPr>
              <a:t>Click to edit Master subtitle style</a:t>
            </a:r>
            <a:endParaRPr lang="en-US"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pic>
        <p:nvPicPr>
          <p:cNvPr id="13" name="Picture 12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3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ing To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008B39B-5F53-2047-974C-28AB38215E5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MARKETING TOOLS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60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FDE35CE-E86C-0146-B01A-434E76EB8AE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STRATEGIES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5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99D7DFC5-7B03-6D42-97E1-8C582BD3B4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LEARNING OBJECTIVES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3" name="Picture 12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57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9B5A29F4-9E72-A441-8114-7979357624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07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91F0CB3-8D02-3943-9933-CED78392EEE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7" y="1272381"/>
            <a:ext cx="3382644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4572000" y="1272381"/>
            <a:ext cx="3813493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10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D500C-2DAD-E24B-947F-AA454B3B4803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D8636-02F0-2043-B1BF-E7E2D6046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1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5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o.int/immunization/diseases/MNTE_initiative/en/" TargetMode="External"/><Relationship Id="rId2" Type="http://schemas.openxmlformats.org/officeDocument/2006/relationships/hyperlink" Target="http://www.who.int/topics/intestinal_diseases_parasitic/en/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F47C6C6-6DF5-4C8E-8333-D40D55ACDA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5937" b="15937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A48A2C2-331F-1945-ACBC-3D33F9B1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Communicable Diseases, 6</a:t>
            </a:r>
            <a:r>
              <a:rPr lang="en-US" baseline="30000" dirty="0"/>
              <a:t>th</a:t>
            </a:r>
            <a:r>
              <a:rPr lang="en-US" dirty="0"/>
              <a:t> Edition	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FE579FD-9822-2442-BDF7-2B80C2FCFA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5016770"/>
            <a:ext cx="7741920" cy="85535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 Global Perspective</a:t>
            </a: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9F733B45-E58B-46DE-A0A5-B4339805E23A}"/>
              </a:ext>
            </a:extLst>
          </p:cNvPr>
          <p:cNvSpPr txBox="1">
            <a:spLocks/>
          </p:cNvSpPr>
          <p:nvPr/>
        </p:nvSpPr>
        <p:spPr>
          <a:xfrm>
            <a:off x="685800" y="5608320"/>
            <a:ext cx="7741920" cy="855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rgbClr val="E9500E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bg1"/>
                </a:solidFill>
              </a:rPr>
              <a:t>Roger Webber</a:t>
            </a:r>
          </a:p>
        </p:txBody>
      </p:sp>
    </p:spTree>
    <p:extLst>
      <p:ext uri="{BB962C8B-B14F-4D97-AF65-F5344CB8AC3E}">
        <p14:creationId xmlns:p14="http://schemas.microsoft.com/office/powerpoint/2010/main" val="2777559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37D390E-1527-4EAC-B147-6936AB9407D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32BFF-5F51-4362-9495-25860D13AB8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GB" sz="2600" dirty="0">
                <a:hlinkClick r:id="rId2"/>
              </a:rPr>
              <a:t>www.who.int/topics/intestinal_diseases_parasitic/en/</a:t>
            </a:r>
            <a:r>
              <a:rPr lang="en-GB" sz="2600" dirty="0"/>
              <a:t> (accessed 10 December 2018)</a:t>
            </a:r>
          </a:p>
          <a:p>
            <a:r>
              <a:rPr lang="en-GB" sz="2600" u="sng" dirty="0">
                <a:hlinkClick r:id="rId3"/>
              </a:rPr>
              <a:t>www.who.int/immunization/diseases/MNTE_initiative/en/</a:t>
            </a:r>
            <a:r>
              <a:rPr lang="en-GB" sz="2600" dirty="0"/>
              <a:t> (accessed 27 October 2018)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D45272-7E8B-4401-A442-DB6F54558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Web resources</a:t>
            </a:r>
          </a:p>
        </p:txBody>
      </p:sp>
    </p:spTree>
    <p:extLst>
      <p:ext uri="{BB962C8B-B14F-4D97-AF65-F5344CB8AC3E}">
        <p14:creationId xmlns:p14="http://schemas.microsoft.com/office/powerpoint/2010/main" val="1681167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68AD7A1-50D6-49C1-B0CE-0F1F1FB35F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080" b="12080"/>
          <a:stretch>
            <a:fillRect/>
          </a:stretch>
        </p:blipFill>
        <p:spPr/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F7AEA17-3249-49DD-B4CE-B974A15D66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Chapter 10: </a:t>
            </a:r>
            <a:r>
              <a:rPr lang="en-US" dirty="0">
                <a:solidFill>
                  <a:schemeClr val="bg1"/>
                </a:solidFill>
              </a:rPr>
              <a:t>Diseases of Soil Contact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773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6BF3A00-1098-46C6-A549-B3565F99A8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F952C-CA10-43D0-BFA3-67E504CDD7E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dirty="0"/>
              <a:t>Several helminths require soil for the infective stage to develop, whereas the tetanus bacillus lives in soil contaminated by animal excreta.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dirty="0"/>
              <a:t>Infection is acquired either by eating the soil, as a contaminant of food or water, or by penetrating the skin (hookworms, </a:t>
            </a:r>
            <a:r>
              <a:rPr lang="en-GB" sz="2200" i="1" dirty="0" err="1"/>
              <a:t>Strongyloides</a:t>
            </a:r>
            <a:r>
              <a:rPr lang="en-GB" sz="2200" dirty="0"/>
              <a:t>) or via a wound (tetanus, melioidosis).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dirty="0"/>
              <a:t>Personal hygiene and the prevention of soil contamination are preventive methods in the helminth infections and melioidosis, while clean delivery and vaccination prevent tetanus.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761813-516F-4724-B1C7-ED702A233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538670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16A1116-6BE7-4D5C-871F-C3E543D632E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1DC9DD-C02A-487A-9E9E-B95BFF8DFF4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740442" y="251291"/>
            <a:ext cx="3550197" cy="5266391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573B383-20EF-4B26-8F77-AA58B0EDA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803" y="590153"/>
            <a:ext cx="3381756" cy="1178489"/>
          </a:xfrm>
        </p:spPr>
        <p:txBody>
          <a:bodyPr>
            <a:normAutofit fontScale="90000"/>
          </a:bodyPr>
          <a:lstStyle/>
          <a:p>
            <a:r>
              <a:rPr lang="en-GB" dirty="0"/>
              <a:t>Fig. 10.1. </a:t>
            </a:r>
            <a:r>
              <a:rPr lang="en-GB" i="1" dirty="0"/>
              <a:t>Ascaris lumbricoides</a:t>
            </a:r>
            <a:r>
              <a:rPr lang="en-GB" dirty="0"/>
              <a:t> life cycle.</a:t>
            </a:r>
          </a:p>
        </p:txBody>
      </p:sp>
    </p:spTree>
    <p:extLst>
      <p:ext uri="{BB962C8B-B14F-4D97-AF65-F5344CB8AC3E}">
        <p14:creationId xmlns:p14="http://schemas.microsoft.com/office/powerpoint/2010/main" val="2375267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9C95020-9DF7-4968-80E6-4C0EF70D01E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299050" y="184470"/>
            <a:ext cx="3327591" cy="5461925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629" y="542706"/>
            <a:ext cx="4012707" cy="1500326"/>
          </a:xfrm>
        </p:spPr>
        <p:txBody>
          <a:bodyPr>
            <a:noAutofit/>
          </a:bodyPr>
          <a:lstStyle/>
          <a:p>
            <a:r>
              <a:rPr lang="en-GB" dirty="0"/>
              <a:t>Fig. 10.2. The hookworm life cycle and identification from the mouthparts.</a:t>
            </a:r>
          </a:p>
        </p:txBody>
      </p:sp>
    </p:spTree>
    <p:extLst>
      <p:ext uri="{BB962C8B-B14F-4D97-AF65-F5344CB8AC3E}">
        <p14:creationId xmlns:p14="http://schemas.microsoft.com/office/powerpoint/2010/main" val="2395820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768975"/>
          </a:xfrm>
        </p:spPr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0A24128-BC5B-4C15-8C94-35436697757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263316" y="1126537"/>
            <a:ext cx="6471446" cy="4131063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585" y="69102"/>
            <a:ext cx="7051431" cy="1012397"/>
          </a:xfrm>
        </p:spPr>
        <p:txBody>
          <a:bodyPr>
            <a:normAutofit/>
          </a:bodyPr>
          <a:lstStyle/>
          <a:p>
            <a:r>
              <a:rPr lang="en-GB" sz="2600" dirty="0"/>
              <a:t>Fig. 10.3. Global distribution of soil-transmitted helminthiasis, 2008. 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D1558F9B-2030-4F73-8076-EE1FF8031485}"/>
              </a:ext>
            </a:extLst>
          </p:cNvPr>
          <p:cNvSpPr txBox="1">
            <a:spLocks/>
          </p:cNvSpPr>
          <p:nvPr/>
        </p:nvSpPr>
        <p:spPr>
          <a:xfrm>
            <a:off x="1348308" y="5262622"/>
            <a:ext cx="6447383" cy="444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b="0" dirty="0"/>
              <a:t>(Reproduced by permission of the World Health Organization, Geneva.)</a:t>
            </a:r>
          </a:p>
        </p:txBody>
      </p:sp>
    </p:spTree>
    <p:extLst>
      <p:ext uri="{BB962C8B-B14F-4D97-AF65-F5344CB8AC3E}">
        <p14:creationId xmlns:p14="http://schemas.microsoft.com/office/powerpoint/2010/main" val="167897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EBEEE2F-C4C3-49FF-A29E-22DED98ECA3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582969" y="274638"/>
            <a:ext cx="2887263" cy="5197074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357" y="274638"/>
            <a:ext cx="4080476" cy="1433846"/>
          </a:xfrm>
        </p:spPr>
        <p:txBody>
          <a:bodyPr>
            <a:normAutofit/>
          </a:bodyPr>
          <a:lstStyle/>
          <a:p>
            <a:r>
              <a:rPr lang="en-GB" dirty="0"/>
              <a:t>Fig. 10.4. </a:t>
            </a:r>
            <a:r>
              <a:rPr lang="en-GB" i="1" dirty="0" err="1"/>
              <a:t>Strongyloides</a:t>
            </a:r>
            <a:r>
              <a:rPr lang="en-GB" i="1" dirty="0"/>
              <a:t> </a:t>
            </a:r>
            <a:r>
              <a:rPr lang="en-GB" i="1" dirty="0" err="1"/>
              <a:t>stercoralis</a:t>
            </a:r>
            <a:r>
              <a:rPr lang="en-GB" dirty="0"/>
              <a:t> life cycles.</a:t>
            </a:r>
          </a:p>
        </p:txBody>
      </p:sp>
    </p:spTree>
    <p:extLst>
      <p:ext uri="{BB962C8B-B14F-4D97-AF65-F5344CB8AC3E}">
        <p14:creationId xmlns:p14="http://schemas.microsoft.com/office/powerpoint/2010/main" val="2677686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4A15F9A-5B34-462C-B6ED-342B208929D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40043" y="1485786"/>
            <a:ext cx="6447382" cy="3705224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1900" dirty="0"/>
              <a:t>Fig. 10.5. Expected duration of tetanus immunity after different vaccination schedules. DTP, diphtheria, tetanus and pertussis; DT, diphtheria and tetanus; TT, tetanus toxoid; EPI, WHO Expanded Programme of Immunization. 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9C0A4C10-FA0A-489F-876B-01101EE3D4FD}"/>
              </a:ext>
            </a:extLst>
          </p:cNvPr>
          <p:cNvSpPr txBox="1">
            <a:spLocks/>
          </p:cNvSpPr>
          <p:nvPr/>
        </p:nvSpPr>
        <p:spPr>
          <a:xfrm>
            <a:off x="1409238" y="5239556"/>
            <a:ext cx="6447383" cy="444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b="0" dirty="0"/>
              <a:t>(Reproduced by permission of the World Health Organization, Geneva.)</a:t>
            </a:r>
          </a:p>
        </p:txBody>
      </p:sp>
    </p:spTree>
    <p:extLst>
      <p:ext uri="{BB962C8B-B14F-4D97-AF65-F5344CB8AC3E}">
        <p14:creationId xmlns:p14="http://schemas.microsoft.com/office/powerpoint/2010/main" val="2356619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37D390E-1527-4EAC-B147-6936AB9407D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32BFF-5F51-4362-9495-25860D13AB8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GB" sz="2600" dirty="0" err="1"/>
              <a:t>Chiodini</a:t>
            </a:r>
            <a:r>
              <a:rPr lang="en-GB" sz="2600" dirty="0"/>
              <a:t>, P.L., Moody, D.H. and </a:t>
            </a:r>
            <a:r>
              <a:rPr lang="en-GB" sz="2600" dirty="0" err="1"/>
              <a:t>Manser</a:t>
            </a:r>
            <a:r>
              <a:rPr lang="en-GB" sz="2600" dirty="0"/>
              <a:t>, D.W. (2001) </a:t>
            </a:r>
            <a:r>
              <a:rPr lang="en-GB" sz="2600" i="1" dirty="0"/>
              <a:t>Atlas of Medical Helminthology and Protozoology</a:t>
            </a:r>
            <a:r>
              <a:rPr lang="en-GB" sz="2600" dirty="0"/>
              <a:t>, 4th </a:t>
            </a:r>
            <a:r>
              <a:rPr lang="en-GB" sz="2600" dirty="0" err="1"/>
              <a:t>edn</a:t>
            </a:r>
            <a:r>
              <a:rPr lang="en-GB" sz="2600" dirty="0"/>
              <a:t>. Churchill Livingstone, Edinburgh, UK.</a:t>
            </a:r>
          </a:p>
          <a:p>
            <a:r>
              <a:rPr lang="en-US" sz="2600" dirty="0"/>
              <a:t>Currie, B.J. and </a:t>
            </a:r>
            <a:r>
              <a:rPr lang="en-US" sz="2600" dirty="0" err="1"/>
              <a:t>Kaestli</a:t>
            </a:r>
            <a:r>
              <a:rPr lang="en-US" sz="2600" dirty="0"/>
              <a:t>, M. (2016) Epidemiology: A global picture of melioidosis. </a:t>
            </a:r>
            <a:r>
              <a:rPr lang="en-US" sz="2600" i="1" dirty="0"/>
              <a:t>Nature </a:t>
            </a:r>
            <a:r>
              <a:rPr lang="en-US" sz="2600" dirty="0"/>
              <a:t>529, 290–291.</a:t>
            </a:r>
            <a:endParaRPr lang="en-GB" sz="2600" dirty="0"/>
          </a:p>
          <a:p>
            <a:r>
              <a:rPr lang="en-GB" sz="2600" dirty="0"/>
              <a:t>Muller, M. (2001) </a:t>
            </a:r>
            <a:r>
              <a:rPr lang="en-GB" sz="2600" i="1" dirty="0"/>
              <a:t>Worms and Human Disease</a:t>
            </a:r>
            <a:r>
              <a:rPr lang="en-GB" sz="2600" dirty="0"/>
              <a:t>, 2nd </a:t>
            </a:r>
            <a:r>
              <a:rPr lang="en-GB" sz="2600" dirty="0" err="1"/>
              <a:t>edn</a:t>
            </a:r>
            <a:r>
              <a:rPr lang="en-GB" sz="2600" dirty="0"/>
              <a:t>. CAB International, Wallingford, UK.</a:t>
            </a:r>
          </a:p>
          <a:p>
            <a:r>
              <a:rPr lang="en-GB" sz="2600" dirty="0" err="1"/>
              <a:t>Pasvol</a:t>
            </a:r>
            <a:r>
              <a:rPr lang="en-GB" sz="2600" dirty="0"/>
              <a:t>, G. and Peters, W. (2006) </a:t>
            </a:r>
            <a:r>
              <a:rPr lang="en-GB" sz="2600" i="1" dirty="0"/>
              <a:t>Atlas of Tropical Medicine and Parasitology</a:t>
            </a:r>
            <a:r>
              <a:rPr lang="en-GB" sz="2600" dirty="0"/>
              <a:t>. Mosby-Wolfe, London.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D45272-7E8B-4401-A442-DB6F54558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reading</a:t>
            </a:r>
          </a:p>
        </p:txBody>
      </p:sp>
    </p:spTree>
    <p:extLst>
      <p:ext uri="{BB962C8B-B14F-4D97-AF65-F5344CB8AC3E}">
        <p14:creationId xmlns:p14="http://schemas.microsoft.com/office/powerpoint/2010/main" val="33298178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neric lecture slide template" id="{9B16598E-95EE-1D4F-8B62-56C049918952}" vid="{A011F8BC-391C-8741-A481-84B66A5C001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Generic_lecture_slide_template (3)</Template>
  <TotalTime>61</TotalTime>
  <Words>306</Words>
  <Application>Microsoft Office PowerPoint</Application>
  <PresentationFormat>On-screen Show (4:3)</PresentationFormat>
  <Paragraphs>23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Communicable Diseases, 6th Edition </vt:lpstr>
      <vt:lpstr>PowerPoint Presentation</vt:lpstr>
      <vt:lpstr>Summary</vt:lpstr>
      <vt:lpstr>Fig. 10.1. Ascaris lumbricoides life cycle.</vt:lpstr>
      <vt:lpstr>Fig. 10.2. The hookworm life cycle and identification from the mouthparts.</vt:lpstr>
      <vt:lpstr>Fig. 10.3. Global distribution of soil-transmitted helminthiasis, 2008. </vt:lpstr>
      <vt:lpstr>Fig. 10.4. Strongyloides stercoralis life cycles.</vt:lpstr>
      <vt:lpstr>Fig. 10.5. Expected duration of tetanus immunity after different vaccination schedules. DTP, diphtheria, tetanus and pertussis; DT, diphtheria and tetanus; TT, tetanus toxoid; EPI, WHO Expanded Programme of Immunization. </vt:lpstr>
      <vt:lpstr>Further reading</vt:lpstr>
      <vt:lpstr>Web resources</vt:lpstr>
    </vt:vector>
  </TitlesOfParts>
  <Company>CABI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Lainsbury</dc:creator>
  <cp:lastModifiedBy>Alexandra Lainsbury</cp:lastModifiedBy>
  <cp:revision>10</cp:revision>
  <dcterms:created xsi:type="dcterms:W3CDTF">2019-06-26T10:31:11Z</dcterms:created>
  <dcterms:modified xsi:type="dcterms:W3CDTF">2019-07-02T08:27:08Z</dcterms:modified>
</cp:coreProperties>
</file>