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6" r:id="rId7"/>
    <p:sldId id="262" r:id="rId8"/>
    <p:sldId id="268" r:id="rId9"/>
    <p:sldId id="267" r:id="rId10"/>
    <p:sldId id="265" r:id="rId11"/>
    <p:sldId id="264" r:id="rId12"/>
    <p:sldId id="263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9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00E"/>
    <a:srgbClr val="368729"/>
    <a:srgbClr val="F8634F"/>
    <a:srgbClr val="607C2F"/>
    <a:srgbClr val="607C5E"/>
    <a:srgbClr val="49662C"/>
    <a:srgbClr val="478E06"/>
    <a:srgbClr val="93C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41" autoAdjust="0"/>
  </p:normalViewPr>
  <p:slideViewPr>
    <p:cSldViewPr snapToGrid="0" snapToObjects="1">
      <p:cViewPr varScale="1">
        <p:scale>
          <a:sx n="76" d="100"/>
          <a:sy n="76" d="100"/>
        </p:scale>
        <p:origin x="1440" y="96"/>
      </p:cViewPr>
      <p:guideLst>
        <p:guide orient="horz" pos="2160"/>
        <p:guide pos="3294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0AA853A1-56EF-DA4E-8CAC-CDB94D0D715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4152900"/>
          </a:xfrm>
          <a:noFill/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7" name="Rectangle 36"/>
          <p:cNvSpPr/>
          <p:nvPr userDrawn="1"/>
        </p:nvSpPr>
        <p:spPr>
          <a:xfrm>
            <a:off x="0" y="4152900"/>
            <a:ext cx="9144000" cy="2705100"/>
          </a:xfrm>
          <a:prstGeom prst="rect">
            <a:avLst/>
          </a:prstGeom>
          <a:solidFill>
            <a:srgbClr val="36872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 userDrawn="1"/>
        </p:nvSpPr>
        <p:spPr>
          <a:xfrm>
            <a:off x="-24582" y="145654"/>
            <a:ext cx="3392130" cy="3850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COMPLIMENTARY TEACHING MATERIALS</a:t>
            </a:r>
          </a:p>
        </p:txBody>
      </p:sp>
      <p:sp>
        <p:nvSpPr>
          <p:cNvPr id="42" name="Title 41"/>
          <p:cNvSpPr>
            <a:spLocks noGrp="1"/>
          </p:cNvSpPr>
          <p:nvPr>
            <p:ph type="title"/>
          </p:nvPr>
        </p:nvSpPr>
        <p:spPr>
          <a:xfrm>
            <a:off x="685800" y="4453030"/>
            <a:ext cx="7772400" cy="991419"/>
          </a:xfrm>
        </p:spPr>
        <p:txBody>
          <a:bodyPr anchor="t">
            <a:normAutofit/>
          </a:bodyPr>
          <a:lstStyle>
            <a:lvl1pPr algn="l">
              <a:defRPr sz="29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8" name="Subtitle 2"/>
          <p:cNvSpPr>
            <a:spLocks noGrp="1"/>
          </p:cNvSpPr>
          <p:nvPr>
            <p:ph type="subTitle" idx="1"/>
          </p:nvPr>
        </p:nvSpPr>
        <p:spPr>
          <a:xfrm>
            <a:off x="685800" y="5455920"/>
            <a:ext cx="7741920" cy="855358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rgbClr val="E9500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3" name="Picture 2" descr="CABI Logo_NEW_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5006" y="6047626"/>
            <a:ext cx="1801368" cy="52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394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3732D160-D5D1-254B-A9F7-6916C00BF75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576897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Insert background image and set to 90% transparency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5768258"/>
            <a:ext cx="9144000" cy="1089742"/>
          </a:xfrm>
          <a:prstGeom prst="rect">
            <a:avLst/>
          </a:prstGeom>
          <a:solidFill>
            <a:srgbClr val="36872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32776" y="6123667"/>
            <a:ext cx="3392130" cy="3850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COMPLIMENTARY TEACHING MATERIALS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1189356" y="274638"/>
            <a:ext cx="7196137" cy="9977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6"/>
          <p:cNvSpPr>
            <a:spLocks noGrp="1"/>
          </p:cNvSpPr>
          <p:nvPr>
            <p:ph sz="quarter" idx="14"/>
          </p:nvPr>
        </p:nvSpPr>
        <p:spPr>
          <a:xfrm>
            <a:off x="4572000" y="1272381"/>
            <a:ext cx="3813493" cy="43132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15" name="Picture 14" descr="CABI Logo_NEW_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5006" y="6047626"/>
            <a:ext cx="1801368" cy="527304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723AA0-CB4E-ED46-9C07-0B9DE5D695E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89038" y="1271588"/>
            <a:ext cx="3382962" cy="431323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825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3132EA82-43BD-1949-9E85-CDF92E505BD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576897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Insert background image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5768258"/>
            <a:ext cx="9144000" cy="1089742"/>
          </a:xfrm>
          <a:prstGeom prst="rect">
            <a:avLst/>
          </a:prstGeom>
          <a:solidFill>
            <a:srgbClr val="36872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32776" y="6123667"/>
            <a:ext cx="3392130" cy="3850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COMPLIMENTARY TEACHING MATERIALS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973931" y="1260321"/>
            <a:ext cx="7196137" cy="9977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9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976401" y="2258064"/>
            <a:ext cx="7741920" cy="855358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5" name="Picture 14" descr="CABI Logo_NEW_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5006" y="6047626"/>
            <a:ext cx="1801368" cy="52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609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9CDAB31F-649D-D541-AC22-9F31841978A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764556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160520"/>
            <a:ext cx="9144000" cy="1607738"/>
          </a:xfrm>
          <a:prstGeom prst="rect">
            <a:avLst/>
          </a:prstGeom>
          <a:solidFill>
            <a:srgbClr val="368729">
              <a:alpha val="75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5768258"/>
            <a:ext cx="9144000" cy="1089742"/>
          </a:xfrm>
          <a:prstGeom prst="rect">
            <a:avLst/>
          </a:prstGeom>
          <a:solidFill>
            <a:srgbClr val="36872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571084" y="4401573"/>
            <a:ext cx="7772400" cy="675967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en-US" sz="4200">
                <a:solidFill>
                  <a:schemeClr val="bg1"/>
                </a:solidFill>
                <a:latin typeface="Arial"/>
                <a:cs typeface="Arial"/>
              </a:rPr>
              <a:t>Click to edit Master subtitle style</a:t>
            </a:r>
            <a:endParaRPr lang="en-US" sz="4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32776" y="6123667"/>
            <a:ext cx="3392130" cy="3850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COMPLIMENTARY TEACHING MATERIALS</a:t>
            </a:r>
          </a:p>
        </p:txBody>
      </p:sp>
      <p:pic>
        <p:nvPicPr>
          <p:cNvPr id="15" name="Picture 14" descr="CABI Logo_NEW_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5006" y="6047626"/>
            <a:ext cx="1801368" cy="52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086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82988A9-A9DF-3C47-A8BE-665434FF8A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576897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Insert background image and set to 90% transparency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5768258"/>
            <a:ext cx="9144000" cy="1089742"/>
          </a:xfrm>
          <a:prstGeom prst="rect">
            <a:avLst/>
          </a:prstGeom>
          <a:solidFill>
            <a:srgbClr val="36872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32776" y="6123667"/>
            <a:ext cx="3392130" cy="3850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COMPLIMENTARY TEACHING MATERIALS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1311264" y="486906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INTRODUCTION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1311263" y="1249680"/>
            <a:ext cx="7162800" cy="431291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4" name="Picture 13" descr="CABI Logo_NEW_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5006" y="6047626"/>
            <a:ext cx="1801368" cy="52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18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6E509B-A1BB-1740-84B8-2B970824004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416052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160520"/>
            <a:ext cx="9144000" cy="2697480"/>
          </a:xfrm>
          <a:prstGeom prst="rect">
            <a:avLst/>
          </a:prstGeom>
          <a:solidFill>
            <a:srgbClr val="36872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571084" y="4401573"/>
            <a:ext cx="7772400" cy="675967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en-US" sz="4200">
                <a:solidFill>
                  <a:schemeClr val="bg1"/>
                </a:solidFill>
                <a:latin typeface="Arial"/>
                <a:cs typeface="Arial"/>
              </a:rPr>
              <a:t>Click to edit Master subtitle style</a:t>
            </a:r>
            <a:endParaRPr lang="en-US" sz="4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32776" y="6123667"/>
            <a:ext cx="3392130" cy="3850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COMPLIMENTARY TEACHING MATERIALS</a:t>
            </a:r>
          </a:p>
        </p:txBody>
      </p:sp>
      <p:pic>
        <p:nvPicPr>
          <p:cNvPr id="13" name="Picture 12" descr="CABI Logo_NEW_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5006" y="6047626"/>
            <a:ext cx="1801368" cy="52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739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ing To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D008B39B-5F53-2047-974C-28AB38215E5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576897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Insert background image and set to 90% transparency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5768258"/>
            <a:ext cx="9144000" cy="1089742"/>
          </a:xfrm>
          <a:prstGeom prst="rect">
            <a:avLst/>
          </a:prstGeom>
          <a:solidFill>
            <a:srgbClr val="36872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32776" y="6123667"/>
            <a:ext cx="3392130" cy="3850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COMPLIMENTARY TEACHING MATERIALS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1311264" y="486906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MARKETING TOOLS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1311263" y="1249680"/>
            <a:ext cx="7162800" cy="431291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4" name="Picture 13" descr="CABI Logo_NEW_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5006" y="6047626"/>
            <a:ext cx="1801368" cy="52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860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8FDE35CE-E86C-0146-B01A-434E76EB8AE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576897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Insert background image and set to 90% transparency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5768258"/>
            <a:ext cx="9144000" cy="1089742"/>
          </a:xfrm>
          <a:prstGeom prst="rect">
            <a:avLst/>
          </a:prstGeom>
          <a:solidFill>
            <a:srgbClr val="36872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32776" y="6123667"/>
            <a:ext cx="3392130" cy="3850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COMPLIMENTARY TEACHING MATERIALS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1311264" y="486906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STRATEGIES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1311263" y="1249680"/>
            <a:ext cx="7162800" cy="431291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4" name="Picture 13" descr="CABI Logo_NEW_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5006" y="6047626"/>
            <a:ext cx="1801368" cy="52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5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99D7DFC5-7B03-6D42-97E1-8C582BD3B45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576897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Insert background image and set to 90% transparency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5768258"/>
            <a:ext cx="9144000" cy="1089742"/>
          </a:xfrm>
          <a:prstGeom prst="rect">
            <a:avLst/>
          </a:prstGeom>
          <a:solidFill>
            <a:srgbClr val="36872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32776" y="6123667"/>
            <a:ext cx="3392130" cy="3850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COMPLIMENTARY TEACHING MATERIALS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311264" y="486906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LEARNING OBJECTIVES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>
          <a:xfrm>
            <a:off x="1189356" y="1272381"/>
            <a:ext cx="7196137" cy="43132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13" name="Picture 12" descr="CABI Logo_NEW_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5006" y="6047626"/>
            <a:ext cx="1801368" cy="52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557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9B5A29F4-9E72-A441-8114-7979357624C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576897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Insert background image and set to 90% transparency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5768258"/>
            <a:ext cx="9144000" cy="1089742"/>
          </a:xfrm>
          <a:prstGeom prst="rect">
            <a:avLst/>
          </a:prstGeom>
          <a:solidFill>
            <a:srgbClr val="36872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32776" y="6123667"/>
            <a:ext cx="3392130" cy="3850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COMPLIMENTARY TEACHING MATERIALS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>
          <a:xfrm>
            <a:off x="1189356" y="1272381"/>
            <a:ext cx="7196137" cy="43132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1189356" y="274638"/>
            <a:ext cx="7196137" cy="9977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4" name="Picture 13" descr="CABI Logo_NEW_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5006" y="6047626"/>
            <a:ext cx="1801368" cy="52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707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C91F0CB3-8D02-3943-9933-CED78392EEE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576897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Insert background image and set to 90% transparency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5768258"/>
            <a:ext cx="9144000" cy="1089742"/>
          </a:xfrm>
          <a:prstGeom prst="rect">
            <a:avLst/>
          </a:prstGeom>
          <a:solidFill>
            <a:srgbClr val="36872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32776" y="6123667"/>
            <a:ext cx="3392130" cy="3850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COMPLIMENTARY TEACHING MATERIALS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>
          <a:xfrm>
            <a:off x="1189357" y="1272381"/>
            <a:ext cx="3382644" cy="43132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1189356" y="274638"/>
            <a:ext cx="7196137" cy="9977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6"/>
          <p:cNvSpPr>
            <a:spLocks noGrp="1"/>
          </p:cNvSpPr>
          <p:nvPr>
            <p:ph sz="quarter" idx="14"/>
          </p:nvPr>
        </p:nvSpPr>
        <p:spPr>
          <a:xfrm>
            <a:off x="4572000" y="1272381"/>
            <a:ext cx="3813493" cy="43132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15" name="Picture 14" descr="CABI Logo_NEW_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5006" y="6047626"/>
            <a:ext cx="1801368" cy="52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910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D500C-2DAD-E24B-947F-AA454B3B4803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D8636-02F0-2043-B1BF-E7E2D6046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1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5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FF47C6C6-6DF5-4C8E-8333-D40D55ACDA3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A48A2C2-331F-1945-ACBC-3D33F9B1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Communicable Diseases, 6</a:t>
            </a:r>
            <a:r>
              <a:rPr lang="en-US" baseline="30000" dirty="0"/>
              <a:t>th</a:t>
            </a:r>
            <a:r>
              <a:rPr lang="en-US" dirty="0"/>
              <a:t> Edition	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CFE579FD-9822-2442-BDF7-2B80C2FCF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5016770"/>
            <a:ext cx="7741920" cy="85535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A Global Perspective</a:t>
            </a:r>
          </a:p>
        </p:txBody>
      </p:sp>
      <p:sp>
        <p:nvSpPr>
          <p:cNvPr id="7" name="Subtitle 3">
            <a:extLst>
              <a:ext uri="{FF2B5EF4-FFF2-40B4-BE49-F238E27FC236}">
                <a16:creationId xmlns:a16="http://schemas.microsoft.com/office/drawing/2014/main" id="{9F733B45-E58B-46DE-A0A5-B4339805E23A}"/>
              </a:ext>
            </a:extLst>
          </p:cNvPr>
          <p:cNvSpPr txBox="1">
            <a:spLocks/>
          </p:cNvSpPr>
          <p:nvPr/>
        </p:nvSpPr>
        <p:spPr>
          <a:xfrm>
            <a:off x="685800" y="5608320"/>
            <a:ext cx="7741920" cy="855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kern="1200">
                <a:solidFill>
                  <a:srgbClr val="E9500E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0" dirty="0">
                <a:solidFill>
                  <a:schemeClr val="bg1"/>
                </a:solidFill>
              </a:rPr>
              <a:t>Roger Webber</a:t>
            </a:r>
          </a:p>
        </p:txBody>
      </p:sp>
    </p:spTree>
    <p:extLst>
      <p:ext uri="{BB962C8B-B14F-4D97-AF65-F5344CB8AC3E}">
        <p14:creationId xmlns:p14="http://schemas.microsoft.com/office/powerpoint/2010/main" val="2777559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C9C51A8-DB63-40D5-BB38-58D4DBFCD6F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B9F9799-BE4F-438E-8964-32592A04FAB3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7167" y="1684421"/>
            <a:ext cx="8314937" cy="3428999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ADD5F33-FDEA-4692-8D89-E314E0007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356" y="274638"/>
            <a:ext cx="7196137" cy="997743"/>
          </a:xfrm>
        </p:spPr>
        <p:txBody>
          <a:bodyPr>
            <a:noAutofit/>
          </a:bodyPr>
          <a:lstStyle/>
          <a:p>
            <a:r>
              <a:rPr lang="en-GB" sz="2400" dirty="0"/>
              <a:t>Fig. 1.7. Natural disaster zones:     , earthquake areas; *, active volcanoes; </a:t>
            </a:r>
            <a:r>
              <a:rPr lang="en-GB" sz="2400" dirty="0">
                <a:sym typeface="Wingdings 3" panose="05040102010807070707" pitchFamily="18" charset="2"/>
              </a:rPr>
              <a:t></a:t>
            </a:r>
            <a:r>
              <a:rPr lang="en-GB" sz="2400" dirty="0"/>
              <a:t>, revolving tropical storms (tornadoes, hurricanes, cyclones).</a:t>
            </a:r>
            <a:r>
              <a:rPr lang="en-US" sz="2400" dirty="0"/>
              <a:t> </a:t>
            </a:r>
            <a:endParaRPr lang="en-GB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369616-37C9-4B09-A502-776620550C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4369" y="228730"/>
            <a:ext cx="336884" cy="36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8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C9C51A8-DB63-40D5-BB38-58D4DBFCD6F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58F89E-F0CF-4B16-8E4F-51BD43A1A57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9567" y="1361843"/>
            <a:ext cx="6557211" cy="4022207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ADD5F33-FDEA-4692-8D89-E314E0007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Fig. 1.8. Seasonality of admissions to Mbeya hospital, Tanzania (3-year mean).</a:t>
            </a:r>
          </a:p>
        </p:txBody>
      </p:sp>
    </p:spTree>
    <p:extLst>
      <p:ext uri="{BB962C8B-B14F-4D97-AF65-F5344CB8AC3E}">
        <p14:creationId xmlns:p14="http://schemas.microsoft.com/office/powerpoint/2010/main" val="3832047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C9C51A8-DB63-40D5-BB38-58D4DBFCD6F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524B0BF-EDC3-40FE-BB18-78280C7508E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46651" y="1439652"/>
            <a:ext cx="6450697" cy="3978696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ADD5F33-FDEA-4692-8D89-E314E0007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Fig. 1.9. Mean monthly measles cases over a 5-year period, Mbeya region, Tanzania.</a:t>
            </a:r>
          </a:p>
        </p:txBody>
      </p:sp>
    </p:spTree>
    <p:extLst>
      <p:ext uri="{BB962C8B-B14F-4D97-AF65-F5344CB8AC3E}">
        <p14:creationId xmlns:p14="http://schemas.microsoft.com/office/powerpoint/2010/main" val="1293353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C9C51A8-DB63-40D5-BB38-58D4DBFCD6F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96F6DC3-C93B-432F-BEBC-B309F0E4174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1442" y="1392457"/>
            <a:ext cx="5198905" cy="3384080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ADD5F33-FDEA-4692-8D89-E314E0007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Fig. 1.10. Simplified satellite image to show forest, rice paddy and people’s households in part of Yunnan, China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68ABF3D3-EF4B-4830-A5F5-1E27DFCC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16" y="4714958"/>
            <a:ext cx="7196137" cy="997743"/>
          </a:xfrm>
        </p:spPr>
        <p:txBody>
          <a:bodyPr>
            <a:normAutofit/>
          </a:bodyPr>
          <a:lstStyle/>
          <a:p>
            <a:r>
              <a:rPr lang="en-GB" sz="1600" b="0" dirty="0"/>
              <a:t>(Modified from Luo Da-Peng (2000) Spatial prediction of malaria in the Red River Basin, Yunnan, China, using geographical information systems and remote sensing. PhD thesis, University of London. Reproduced with permission.)</a:t>
            </a:r>
          </a:p>
        </p:txBody>
      </p:sp>
    </p:spTree>
    <p:extLst>
      <p:ext uri="{BB962C8B-B14F-4D97-AF65-F5344CB8AC3E}">
        <p14:creationId xmlns:p14="http://schemas.microsoft.com/office/powerpoint/2010/main" val="3722701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DE69429-8752-4C19-9103-A88E85E453F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E709C-1497-471F-A973-E750B26FFC7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GB" dirty="0"/>
              <a:t>Abramson, J.H. and Abramson, Z.H. (2008) </a:t>
            </a:r>
            <a:r>
              <a:rPr lang="en-GB" i="1" dirty="0"/>
              <a:t>Research Methods in Community Public Health: Surveys, Epidemiological Research, Programme Evaluation, Clinical Trials</a:t>
            </a:r>
            <a:r>
              <a:rPr lang="en-GB" dirty="0"/>
              <a:t>, 6th </a:t>
            </a:r>
            <a:r>
              <a:rPr lang="en-GB" dirty="0" err="1"/>
              <a:t>edn</a:t>
            </a:r>
            <a:r>
              <a:rPr lang="en-GB" dirty="0"/>
              <a:t>. John Wiley and Sons, Chichester, UK.</a:t>
            </a:r>
          </a:p>
          <a:p>
            <a:r>
              <a:rPr lang="en-US" dirty="0"/>
              <a:t>de-Graft </a:t>
            </a:r>
            <a:r>
              <a:rPr lang="en-US" dirty="0" err="1"/>
              <a:t>Aikins</a:t>
            </a:r>
            <a:r>
              <a:rPr lang="en-US" dirty="0"/>
              <a:t>, A. and Agyemang, C. (eds) (2015) </a:t>
            </a:r>
            <a:r>
              <a:rPr lang="en-US" i="1" dirty="0"/>
              <a:t>Non-communicable Diseases in Low and Middle-income Countries. </a:t>
            </a:r>
            <a:r>
              <a:rPr lang="en-US" dirty="0"/>
              <a:t>CAB International, Wallingford, UK.</a:t>
            </a:r>
            <a:endParaRPr lang="en-GB" dirty="0"/>
          </a:p>
          <a:p>
            <a:r>
              <a:rPr lang="en-GB" dirty="0" err="1"/>
              <a:t>Githeko</a:t>
            </a:r>
            <a:r>
              <a:rPr lang="en-GB" dirty="0"/>
              <a:t>, A.K., Lindsay, S.W., Confalonieri, U.E. and Patz, J.A. (2000) Climate change and vector-borne diseases: a regional analysis. </a:t>
            </a:r>
            <a:r>
              <a:rPr lang="en-GB" i="1" dirty="0"/>
              <a:t>Bulletin of the World Health Organization</a:t>
            </a:r>
            <a:r>
              <a:rPr lang="en-GB" dirty="0"/>
              <a:t> 78, 1136–1147. Available at: http://www.who.int/bulletin/archives/78(9)1136.pdf (accessed 22 February 2012).</a:t>
            </a:r>
          </a:p>
          <a:p>
            <a:r>
              <a:rPr lang="en-GB" dirty="0"/>
              <a:t>Shetty, P. (2010) </a:t>
            </a:r>
            <a:r>
              <a:rPr lang="en-GB" i="1" dirty="0"/>
              <a:t>Nutrition, Immunity and Infection.</a:t>
            </a:r>
            <a:r>
              <a:rPr lang="en-GB" dirty="0"/>
              <a:t> CAB International, Wallingford, UK.</a:t>
            </a:r>
          </a:p>
          <a:p>
            <a:r>
              <a:rPr lang="en-GB" dirty="0"/>
              <a:t>Thompson, R., Jowett, M., Witter, S. and Ensor, T. (2000) </a:t>
            </a:r>
            <a:r>
              <a:rPr lang="en-GB" i="1" dirty="0"/>
              <a:t>Health Economics in Developing Countries: A Practical Guide</a:t>
            </a:r>
            <a:r>
              <a:rPr lang="en-GB" dirty="0"/>
              <a:t>. Macmillan, Basingstoke, UK.</a:t>
            </a:r>
          </a:p>
          <a:p>
            <a:r>
              <a:rPr lang="en-GB" dirty="0"/>
              <a:t>Vaughan, J.P. and Morrow, R.H. (2011) </a:t>
            </a:r>
            <a:r>
              <a:rPr lang="en-GB" i="1" dirty="0"/>
              <a:t>Manual of Epidemiology for District Health Management</a:t>
            </a:r>
            <a:r>
              <a:rPr lang="en-GB" dirty="0"/>
              <a:t>, 2nd </a:t>
            </a:r>
            <a:r>
              <a:rPr lang="en-GB" dirty="0" err="1"/>
              <a:t>edn</a:t>
            </a:r>
            <a:r>
              <a:rPr lang="en-GB" dirty="0"/>
              <a:t>. World Health Organization, Geneva, Switzerland.</a:t>
            </a:r>
          </a:p>
          <a:p>
            <a:r>
              <a:rPr lang="en-GB" dirty="0"/>
              <a:t>Walley, J., Wright, J. and </a:t>
            </a:r>
            <a:r>
              <a:rPr lang="en-GB" dirty="0" err="1"/>
              <a:t>Hubley</a:t>
            </a:r>
            <a:r>
              <a:rPr lang="en-GB" dirty="0"/>
              <a:t>, J. (2009) </a:t>
            </a:r>
            <a:r>
              <a:rPr lang="en-GB" i="1" dirty="0"/>
              <a:t>Public Health</a:t>
            </a:r>
            <a:r>
              <a:rPr lang="en-GB" dirty="0"/>
              <a:t>, 2nd </a:t>
            </a:r>
            <a:r>
              <a:rPr lang="en-GB" dirty="0" err="1"/>
              <a:t>edn</a:t>
            </a:r>
            <a:r>
              <a:rPr lang="en-GB" dirty="0"/>
              <a:t>. Oxford University Press, Oxford, UK. (New edition planned.)</a:t>
            </a:r>
          </a:p>
          <a:p>
            <a:r>
              <a:rPr lang="en-GB" dirty="0"/>
              <a:t>Webber, R. (2015) </a:t>
            </a:r>
            <a:r>
              <a:rPr lang="en-GB" i="1" dirty="0"/>
              <a:t>Disease Selection: The Way Disease Changed the World</a:t>
            </a:r>
            <a:r>
              <a:rPr lang="en-GB" dirty="0"/>
              <a:t>. CAB International, Wallingford, UK.</a:t>
            </a:r>
          </a:p>
          <a:p>
            <a:r>
              <a:rPr lang="en-GB" dirty="0"/>
              <a:t>World Health Organization (2003) </a:t>
            </a:r>
            <a:r>
              <a:rPr lang="en-GB" i="1" dirty="0"/>
              <a:t>The World Health Report 2002: Reducing Risks, Promoting Healthy Life</a:t>
            </a:r>
            <a:r>
              <a:rPr lang="en-GB" dirty="0"/>
              <a:t>. WHO, Geneva, Switzerland. Available at: http://www.who.int/whr/2002/en/index.html (accessed 22 February 2012).</a:t>
            </a:r>
          </a:p>
          <a:p>
            <a:r>
              <a:rPr lang="en-GB" dirty="0"/>
              <a:t>Wright, J. (1998) </a:t>
            </a:r>
            <a:r>
              <a:rPr lang="en-GB" i="1" dirty="0"/>
              <a:t>Health Needs Assessment in Practice</a:t>
            </a:r>
            <a:r>
              <a:rPr lang="en-GB" dirty="0"/>
              <a:t>. BMJ Books, London.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32A08E3-5EB9-46C0-B010-CD1271834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reading</a:t>
            </a:r>
          </a:p>
        </p:txBody>
      </p:sp>
    </p:spTree>
    <p:extLst>
      <p:ext uri="{BB962C8B-B14F-4D97-AF65-F5344CB8AC3E}">
        <p14:creationId xmlns:p14="http://schemas.microsoft.com/office/powerpoint/2010/main" val="361954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F68AD7A1-50D6-49C1-B0CE-0F1F1FB35F0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F7AEA17-3249-49DD-B4CE-B974A15D66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Chapter 1: Elements of Communicable Diseases</a:t>
            </a:r>
          </a:p>
        </p:txBody>
      </p:sp>
    </p:spTree>
    <p:extLst>
      <p:ext uri="{BB962C8B-B14F-4D97-AF65-F5344CB8AC3E}">
        <p14:creationId xmlns:p14="http://schemas.microsoft.com/office/powerpoint/2010/main" val="2637773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F952C-CA10-43D0-BFA3-67E504CDD7E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dirty="0"/>
              <a:t>A communicable disease requires an agent and a means of transmitting the infection to a susceptible host within an amenable environment.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dirty="0"/>
              <a:t>The agent needs to be able to multiply and survive if it is to have an effect on the host.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dirty="0"/>
              <a:t>Transmission can be direct, via an intermediate host or by a vector.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dirty="0"/>
              <a:t>The host’s susceptibility is influenced by age, sex, defence mechanisms and immunity.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dirty="0"/>
              <a:t>The social environment is modified by education and resources and altered by movements of communities or individuals.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dirty="0"/>
              <a:t>The physical environment is affected by the nature of the surroundings, seasonality and climate change.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F761813-516F-4724-B1C7-ED702A233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538670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16A1116-6BE7-4D5C-871F-C3E543D632E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21DC9DD-C02A-487A-9E9E-B95BFF8DFF48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5220" y="1312772"/>
            <a:ext cx="7087646" cy="4289038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A573B383-20EF-4B26-8F77-AA58B0EDA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Fig. 1.1. The interrelationship of the agent, transmission, host and environment</a:t>
            </a:r>
          </a:p>
        </p:txBody>
      </p:sp>
    </p:spTree>
    <p:extLst>
      <p:ext uri="{BB962C8B-B14F-4D97-AF65-F5344CB8AC3E}">
        <p14:creationId xmlns:p14="http://schemas.microsoft.com/office/powerpoint/2010/main" val="2375267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C9C51A8-DB63-40D5-BB38-58D4DBFCD6F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9C95020-9DF7-4968-80E6-4C0EF70D01E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3418" y="1020932"/>
            <a:ext cx="3578157" cy="4438835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ADD5F33-FDEA-4692-8D89-E314E0007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14" y="2228295"/>
            <a:ext cx="4012707" cy="1500326"/>
          </a:xfrm>
        </p:spPr>
        <p:txBody>
          <a:bodyPr>
            <a:noAutofit/>
          </a:bodyPr>
          <a:lstStyle/>
          <a:p>
            <a:r>
              <a:rPr lang="en-GB" sz="1500" dirty="0"/>
              <a:t>Fig. 1.2. Persistence of pathogens in excreta. The lines represent conservative upper boundaries for pathogen death – that is, estimates of the time–temperature combinations required for pathogen inactivation. Organisms can survive for long periods at low temperatures, so a composting process must be maintained at a temperature above 43°C for at least a month to effectively kill all pathogens likely to be found in human excreta. </a:t>
            </a:r>
            <a:br>
              <a:rPr lang="en-GB" sz="1500" dirty="0"/>
            </a:br>
            <a:r>
              <a:rPr lang="en-GB" sz="1500" b="0" dirty="0"/>
              <a:t>(From </a:t>
            </a:r>
            <a:r>
              <a:rPr lang="en-GB" sz="1500" b="0" dirty="0" err="1"/>
              <a:t>Feachem</a:t>
            </a:r>
            <a:r>
              <a:rPr lang="en-GB" sz="1500" b="0" dirty="0"/>
              <a:t>, R.G., Bradley, D.J., </a:t>
            </a:r>
            <a:r>
              <a:rPr lang="en-GB" sz="1500" b="0" dirty="0" err="1"/>
              <a:t>Garelick</a:t>
            </a:r>
            <a:r>
              <a:rPr lang="en-GB" sz="1500" b="0" dirty="0"/>
              <a:t>, H. and Mara, D.D. (1983) </a:t>
            </a:r>
            <a:r>
              <a:rPr lang="en-GB" sz="1500" b="0" i="1" dirty="0"/>
              <a:t>Sanitation and Disease: Health Aspects of Excreta and Wastewater Management</a:t>
            </a:r>
            <a:r>
              <a:rPr lang="en-GB" sz="1500" b="0" dirty="0"/>
              <a:t>. The World Bank, Washington, DC, p. 79. Reprinted by permission of John Wiley &amp; Sons Ltd. © 1983 by The International Bank for Reconstruction and Development.)</a:t>
            </a:r>
          </a:p>
        </p:txBody>
      </p:sp>
    </p:spTree>
    <p:extLst>
      <p:ext uri="{BB962C8B-B14F-4D97-AF65-F5344CB8AC3E}">
        <p14:creationId xmlns:p14="http://schemas.microsoft.com/office/powerpoint/2010/main" val="2395820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C9C51A8-DB63-40D5-BB38-58D4DBFCD6F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0A24128-BC5B-4C15-8C94-354366977576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6704" y="322546"/>
            <a:ext cx="3346880" cy="5255347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ADD5F33-FDEA-4692-8D89-E314E0007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5" y="781234"/>
            <a:ext cx="3346880" cy="1411550"/>
          </a:xfrm>
        </p:spPr>
        <p:txBody>
          <a:bodyPr/>
          <a:lstStyle/>
          <a:p>
            <a:r>
              <a:rPr lang="en-GB" dirty="0"/>
              <a:t>Fig. 1.3. Transmission cycles</a:t>
            </a:r>
          </a:p>
        </p:txBody>
      </p:sp>
    </p:spTree>
    <p:extLst>
      <p:ext uri="{BB962C8B-B14F-4D97-AF65-F5344CB8AC3E}">
        <p14:creationId xmlns:p14="http://schemas.microsoft.com/office/powerpoint/2010/main" val="167897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C9C51A8-DB63-40D5-BB38-58D4DBFCD6F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EBEEE2F-C4C3-49FF-A29E-22DED98ECA32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0603" y="1816769"/>
            <a:ext cx="8342793" cy="3425992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ADD5F33-FDEA-4692-8D89-E314E0007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dirty="0"/>
              <a:t>Fig 1.4. (A) The relative costs of alternative methods of dengue control. (B) The optimum mix of methods.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2677686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C9C51A8-DB63-40D5-BB38-58D4DBFCD6F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4A15F9A-5B34-462C-B6ED-342B208929DD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5347" y="1457728"/>
            <a:ext cx="6395327" cy="4125900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ADD5F33-FDEA-4692-8D89-E314E0007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Fig. 1.5. The complexity of forest/border malaria in South-east Asia.</a:t>
            </a:r>
          </a:p>
        </p:txBody>
      </p:sp>
    </p:spTree>
    <p:extLst>
      <p:ext uri="{BB962C8B-B14F-4D97-AF65-F5344CB8AC3E}">
        <p14:creationId xmlns:p14="http://schemas.microsoft.com/office/powerpoint/2010/main" val="2356619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C9C51A8-DB63-40D5-BB38-58D4DBFCD6F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F241A02-D70C-4796-8E08-4D865EDFECED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9355" y="2416260"/>
            <a:ext cx="7329373" cy="3174904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ADD5F33-FDEA-4692-8D89-E314E0007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356" y="274638"/>
            <a:ext cx="7196137" cy="1866983"/>
          </a:xfrm>
        </p:spPr>
        <p:txBody>
          <a:bodyPr>
            <a:normAutofit/>
          </a:bodyPr>
          <a:lstStyle/>
          <a:p>
            <a:r>
              <a:rPr lang="en-GB" sz="2200" dirty="0"/>
              <a:t>Fig. 1.6. The tropics, rainfall and seasonality. _ _ _, The tropics, Cancer to Capricorn; –, developing country zone. Seasonality within the tropical region:    , rainfall in every season;    , heavy seasonal rainfall;     , variable seasonal rainfall; </a:t>
            </a:r>
            <a:r>
              <a:rPr lang="en-GB" sz="2200" dirty="0">
                <a:sym typeface="Wingdings" panose="05000000000000000000" pitchFamily="2" charset="2"/>
              </a:rPr>
              <a:t></a:t>
            </a:r>
            <a:r>
              <a:rPr lang="en-GB" sz="2200" dirty="0"/>
              <a:t>, arid.</a:t>
            </a:r>
            <a:r>
              <a:rPr lang="en-US" sz="2200" dirty="0"/>
              <a:t> </a:t>
            </a:r>
            <a:endParaRPr lang="en-GB" sz="22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09430E6-EF81-4900-987B-420948C920A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6737" y="1089025"/>
            <a:ext cx="241397" cy="26238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0232652-5A62-40FD-9BD1-DA0F65626E6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3347" y="1431757"/>
            <a:ext cx="220234" cy="23938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AA1DB66-CD01-479B-A0A2-353C092E265C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8998" y="1386479"/>
            <a:ext cx="241397" cy="26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323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eneric lecture slide template" id="{9B16598E-95EE-1D4F-8B62-56C049918952}" vid="{A011F8BC-391C-8741-A481-84B66A5C00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Generic_lecture_slide_template (3)</Template>
  <TotalTime>40</TotalTime>
  <Words>459</Words>
  <Application>Microsoft Office PowerPoint</Application>
  <PresentationFormat>On-screen Show (4:3)</PresentationFormat>
  <Paragraphs>33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Wingdings</vt:lpstr>
      <vt:lpstr>Wingdings 3</vt:lpstr>
      <vt:lpstr>Office Theme</vt:lpstr>
      <vt:lpstr>Communicable Diseases, 6th Edition </vt:lpstr>
      <vt:lpstr>PowerPoint Presentation</vt:lpstr>
      <vt:lpstr>Summary</vt:lpstr>
      <vt:lpstr>Fig. 1.1. The interrelationship of the agent, transmission, host and environment</vt:lpstr>
      <vt:lpstr>Fig. 1.2. Persistence of pathogens in excreta. The lines represent conservative upper boundaries for pathogen death – that is, estimates of the time–temperature combinations required for pathogen inactivation. Organisms can survive for long periods at low temperatures, so a composting process must be maintained at a temperature above 43°C for at least a month to effectively kill all pathogens likely to be found in human excreta.  (From Feachem, R.G., Bradley, D.J., Garelick, H. and Mara, D.D. (1983) Sanitation and Disease: Health Aspects of Excreta and Wastewater Management. The World Bank, Washington, DC, p. 79. Reprinted by permission of John Wiley &amp; Sons Ltd. © 1983 by The International Bank for Reconstruction and Development.)</vt:lpstr>
      <vt:lpstr>Fig. 1.3. Transmission cycles</vt:lpstr>
      <vt:lpstr>Fig 1.4. (A) The relative costs of alternative methods of dengue control. (B) The optimum mix of methods.</vt:lpstr>
      <vt:lpstr>Fig. 1.5. The complexity of forest/border malaria in South-east Asia.</vt:lpstr>
      <vt:lpstr>Fig. 1.6. The tropics, rainfall and seasonality. _ _ _, The tropics, Cancer to Capricorn; –, developing country zone. Seasonality within the tropical region:    , rainfall in every season;    , heavy seasonal rainfall;     , variable seasonal rainfall; , arid. </vt:lpstr>
      <vt:lpstr>Fig. 1.7. Natural disaster zones:     , earthquake areas; *, active volcanoes; , revolving tropical storms (tornadoes, hurricanes, cyclones). </vt:lpstr>
      <vt:lpstr>Fig. 1.8. Seasonality of admissions to Mbeya hospital, Tanzania (3-year mean).</vt:lpstr>
      <vt:lpstr>Fig. 1.9. Mean monthly measles cases over a 5-year period, Mbeya region, Tanzania.</vt:lpstr>
      <vt:lpstr>Fig. 1.10. Simplified satellite image to show forest, rice paddy and people’s households in part of Yunnan, China</vt:lpstr>
      <vt:lpstr>Further reading</vt:lpstr>
    </vt:vector>
  </TitlesOfParts>
  <Company>CABI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Lainsbury</dc:creator>
  <cp:lastModifiedBy>Alexandra Lainsbury</cp:lastModifiedBy>
  <cp:revision>10</cp:revision>
  <dcterms:created xsi:type="dcterms:W3CDTF">2019-06-26T10:31:11Z</dcterms:created>
  <dcterms:modified xsi:type="dcterms:W3CDTF">2019-07-03T08:26:53Z</dcterms:modified>
</cp:coreProperties>
</file>