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omments/modernComment_108_5F419DA1.xml" ContentType="application/vnd.ms-powerpoint.comments+xml"/>
  <Override PartName="/ppt/comments/modernComment_10A_A6B78366.xml" ContentType="application/vnd.ms-powerpoint.comment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8" r:id="rId3"/>
    <p:sldId id="259" r:id="rId4"/>
    <p:sldId id="260" r:id="rId5"/>
    <p:sldId id="261" r:id="rId6"/>
    <p:sldId id="262"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4392"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E7E0E35-31AB-961F-F4C3-E3CDDE54D365}" name="Alan Worth" initials="AW" userId="S::Alan.Worth@gl-assessment.co.uk::e0526cd7-bd3e-491b-9919-e031d18a807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9500E"/>
    <a:srgbClr val="368729"/>
    <a:srgbClr val="F8634F"/>
    <a:srgbClr val="607C2F"/>
    <a:srgbClr val="607C5E"/>
    <a:srgbClr val="49662C"/>
    <a:srgbClr val="478E06"/>
    <a:srgbClr val="93CDD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216" autoAdjust="0"/>
    <p:restoredTop sz="96405" autoAdjust="0"/>
  </p:normalViewPr>
  <p:slideViewPr>
    <p:cSldViewPr snapToGrid="0" snapToObjects="1">
      <p:cViewPr varScale="1">
        <p:scale>
          <a:sx n="65" d="100"/>
          <a:sy n="65" d="100"/>
        </p:scale>
        <p:origin x="1176" y="66"/>
      </p:cViewPr>
      <p:guideLst>
        <p:guide orient="horz" pos="2160"/>
        <p:guide pos="4392"/>
      </p:guideLst>
    </p:cSldViewPr>
  </p:slideViewPr>
  <p:outlineViewPr>
    <p:cViewPr>
      <p:scale>
        <a:sx n="33" d="100"/>
        <a:sy n="33" d="100"/>
      </p:scale>
      <p:origin x="48" y="0"/>
    </p:cViewPr>
  </p:outlineViewPr>
  <p:notesTextViewPr>
    <p:cViewPr>
      <p:scale>
        <a:sx n="100" d="100"/>
        <a:sy n="100"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8/10/relationships/authors" Targe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an Worth" userId="e0526cd7-bd3e-491b-9919-e031d18a8075" providerId="ADAL" clId="{43E6B4EA-A5B6-4C43-ADE9-E4DA46F77821}"/>
    <pc:docChg chg="modSld">
      <pc:chgData name="Alan Worth" userId="e0526cd7-bd3e-491b-9919-e031d18a8075" providerId="ADAL" clId="{43E6B4EA-A5B6-4C43-ADE9-E4DA46F77821}" dt="2022-11-24T20:41:55.675" v="12" actId="113"/>
      <pc:docMkLst>
        <pc:docMk/>
      </pc:docMkLst>
      <pc:sldChg chg="modSp mod">
        <pc:chgData name="Alan Worth" userId="e0526cd7-bd3e-491b-9919-e031d18a8075" providerId="ADAL" clId="{43E6B4EA-A5B6-4C43-ADE9-E4DA46F77821}" dt="2022-11-24T20:40:55.080" v="3" actId="20577"/>
        <pc:sldMkLst>
          <pc:docMk/>
          <pc:sldMk cId="484090660" sldId="268"/>
        </pc:sldMkLst>
        <pc:spChg chg="mod">
          <ac:chgData name="Alan Worth" userId="e0526cd7-bd3e-491b-9919-e031d18a8075" providerId="ADAL" clId="{43E6B4EA-A5B6-4C43-ADE9-E4DA46F77821}" dt="2022-11-24T20:40:55.080" v="3" actId="20577"/>
          <ac:spMkLst>
            <pc:docMk/>
            <pc:sldMk cId="484090660" sldId="268"/>
            <ac:spMk id="2" creationId="{86F2A28C-CD49-4171-8A7E-60D0C6D76FA2}"/>
          </ac:spMkLst>
        </pc:spChg>
      </pc:sldChg>
      <pc:sldChg chg="modSp mod">
        <pc:chgData name="Alan Worth" userId="e0526cd7-bd3e-491b-9919-e031d18a8075" providerId="ADAL" clId="{43E6B4EA-A5B6-4C43-ADE9-E4DA46F77821}" dt="2022-11-24T20:41:47.925" v="11" actId="114"/>
        <pc:sldMkLst>
          <pc:docMk/>
          <pc:sldMk cId="4098267592" sldId="285"/>
        </pc:sldMkLst>
        <pc:spChg chg="mod">
          <ac:chgData name="Alan Worth" userId="e0526cd7-bd3e-491b-9919-e031d18a8075" providerId="ADAL" clId="{43E6B4EA-A5B6-4C43-ADE9-E4DA46F77821}" dt="2022-11-24T20:41:47.925" v="11" actId="114"/>
          <ac:spMkLst>
            <pc:docMk/>
            <pc:sldMk cId="4098267592" sldId="285"/>
            <ac:spMk id="2" creationId="{6570FC29-2FE5-4CF4-B483-4FF57B813022}"/>
          </ac:spMkLst>
        </pc:spChg>
      </pc:sldChg>
      <pc:sldChg chg="modSp mod">
        <pc:chgData name="Alan Worth" userId="e0526cd7-bd3e-491b-9919-e031d18a8075" providerId="ADAL" clId="{43E6B4EA-A5B6-4C43-ADE9-E4DA46F77821}" dt="2022-11-24T20:41:55.675" v="12" actId="113"/>
        <pc:sldMkLst>
          <pc:docMk/>
          <pc:sldMk cId="1497986095" sldId="288"/>
        </pc:sldMkLst>
        <pc:spChg chg="mod">
          <ac:chgData name="Alan Worth" userId="e0526cd7-bd3e-491b-9919-e031d18a8075" providerId="ADAL" clId="{43E6B4EA-A5B6-4C43-ADE9-E4DA46F77821}" dt="2022-11-24T20:41:55.675" v="12" actId="113"/>
          <ac:spMkLst>
            <pc:docMk/>
            <pc:sldMk cId="1497986095" sldId="288"/>
            <ac:spMk id="2" creationId="{AA566547-C82D-41EB-9333-B2864636CEA7}"/>
          </ac:spMkLst>
        </pc:spChg>
      </pc:sldChg>
    </pc:docChg>
  </pc:docChgLst>
  <pc:docChgLst>
    <pc:chgData name="Rob Hallak" userId="4be2c6cb-fb06-4665-833f-39cca1473b91" providerId="ADAL" clId="{6BF2B54D-92E9-4F29-B54E-FD557ECD5939}"/>
    <pc:docChg chg="undo redo custSel addSld delSld modSld">
      <pc:chgData name="Rob Hallak" userId="4be2c6cb-fb06-4665-833f-39cca1473b91" providerId="ADAL" clId="{6BF2B54D-92E9-4F29-B54E-FD557ECD5939}" dt="2022-09-13T02:49:04.109" v="2791" actId="2711"/>
      <pc:docMkLst>
        <pc:docMk/>
      </pc:docMkLst>
      <pc:sldChg chg="modSp mod">
        <pc:chgData name="Rob Hallak" userId="4be2c6cb-fb06-4665-833f-39cca1473b91" providerId="ADAL" clId="{6BF2B54D-92E9-4F29-B54E-FD557ECD5939}" dt="2022-09-09T00:58:24.027" v="3"/>
        <pc:sldMkLst>
          <pc:docMk/>
          <pc:sldMk cId="2777559747" sldId="256"/>
        </pc:sldMkLst>
        <pc:spChg chg="mod">
          <ac:chgData name="Rob Hallak" userId="4be2c6cb-fb06-4665-833f-39cca1473b91" providerId="ADAL" clId="{6BF2B54D-92E9-4F29-B54E-FD557ECD5939}" dt="2022-09-09T00:58:24.027" v="3"/>
          <ac:spMkLst>
            <pc:docMk/>
            <pc:sldMk cId="2777559747" sldId="256"/>
            <ac:spMk id="4" creationId="{CFE579FD-9822-2442-BDF7-2B80C2FCFA8A}"/>
          </ac:spMkLst>
        </pc:spChg>
      </pc:sldChg>
      <pc:sldChg chg="modSp mod">
        <pc:chgData name="Rob Hallak" userId="4be2c6cb-fb06-4665-833f-39cca1473b91" providerId="ADAL" clId="{6BF2B54D-92E9-4F29-B54E-FD557ECD5939}" dt="2022-09-09T00:59:10.711" v="19" actId="20577"/>
        <pc:sldMkLst>
          <pc:docMk/>
          <pc:sldMk cId="3934072576" sldId="258"/>
        </pc:sldMkLst>
        <pc:spChg chg="mod">
          <ac:chgData name="Rob Hallak" userId="4be2c6cb-fb06-4665-833f-39cca1473b91" providerId="ADAL" clId="{6BF2B54D-92E9-4F29-B54E-FD557ECD5939}" dt="2022-09-09T00:58:57.177" v="18" actId="20577"/>
          <ac:spMkLst>
            <pc:docMk/>
            <pc:sldMk cId="3934072576" sldId="258"/>
            <ac:spMk id="3" creationId="{DC20C395-C906-1241-81E7-1F0ABD658286}"/>
          </ac:spMkLst>
        </pc:spChg>
        <pc:spChg chg="mod">
          <ac:chgData name="Rob Hallak" userId="4be2c6cb-fb06-4665-833f-39cca1473b91" providerId="ADAL" clId="{6BF2B54D-92E9-4F29-B54E-FD557ECD5939}" dt="2022-09-09T00:59:10.711" v="19" actId="20577"/>
          <ac:spMkLst>
            <pc:docMk/>
            <pc:sldMk cId="3934072576" sldId="258"/>
            <ac:spMk id="4" creationId="{D53B1891-A7C2-4E4A-97DC-DA9BA8DDA452}"/>
          </ac:spMkLst>
        </pc:spChg>
      </pc:sldChg>
      <pc:sldChg chg="del">
        <pc:chgData name="Rob Hallak" userId="4be2c6cb-fb06-4665-833f-39cca1473b91" providerId="ADAL" clId="{6BF2B54D-92E9-4F29-B54E-FD557ECD5939}" dt="2022-09-09T00:59:15.370" v="20" actId="47"/>
        <pc:sldMkLst>
          <pc:docMk/>
          <pc:sldMk cId="3590319024" sldId="259"/>
        </pc:sldMkLst>
      </pc:sldChg>
      <pc:sldChg chg="modSp new mod">
        <pc:chgData name="Rob Hallak" userId="4be2c6cb-fb06-4665-833f-39cca1473b91" providerId="ADAL" clId="{6BF2B54D-92E9-4F29-B54E-FD557ECD5939}" dt="2022-09-13T02:37:58.632" v="2630" actId="12"/>
        <pc:sldMkLst>
          <pc:docMk/>
          <pc:sldMk cId="4260305499" sldId="259"/>
        </pc:sldMkLst>
        <pc:spChg chg="mod">
          <ac:chgData name="Rob Hallak" userId="4be2c6cb-fb06-4665-833f-39cca1473b91" providerId="ADAL" clId="{6BF2B54D-92E9-4F29-B54E-FD557ECD5939}" dt="2022-09-13T02:37:58.632" v="2630" actId="12"/>
          <ac:spMkLst>
            <pc:docMk/>
            <pc:sldMk cId="4260305499" sldId="259"/>
            <ac:spMk id="2" creationId="{DF9836EB-DCAC-4E1C-913E-05B0D672BE72}"/>
          </ac:spMkLst>
        </pc:spChg>
      </pc:sldChg>
      <pc:sldChg chg="modSp new mod">
        <pc:chgData name="Rob Hallak" userId="4be2c6cb-fb06-4665-833f-39cca1473b91" providerId="ADAL" clId="{6BF2B54D-92E9-4F29-B54E-FD557ECD5939}" dt="2022-09-13T02:38:45.426" v="2638" actId="12"/>
        <pc:sldMkLst>
          <pc:docMk/>
          <pc:sldMk cId="364223569" sldId="260"/>
        </pc:sldMkLst>
        <pc:spChg chg="mod">
          <ac:chgData name="Rob Hallak" userId="4be2c6cb-fb06-4665-833f-39cca1473b91" providerId="ADAL" clId="{6BF2B54D-92E9-4F29-B54E-FD557ECD5939}" dt="2022-09-13T02:38:45.426" v="2638" actId="12"/>
          <ac:spMkLst>
            <pc:docMk/>
            <pc:sldMk cId="364223569" sldId="260"/>
            <ac:spMk id="2" creationId="{512A4680-7506-4F84-B90B-5FC3C2ABFFE6}"/>
          </ac:spMkLst>
        </pc:spChg>
      </pc:sldChg>
      <pc:sldChg chg="del">
        <pc:chgData name="Rob Hallak" userId="4be2c6cb-fb06-4665-833f-39cca1473b91" providerId="ADAL" clId="{6BF2B54D-92E9-4F29-B54E-FD557ECD5939}" dt="2022-09-09T00:59:15.370" v="20" actId="47"/>
        <pc:sldMkLst>
          <pc:docMk/>
          <pc:sldMk cId="3048368815" sldId="260"/>
        </pc:sldMkLst>
      </pc:sldChg>
      <pc:sldChg chg="modSp new mod">
        <pc:chgData name="Rob Hallak" userId="4be2c6cb-fb06-4665-833f-39cca1473b91" providerId="ADAL" clId="{6BF2B54D-92E9-4F29-B54E-FD557ECD5939}" dt="2022-09-13T02:38:57.005" v="2644" actId="12"/>
        <pc:sldMkLst>
          <pc:docMk/>
          <pc:sldMk cId="1020509021" sldId="261"/>
        </pc:sldMkLst>
        <pc:spChg chg="mod">
          <ac:chgData name="Rob Hallak" userId="4be2c6cb-fb06-4665-833f-39cca1473b91" providerId="ADAL" clId="{6BF2B54D-92E9-4F29-B54E-FD557ECD5939}" dt="2022-09-13T02:38:57.005" v="2644" actId="12"/>
          <ac:spMkLst>
            <pc:docMk/>
            <pc:sldMk cId="1020509021" sldId="261"/>
            <ac:spMk id="2" creationId="{8166EFB8-D279-4763-9C19-3B1004B5B4AD}"/>
          </ac:spMkLst>
        </pc:spChg>
      </pc:sldChg>
      <pc:sldChg chg="del">
        <pc:chgData name="Rob Hallak" userId="4be2c6cb-fb06-4665-833f-39cca1473b91" providerId="ADAL" clId="{6BF2B54D-92E9-4F29-B54E-FD557ECD5939}" dt="2022-09-09T00:59:15.370" v="20" actId="47"/>
        <pc:sldMkLst>
          <pc:docMk/>
          <pc:sldMk cId="3014045649" sldId="261"/>
        </pc:sldMkLst>
      </pc:sldChg>
      <pc:sldChg chg="del">
        <pc:chgData name="Rob Hallak" userId="4be2c6cb-fb06-4665-833f-39cca1473b91" providerId="ADAL" clId="{6BF2B54D-92E9-4F29-B54E-FD557ECD5939}" dt="2022-09-09T00:59:15.370" v="20" actId="47"/>
        <pc:sldMkLst>
          <pc:docMk/>
          <pc:sldMk cId="1783350538" sldId="262"/>
        </pc:sldMkLst>
      </pc:sldChg>
      <pc:sldChg chg="modSp new mod">
        <pc:chgData name="Rob Hallak" userId="4be2c6cb-fb06-4665-833f-39cca1473b91" providerId="ADAL" clId="{6BF2B54D-92E9-4F29-B54E-FD557ECD5939}" dt="2022-09-13T02:39:36.123" v="2649" actId="20577"/>
        <pc:sldMkLst>
          <pc:docMk/>
          <pc:sldMk cId="3787130144" sldId="262"/>
        </pc:sldMkLst>
        <pc:spChg chg="mod">
          <ac:chgData name="Rob Hallak" userId="4be2c6cb-fb06-4665-833f-39cca1473b91" providerId="ADAL" clId="{6BF2B54D-92E9-4F29-B54E-FD557ECD5939}" dt="2022-09-13T02:39:36.123" v="2649" actId="20577"/>
          <ac:spMkLst>
            <pc:docMk/>
            <pc:sldMk cId="3787130144" sldId="262"/>
            <ac:spMk id="2" creationId="{0BA79FB7-6692-4B95-B4FA-23568770D5B9}"/>
          </ac:spMkLst>
        </pc:spChg>
      </pc:sldChg>
      <pc:sldChg chg="del">
        <pc:chgData name="Rob Hallak" userId="4be2c6cb-fb06-4665-833f-39cca1473b91" providerId="ADAL" clId="{6BF2B54D-92E9-4F29-B54E-FD557ECD5939}" dt="2022-09-09T00:59:15.370" v="20" actId="47"/>
        <pc:sldMkLst>
          <pc:docMk/>
          <pc:sldMk cId="715929537" sldId="263"/>
        </pc:sldMkLst>
      </pc:sldChg>
      <pc:sldChg chg="addSp modSp new del mod">
        <pc:chgData name="Rob Hallak" userId="4be2c6cb-fb06-4665-833f-39cca1473b91" providerId="ADAL" clId="{6BF2B54D-92E9-4F29-B54E-FD557ECD5939}" dt="2022-09-09T02:59:29.281" v="533" actId="47"/>
        <pc:sldMkLst>
          <pc:docMk/>
          <pc:sldMk cId="3429321633" sldId="263"/>
        </pc:sldMkLst>
        <pc:spChg chg="mod">
          <ac:chgData name="Rob Hallak" userId="4be2c6cb-fb06-4665-833f-39cca1473b91" providerId="ADAL" clId="{6BF2B54D-92E9-4F29-B54E-FD557ECD5939}" dt="2022-09-09T02:57:17.326" v="474" actId="20577"/>
          <ac:spMkLst>
            <pc:docMk/>
            <pc:sldMk cId="3429321633" sldId="263"/>
            <ac:spMk id="2" creationId="{6E88CC75-5CE4-4523-8C4D-6F9FE115E51F}"/>
          </ac:spMkLst>
        </pc:spChg>
        <pc:picChg chg="add mod">
          <ac:chgData name="Rob Hallak" userId="4be2c6cb-fb06-4665-833f-39cca1473b91" providerId="ADAL" clId="{6BF2B54D-92E9-4F29-B54E-FD557ECD5939}" dt="2022-09-09T02:58:41.394" v="478" actId="1076"/>
          <ac:picMkLst>
            <pc:docMk/>
            <pc:sldMk cId="3429321633" sldId="263"/>
            <ac:picMk id="6" creationId="{EFA544AD-52F3-4747-8309-E37BAD6CEA60}"/>
          </ac:picMkLst>
        </pc:picChg>
      </pc:sldChg>
      <pc:sldChg chg="addSp modSp new mod">
        <pc:chgData name="Rob Hallak" userId="4be2c6cb-fb06-4665-833f-39cca1473b91" providerId="ADAL" clId="{6BF2B54D-92E9-4F29-B54E-FD557ECD5939}" dt="2022-09-13T02:39:42.949" v="2651" actId="20577"/>
        <pc:sldMkLst>
          <pc:docMk/>
          <pc:sldMk cId="1598135713" sldId="264"/>
        </pc:sldMkLst>
        <pc:spChg chg="mod">
          <ac:chgData name="Rob Hallak" userId="4be2c6cb-fb06-4665-833f-39cca1473b91" providerId="ADAL" clId="{6BF2B54D-92E9-4F29-B54E-FD557ECD5939}" dt="2022-09-13T02:39:42.949" v="2651" actId="20577"/>
          <ac:spMkLst>
            <pc:docMk/>
            <pc:sldMk cId="1598135713" sldId="264"/>
            <ac:spMk id="2" creationId="{B6A91D9E-970B-4F7B-B889-D916E37F6313}"/>
          </ac:spMkLst>
        </pc:spChg>
        <pc:picChg chg="add mod">
          <ac:chgData name="Rob Hallak" userId="4be2c6cb-fb06-4665-833f-39cca1473b91" providerId="ADAL" clId="{6BF2B54D-92E9-4F29-B54E-FD557ECD5939}" dt="2022-09-09T02:59:27.226" v="532" actId="14100"/>
          <ac:picMkLst>
            <pc:docMk/>
            <pc:sldMk cId="1598135713" sldId="264"/>
            <ac:picMk id="6" creationId="{7E73908D-C9E4-4111-A96D-6A2AEA7DA477}"/>
          </ac:picMkLst>
        </pc:picChg>
      </pc:sldChg>
      <pc:sldChg chg="del">
        <pc:chgData name="Rob Hallak" userId="4be2c6cb-fb06-4665-833f-39cca1473b91" providerId="ADAL" clId="{6BF2B54D-92E9-4F29-B54E-FD557ECD5939}" dt="2022-09-09T00:59:15.370" v="20" actId="47"/>
        <pc:sldMkLst>
          <pc:docMk/>
          <pc:sldMk cId="2077259190" sldId="264"/>
        </pc:sldMkLst>
      </pc:sldChg>
      <pc:sldChg chg="modSp new mod">
        <pc:chgData name="Rob Hallak" userId="4be2c6cb-fb06-4665-833f-39cca1473b91" providerId="ADAL" clId="{6BF2B54D-92E9-4F29-B54E-FD557ECD5939}" dt="2022-09-13T02:39:52.281" v="2652" actId="2711"/>
        <pc:sldMkLst>
          <pc:docMk/>
          <pc:sldMk cId="1993855733" sldId="265"/>
        </pc:sldMkLst>
        <pc:spChg chg="mod">
          <ac:chgData name="Rob Hallak" userId="4be2c6cb-fb06-4665-833f-39cca1473b91" providerId="ADAL" clId="{6BF2B54D-92E9-4F29-B54E-FD557ECD5939}" dt="2022-09-13T02:39:52.281" v="2652" actId="2711"/>
          <ac:spMkLst>
            <pc:docMk/>
            <pc:sldMk cId="1993855733" sldId="265"/>
            <ac:spMk id="2" creationId="{D724E073-7F25-4B11-8D53-62FB17D16D5C}"/>
          </ac:spMkLst>
        </pc:spChg>
      </pc:sldChg>
      <pc:sldChg chg="del">
        <pc:chgData name="Rob Hallak" userId="4be2c6cb-fb06-4665-833f-39cca1473b91" providerId="ADAL" clId="{6BF2B54D-92E9-4F29-B54E-FD557ECD5939}" dt="2022-09-09T00:59:15.370" v="20" actId="47"/>
        <pc:sldMkLst>
          <pc:docMk/>
          <pc:sldMk cId="3471610970" sldId="265"/>
        </pc:sldMkLst>
      </pc:sldChg>
      <pc:sldChg chg="del">
        <pc:chgData name="Rob Hallak" userId="4be2c6cb-fb06-4665-833f-39cca1473b91" providerId="ADAL" clId="{6BF2B54D-92E9-4F29-B54E-FD557ECD5939}" dt="2022-09-09T00:59:15.370" v="20" actId="47"/>
        <pc:sldMkLst>
          <pc:docMk/>
          <pc:sldMk cId="1069596346" sldId="266"/>
        </pc:sldMkLst>
      </pc:sldChg>
      <pc:sldChg chg="modSp new mod">
        <pc:chgData name="Rob Hallak" userId="4be2c6cb-fb06-4665-833f-39cca1473b91" providerId="ADAL" clId="{6BF2B54D-92E9-4F29-B54E-FD557ECD5939}" dt="2022-09-13T02:40:05.356" v="2654" actId="255"/>
        <pc:sldMkLst>
          <pc:docMk/>
          <pc:sldMk cId="2797044582" sldId="266"/>
        </pc:sldMkLst>
        <pc:spChg chg="mod">
          <ac:chgData name="Rob Hallak" userId="4be2c6cb-fb06-4665-833f-39cca1473b91" providerId="ADAL" clId="{6BF2B54D-92E9-4F29-B54E-FD557ECD5939}" dt="2022-09-13T02:40:05.356" v="2654" actId="255"/>
          <ac:spMkLst>
            <pc:docMk/>
            <pc:sldMk cId="2797044582" sldId="266"/>
            <ac:spMk id="2" creationId="{7DB150D4-9758-4000-A544-B3BE989B78C5}"/>
          </ac:spMkLst>
        </pc:spChg>
      </pc:sldChg>
      <pc:sldChg chg="del">
        <pc:chgData name="Rob Hallak" userId="4be2c6cb-fb06-4665-833f-39cca1473b91" providerId="ADAL" clId="{6BF2B54D-92E9-4F29-B54E-FD557ECD5939}" dt="2022-09-09T00:59:15.370" v="20" actId="47"/>
        <pc:sldMkLst>
          <pc:docMk/>
          <pc:sldMk cId="548476574" sldId="267"/>
        </pc:sldMkLst>
      </pc:sldChg>
      <pc:sldChg chg="addSp modSp new mod">
        <pc:chgData name="Rob Hallak" userId="4be2c6cb-fb06-4665-833f-39cca1473b91" providerId="ADAL" clId="{6BF2B54D-92E9-4F29-B54E-FD557ECD5939}" dt="2022-09-13T02:40:32.015" v="2660" actId="20577"/>
        <pc:sldMkLst>
          <pc:docMk/>
          <pc:sldMk cId="2135208347" sldId="267"/>
        </pc:sldMkLst>
        <pc:spChg chg="mod">
          <ac:chgData name="Rob Hallak" userId="4be2c6cb-fb06-4665-833f-39cca1473b91" providerId="ADAL" clId="{6BF2B54D-92E9-4F29-B54E-FD557ECD5939}" dt="2022-09-13T02:40:32.015" v="2660" actId="20577"/>
          <ac:spMkLst>
            <pc:docMk/>
            <pc:sldMk cId="2135208347" sldId="267"/>
            <ac:spMk id="2" creationId="{4DB3E3FE-27FD-4532-BFE7-D811DDD4FBE9}"/>
          </ac:spMkLst>
        </pc:spChg>
        <pc:picChg chg="add mod">
          <ac:chgData name="Rob Hallak" userId="4be2c6cb-fb06-4665-833f-39cca1473b91" providerId="ADAL" clId="{6BF2B54D-92E9-4F29-B54E-FD557ECD5939}" dt="2022-09-09T03:07:40.701" v="1109" actId="14100"/>
          <ac:picMkLst>
            <pc:docMk/>
            <pc:sldMk cId="2135208347" sldId="267"/>
            <ac:picMk id="6" creationId="{D1839B47-0357-43EE-A093-79EE644BC894}"/>
          </ac:picMkLst>
        </pc:picChg>
      </pc:sldChg>
      <pc:sldChg chg="addSp delSp modSp new mod">
        <pc:chgData name="Rob Hallak" userId="4be2c6cb-fb06-4665-833f-39cca1473b91" providerId="ADAL" clId="{6BF2B54D-92E9-4F29-B54E-FD557ECD5939}" dt="2022-09-13T02:40:38.989" v="2662" actId="20577"/>
        <pc:sldMkLst>
          <pc:docMk/>
          <pc:sldMk cId="484090660" sldId="268"/>
        </pc:sldMkLst>
        <pc:spChg chg="mod">
          <ac:chgData name="Rob Hallak" userId="4be2c6cb-fb06-4665-833f-39cca1473b91" providerId="ADAL" clId="{6BF2B54D-92E9-4F29-B54E-FD557ECD5939}" dt="2022-09-13T02:40:38.989" v="2662" actId="20577"/>
          <ac:spMkLst>
            <pc:docMk/>
            <pc:sldMk cId="484090660" sldId="268"/>
            <ac:spMk id="2" creationId="{86F2A28C-CD49-4171-8A7E-60D0C6D76FA2}"/>
          </ac:spMkLst>
        </pc:spChg>
        <pc:spChg chg="add">
          <ac:chgData name="Rob Hallak" userId="4be2c6cb-fb06-4665-833f-39cca1473b91" providerId="ADAL" clId="{6BF2B54D-92E9-4F29-B54E-FD557ECD5939}" dt="2022-09-09T03:09:15.979" v="1127" actId="22"/>
          <ac:spMkLst>
            <pc:docMk/>
            <pc:sldMk cId="484090660" sldId="268"/>
            <ac:spMk id="8" creationId="{6E6D67FC-B79A-4FB0-96DF-19AB330B7D78}"/>
          </ac:spMkLst>
        </pc:spChg>
        <pc:picChg chg="add del mod">
          <ac:chgData name="Rob Hallak" userId="4be2c6cb-fb06-4665-833f-39cca1473b91" providerId="ADAL" clId="{6BF2B54D-92E9-4F29-B54E-FD557ECD5939}" dt="2022-09-09T03:09:11.918" v="1126" actId="478"/>
          <ac:picMkLst>
            <pc:docMk/>
            <pc:sldMk cId="484090660" sldId="268"/>
            <ac:picMk id="6" creationId="{4DAB98B2-79A7-493A-A3F8-4DB58631CA80}"/>
          </ac:picMkLst>
        </pc:picChg>
      </pc:sldChg>
      <pc:sldChg chg="del">
        <pc:chgData name="Rob Hallak" userId="4be2c6cb-fb06-4665-833f-39cca1473b91" providerId="ADAL" clId="{6BF2B54D-92E9-4F29-B54E-FD557ECD5939}" dt="2022-09-09T00:59:15.370" v="20" actId="47"/>
        <pc:sldMkLst>
          <pc:docMk/>
          <pc:sldMk cId="2885160117" sldId="268"/>
        </pc:sldMkLst>
      </pc:sldChg>
      <pc:sldChg chg="del">
        <pc:chgData name="Rob Hallak" userId="4be2c6cb-fb06-4665-833f-39cca1473b91" providerId="ADAL" clId="{6BF2B54D-92E9-4F29-B54E-FD557ECD5939}" dt="2022-09-09T00:59:15.370" v="20" actId="47"/>
        <pc:sldMkLst>
          <pc:docMk/>
          <pc:sldMk cId="264325891" sldId="269"/>
        </pc:sldMkLst>
      </pc:sldChg>
      <pc:sldChg chg="modSp new mod">
        <pc:chgData name="Rob Hallak" userId="4be2c6cb-fb06-4665-833f-39cca1473b91" providerId="ADAL" clId="{6BF2B54D-92E9-4F29-B54E-FD557ECD5939}" dt="2022-09-13T02:41:07.867" v="2672" actId="20577"/>
        <pc:sldMkLst>
          <pc:docMk/>
          <pc:sldMk cId="1356610969" sldId="269"/>
        </pc:sldMkLst>
        <pc:spChg chg="mod">
          <ac:chgData name="Rob Hallak" userId="4be2c6cb-fb06-4665-833f-39cca1473b91" providerId="ADAL" clId="{6BF2B54D-92E9-4F29-B54E-FD557ECD5939}" dt="2022-09-13T02:41:07.867" v="2672" actId="20577"/>
          <ac:spMkLst>
            <pc:docMk/>
            <pc:sldMk cId="1356610969" sldId="269"/>
            <ac:spMk id="2" creationId="{9B8E65D2-8784-4B2E-AD01-E4F60627EB7E}"/>
          </ac:spMkLst>
        </pc:spChg>
      </pc:sldChg>
      <pc:sldChg chg="modSp new mod">
        <pc:chgData name="Rob Hallak" userId="4be2c6cb-fb06-4665-833f-39cca1473b91" providerId="ADAL" clId="{6BF2B54D-92E9-4F29-B54E-FD557ECD5939}" dt="2022-09-13T02:41:14.159" v="2673" actId="12"/>
        <pc:sldMkLst>
          <pc:docMk/>
          <pc:sldMk cId="204691173" sldId="270"/>
        </pc:sldMkLst>
        <pc:spChg chg="mod">
          <ac:chgData name="Rob Hallak" userId="4be2c6cb-fb06-4665-833f-39cca1473b91" providerId="ADAL" clId="{6BF2B54D-92E9-4F29-B54E-FD557ECD5939}" dt="2022-09-13T02:41:14.159" v="2673" actId="12"/>
          <ac:spMkLst>
            <pc:docMk/>
            <pc:sldMk cId="204691173" sldId="270"/>
            <ac:spMk id="2" creationId="{E9BC058D-3AC5-4AF1-B1E6-C976148BB0E3}"/>
          </ac:spMkLst>
        </pc:spChg>
      </pc:sldChg>
      <pc:sldChg chg="del">
        <pc:chgData name="Rob Hallak" userId="4be2c6cb-fb06-4665-833f-39cca1473b91" providerId="ADAL" clId="{6BF2B54D-92E9-4F29-B54E-FD557ECD5939}" dt="2022-09-09T00:59:15.370" v="20" actId="47"/>
        <pc:sldMkLst>
          <pc:docMk/>
          <pc:sldMk cId="1236127222" sldId="270"/>
        </pc:sldMkLst>
      </pc:sldChg>
      <pc:sldChg chg="del">
        <pc:chgData name="Rob Hallak" userId="4be2c6cb-fb06-4665-833f-39cca1473b91" providerId="ADAL" clId="{6BF2B54D-92E9-4F29-B54E-FD557ECD5939}" dt="2022-09-09T00:59:15.370" v="20" actId="47"/>
        <pc:sldMkLst>
          <pc:docMk/>
          <pc:sldMk cId="2766244709" sldId="271"/>
        </pc:sldMkLst>
      </pc:sldChg>
      <pc:sldChg chg="addSp delSp modSp new mod">
        <pc:chgData name="Rob Hallak" userId="4be2c6cb-fb06-4665-833f-39cca1473b91" providerId="ADAL" clId="{6BF2B54D-92E9-4F29-B54E-FD557ECD5939}" dt="2022-09-13T02:42:47.353" v="2689" actId="20577"/>
        <pc:sldMkLst>
          <pc:docMk/>
          <pc:sldMk cId="3259932083" sldId="271"/>
        </pc:sldMkLst>
        <pc:spChg chg="mod">
          <ac:chgData name="Rob Hallak" userId="4be2c6cb-fb06-4665-833f-39cca1473b91" providerId="ADAL" clId="{6BF2B54D-92E9-4F29-B54E-FD557ECD5939}" dt="2022-09-13T02:42:47.353" v="2689" actId="20577"/>
          <ac:spMkLst>
            <pc:docMk/>
            <pc:sldMk cId="3259932083" sldId="271"/>
            <ac:spMk id="2" creationId="{603CAD3A-78F3-488E-9B74-B014566EDB6A}"/>
          </ac:spMkLst>
        </pc:spChg>
        <pc:graphicFrameChg chg="add del mod">
          <ac:chgData name="Rob Hallak" userId="4be2c6cb-fb06-4665-833f-39cca1473b91" providerId="ADAL" clId="{6BF2B54D-92E9-4F29-B54E-FD557ECD5939}" dt="2022-09-09T03:23:49.856" v="1522" actId="478"/>
          <ac:graphicFrameMkLst>
            <pc:docMk/>
            <pc:sldMk cId="3259932083" sldId="271"/>
            <ac:graphicFrameMk id="6" creationId="{B2C48BC0-3E6E-4AF7-9A00-22BE01B6D908}"/>
          </ac:graphicFrameMkLst>
        </pc:graphicFrameChg>
        <pc:picChg chg="add del mod">
          <ac:chgData name="Rob Hallak" userId="4be2c6cb-fb06-4665-833f-39cca1473b91" providerId="ADAL" clId="{6BF2B54D-92E9-4F29-B54E-FD557ECD5939}" dt="2022-09-09T03:22:46.263" v="1510" actId="478"/>
          <ac:picMkLst>
            <pc:docMk/>
            <pc:sldMk cId="3259932083" sldId="271"/>
            <ac:picMk id="5" creationId="{BCC0B149-4AA8-46AE-99E9-57933F4259B4}"/>
          </ac:picMkLst>
        </pc:picChg>
      </pc:sldChg>
      <pc:sldChg chg="del">
        <pc:chgData name="Rob Hallak" userId="4be2c6cb-fb06-4665-833f-39cca1473b91" providerId="ADAL" clId="{6BF2B54D-92E9-4F29-B54E-FD557ECD5939}" dt="2022-09-09T00:59:15.370" v="20" actId="47"/>
        <pc:sldMkLst>
          <pc:docMk/>
          <pc:sldMk cId="2142798989" sldId="272"/>
        </pc:sldMkLst>
      </pc:sldChg>
      <pc:sldChg chg="addSp modSp new mod">
        <pc:chgData name="Rob Hallak" userId="4be2c6cb-fb06-4665-833f-39cca1473b91" providerId="ADAL" clId="{6BF2B54D-92E9-4F29-B54E-FD557ECD5939}" dt="2022-09-09T03:28:16.530" v="1580" actId="1076"/>
        <pc:sldMkLst>
          <pc:docMk/>
          <pc:sldMk cId="3278947708" sldId="272"/>
        </pc:sldMkLst>
        <pc:spChg chg="mod">
          <ac:chgData name="Rob Hallak" userId="4be2c6cb-fb06-4665-833f-39cca1473b91" providerId="ADAL" clId="{6BF2B54D-92E9-4F29-B54E-FD557ECD5939}" dt="2022-09-09T03:28:16.530" v="1580" actId="1076"/>
          <ac:spMkLst>
            <pc:docMk/>
            <pc:sldMk cId="3278947708" sldId="272"/>
            <ac:spMk id="2" creationId="{AAF6D43B-A6EA-49E4-9992-4439491C2B04}"/>
          </ac:spMkLst>
        </pc:spChg>
        <pc:spChg chg="mod">
          <ac:chgData name="Rob Hallak" userId="4be2c6cb-fb06-4665-833f-39cca1473b91" providerId="ADAL" clId="{6BF2B54D-92E9-4F29-B54E-FD557ECD5939}" dt="2022-09-09T03:28:09.384" v="1579" actId="1076"/>
          <ac:spMkLst>
            <pc:docMk/>
            <pc:sldMk cId="3278947708" sldId="272"/>
            <ac:spMk id="4" creationId="{686876BD-4F97-42A2-8441-D7E0551ADF21}"/>
          </ac:spMkLst>
        </pc:spChg>
        <pc:graphicFrameChg chg="add mod">
          <ac:chgData name="Rob Hallak" userId="4be2c6cb-fb06-4665-833f-39cca1473b91" providerId="ADAL" clId="{6BF2B54D-92E9-4F29-B54E-FD557ECD5939}" dt="2022-09-09T03:27:47.573" v="1576"/>
          <ac:graphicFrameMkLst>
            <pc:docMk/>
            <pc:sldMk cId="3278947708" sldId="272"/>
            <ac:graphicFrameMk id="5" creationId="{C3E039D2-371B-4905-8A8A-1EC914D45763}"/>
          </ac:graphicFrameMkLst>
        </pc:graphicFrameChg>
      </pc:sldChg>
      <pc:sldChg chg="del">
        <pc:chgData name="Rob Hallak" userId="4be2c6cb-fb06-4665-833f-39cca1473b91" providerId="ADAL" clId="{6BF2B54D-92E9-4F29-B54E-FD557ECD5939}" dt="2022-09-09T00:59:15.370" v="20" actId="47"/>
        <pc:sldMkLst>
          <pc:docMk/>
          <pc:sldMk cId="1742011557" sldId="273"/>
        </pc:sldMkLst>
      </pc:sldChg>
      <pc:sldChg chg="modSp new mod">
        <pc:chgData name="Rob Hallak" userId="4be2c6cb-fb06-4665-833f-39cca1473b91" providerId="ADAL" clId="{6BF2B54D-92E9-4F29-B54E-FD557ECD5939}" dt="2022-09-13T02:43:24.835" v="2700" actId="20577"/>
        <pc:sldMkLst>
          <pc:docMk/>
          <pc:sldMk cId="2616704478" sldId="273"/>
        </pc:sldMkLst>
        <pc:spChg chg="mod">
          <ac:chgData name="Rob Hallak" userId="4be2c6cb-fb06-4665-833f-39cca1473b91" providerId="ADAL" clId="{6BF2B54D-92E9-4F29-B54E-FD557ECD5939}" dt="2022-09-13T02:43:24.835" v="2700" actId="20577"/>
          <ac:spMkLst>
            <pc:docMk/>
            <pc:sldMk cId="2616704478" sldId="273"/>
            <ac:spMk id="2" creationId="{9BFCA151-94D9-4CD7-834F-22CDFA350038}"/>
          </ac:spMkLst>
        </pc:spChg>
      </pc:sldChg>
      <pc:sldChg chg="del">
        <pc:chgData name="Rob Hallak" userId="4be2c6cb-fb06-4665-833f-39cca1473b91" providerId="ADAL" clId="{6BF2B54D-92E9-4F29-B54E-FD557ECD5939}" dt="2022-09-09T00:59:15.370" v="20" actId="47"/>
        <pc:sldMkLst>
          <pc:docMk/>
          <pc:sldMk cId="1042425579" sldId="274"/>
        </pc:sldMkLst>
      </pc:sldChg>
      <pc:sldChg chg="addSp modSp new mod">
        <pc:chgData name="Rob Hallak" userId="4be2c6cb-fb06-4665-833f-39cca1473b91" providerId="ADAL" clId="{6BF2B54D-92E9-4F29-B54E-FD557ECD5939}" dt="2022-09-09T03:36:41.487" v="1614" actId="14100"/>
        <pc:sldMkLst>
          <pc:docMk/>
          <pc:sldMk cId="4152038120" sldId="274"/>
        </pc:sldMkLst>
        <pc:spChg chg="mod">
          <ac:chgData name="Rob Hallak" userId="4be2c6cb-fb06-4665-833f-39cca1473b91" providerId="ADAL" clId="{6BF2B54D-92E9-4F29-B54E-FD557ECD5939}" dt="2022-09-09T03:36:30.564" v="1610" actId="1076"/>
          <ac:spMkLst>
            <pc:docMk/>
            <pc:sldMk cId="4152038120" sldId="274"/>
            <ac:spMk id="2" creationId="{C6683DD5-2F2B-444A-9C46-EB4ECC879B34}"/>
          </ac:spMkLst>
        </pc:spChg>
        <pc:graphicFrameChg chg="add mod modGraphic">
          <ac:chgData name="Rob Hallak" userId="4be2c6cb-fb06-4665-833f-39cca1473b91" providerId="ADAL" clId="{6BF2B54D-92E9-4F29-B54E-FD557ECD5939}" dt="2022-09-09T03:36:41.487" v="1614" actId="14100"/>
          <ac:graphicFrameMkLst>
            <pc:docMk/>
            <pc:sldMk cId="4152038120" sldId="274"/>
            <ac:graphicFrameMk id="5" creationId="{E8F1FADF-F150-4938-8840-221ECE037754}"/>
          </ac:graphicFrameMkLst>
        </pc:graphicFrameChg>
      </pc:sldChg>
      <pc:sldChg chg="addSp modSp new mod">
        <pc:chgData name="Rob Hallak" userId="4be2c6cb-fb06-4665-833f-39cca1473b91" providerId="ADAL" clId="{6BF2B54D-92E9-4F29-B54E-FD557ECD5939}" dt="2022-09-09T03:38:00.501" v="1618" actId="14100"/>
        <pc:sldMkLst>
          <pc:docMk/>
          <pc:sldMk cId="371290952" sldId="275"/>
        </pc:sldMkLst>
        <pc:spChg chg="mod">
          <ac:chgData name="Rob Hallak" userId="4be2c6cb-fb06-4665-833f-39cca1473b91" providerId="ADAL" clId="{6BF2B54D-92E9-4F29-B54E-FD557ECD5939}" dt="2022-09-09T03:37:46.959" v="1616"/>
          <ac:spMkLst>
            <pc:docMk/>
            <pc:sldMk cId="371290952" sldId="275"/>
            <ac:spMk id="2" creationId="{914BF527-60FC-4F9E-B514-182D6C7003A3}"/>
          </ac:spMkLst>
        </pc:spChg>
        <pc:graphicFrameChg chg="add mod modGraphic">
          <ac:chgData name="Rob Hallak" userId="4be2c6cb-fb06-4665-833f-39cca1473b91" providerId="ADAL" clId="{6BF2B54D-92E9-4F29-B54E-FD557ECD5939}" dt="2022-09-09T03:38:00.501" v="1618" actId="14100"/>
          <ac:graphicFrameMkLst>
            <pc:docMk/>
            <pc:sldMk cId="371290952" sldId="275"/>
            <ac:graphicFrameMk id="5" creationId="{3BD0534D-9356-46CC-9AF4-DB8B072F3A27}"/>
          </ac:graphicFrameMkLst>
        </pc:graphicFrameChg>
      </pc:sldChg>
      <pc:sldChg chg="modSp new mod">
        <pc:chgData name="Rob Hallak" userId="4be2c6cb-fb06-4665-833f-39cca1473b91" providerId="ADAL" clId="{6BF2B54D-92E9-4F29-B54E-FD557ECD5939}" dt="2022-09-13T02:44:00.872" v="2708" actId="27636"/>
        <pc:sldMkLst>
          <pc:docMk/>
          <pc:sldMk cId="1593474013" sldId="276"/>
        </pc:sldMkLst>
        <pc:spChg chg="mod">
          <ac:chgData name="Rob Hallak" userId="4be2c6cb-fb06-4665-833f-39cca1473b91" providerId="ADAL" clId="{6BF2B54D-92E9-4F29-B54E-FD557ECD5939}" dt="2022-09-13T02:44:00.872" v="2708" actId="27636"/>
          <ac:spMkLst>
            <pc:docMk/>
            <pc:sldMk cId="1593474013" sldId="276"/>
            <ac:spMk id="2" creationId="{2524C452-226B-466E-A9F0-EC789954E4F9}"/>
          </ac:spMkLst>
        </pc:spChg>
      </pc:sldChg>
      <pc:sldChg chg="addSp modSp new mod">
        <pc:chgData name="Rob Hallak" userId="4be2c6cb-fb06-4665-833f-39cca1473b91" providerId="ADAL" clId="{6BF2B54D-92E9-4F29-B54E-FD557ECD5939}" dt="2022-09-09T05:25:25.542" v="1953" actId="14100"/>
        <pc:sldMkLst>
          <pc:docMk/>
          <pc:sldMk cId="508113911" sldId="277"/>
        </pc:sldMkLst>
        <pc:spChg chg="mod">
          <ac:chgData name="Rob Hallak" userId="4be2c6cb-fb06-4665-833f-39cca1473b91" providerId="ADAL" clId="{6BF2B54D-92E9-4F29-B54E-FD557ECD5939}" dt="2022-09-09T05:25:13.434" v="1951" actId="20577"/>
          <ac:spMkLst>
            <pc:docMk/>
            <pc:sldMk cId="508113911" sldId="277"/>
            <ac:spMk id="2" creationId="{7B064FF6-5B32-49AE-B218-4401D8600650}"/>
          </ac:spMkLst>
        </pc:spChg>
        <pc:graphicFrameChg chg="add mod modGraphic">
          <ac:chgData name="Rob Hallak" userId="4be2c6cb-fb06-4665-833f-39cca1473b91" providerId="ADAL" clId="{6BF2B54D-92E9-4F29-B54E-FD557ECD5939}" dt="2022-09-09T05:25:25.542" v="1953" actId="14100"/>
          <ac:graphicFrameMkLst>
            <pc:docMk/>
            <pc:sldMk cId="508113911" sldId="277"/>
            <ac:graphicFrameMk id="5" creationId="{2DF746A3-7D15-4A4E-866B-0E8E5C5818CF}"/>
          </ac:graphicFrameMkLst>
        </pc:graphicFrameChg>
      </pc:sldChg>
      <pc:sldChg chg="modSp new mod">
        <pc:chgData name="Rob Hallak" userId="4be2c6cb-fb06-4665-833f-39cca1473b91" providerId="ADAL" clId="{6BF2B54D-92E9-4F29-B54E-FD557ECD5939}" dt="2022-09-13T02:44:48.461" v="2720" actId="20577"/>
        <pc:sldMkLst>
          <pc:docMk/>
          <pc:sldMk cId="4065371810" sldId="278"/>
        </pc:sldMkLst>
        <pc:spChg chg="mod">
          <ac:chgData name="Rob Hallak" userId="4be2c6cb-fb06-4665-833f-39cca1473b91" providerId="ADAL" clId="{6BF2B54D-92E9-4F29-B54E-FD557ECD5939}" dt="2022-09-13T02:44:48.461" v="2720" actId="20577"/>
          <ac:spMkLst>
            <pc:docMk/>
            <pc:sldMk cId="4065371810" sldId="278"/>
            <ac:spMk id="2" creationId="{EBC3A170-9313-4947-9C87-8C9506A5C2F7}"/>
          </ac:spMkLst>
        </pc:spChg>
      </pc:sldChg>
      <pc:sldChg chg="modSp new mod">
        <pc:chgData name="Rob Hallak" userId="4be2c6cb-fb06-4665-833f-39cca1473b91" providerId="ADAL" clId="{6BF2B54D-92E9-4F29-B54E-FD557ECD5939}" dt="2022-09-13T02:45:29.034" v="2751" actId="12"/>
        <pc:sldMkLst>
          <pc:docMk/>
          <pc:sldMk cId="2998482410" sldId="279"/>
        </pc:sldMkLst>
        <pc:spChg chg="mod">
          <ac:chgData name="Rob Hallak" userId="4be2c6cb-fb06-4665-833f-39cca1473b91" providerId="ADAL" clId="{6BF2B54D-92E9-4F29-B54E-FD557ECD5939}" dt="2022-09-13T02:45:29.034" v="2751" actId="12"/>
          <ac:spMkLst>
            <pc:docMk/>
            <pc:sldMk cId="2998482410" sldId="279"/>
            <ac:spMk id="2" creationId="{8FCE2C99-9203-4458-BD64-C6FDA039D441}"/>
          </ac:spMkLst>
        </pc:spChg>
      </pc:sldChg>
      <pc:sldChg chg="modSp new mod">
        <pc:chgData name="Rob Hallak" userId="4be2c6cb-fb06-4665-833f-39cca1473b91" providerId="ADAL" clId="{6BF2B54D-92E9-4F29-B54E-FD557ECD5939}" dt="2022-09-13T02:45:54.864" v="2755" actId="20577"/>
        <pc:sldMkLst>
          <pc:docMk/>
          <pc:sldMk cId="1918792633" sldId="280"/>
        </pc:sldMkLst>
        <pc:spChg chg="mod">
          <ac:chgData name="Rob Hallak" userId="4be2c6cb-fb06-4665-833f-39cca1473b91" providerId="ADAL" clId="{6BF2B54D-92E9-4F29-B54E-FD557ECD5939}" dt="2022-09-13T02:45:54.864" v="2755" actId="20577"/>
          <ac:spMkLst>
            <pc:docMk/>
            <pc:sldMk cId="1918792633" sldId="280"/>
            <ac:spMk id="2" creationId="{F5F99A43-18A0-4C0D-8B31-A88B421C9A1E}"/>
          </ac:spMkLst>
        </pc:spChg>
      </pc:sldChg>
      <pc:sldChg chg="modSp new mod">
        <pc:chgData name="Rob Hallak" userId="4be2c6cb-fb06-4665-833f-39cca1473b91" providerId="ADAL" clId="{6BF2B54D-92E9-4F29-B54E-FD557ECD5939}" dt="2022-09-13T02:46:08.741" v="2759" actId="20577"/>
        <pc:sldMkLst>
          <pc:docMk/>
          <pc:sldMk cId="3590833623" sldId="281"/>
        </pc:sldMkLst>
        <pc:spChg chg="mod">
          <ac:chgData name="Rob Hallak" userId="4be2c6cb-fb06-4665-833f-39cca1473b91" providerId="ADAL" clId="{6BF2B54D-92E9-4F29-B54E-FD557ECD5939}" dt="2022-09-13T02:46:08.741" v="2759" actId="20577"/>
          <ac:spMkLst>
            <pc:docMk/>
            <pc:sldMk cId="3590833623" sldId="281"/>
            <ac:spMk id="2" creationId="{40F538E1-94E4-4E8C-A470-604985214329}"/>
          </ac:spMkLst>
        </pc:spChg>
      </pc:sldChg>
      <pc:sldChg chg="addSp modSp new mod">
        <pc:chgData name="Rob Hallak" userId="4be2c6cb-fb06-4665-833f-39cca1473b91" providerId="ADAL" clId="{6BF2B54D-92E9-4F29-B54E-FD557ECD5939}" dt="2022-09-09T05:42:22.727" v="2391" actId="14100"/>
        <pc:sldMkLst>
          <pc:docMk/>
          <pc:sldMk cId="1415517998" sldId="282"/>
        </pc:sldMkLst>
        <pc:spChg chg="mod">
          <ac:chgData name="Rob Hallak" userId="4be2c6cb-fb06-4665-833f-39cca1473b91" providerId="ADAL" clId="{6BF2B54D-92E9-4F29-B54E-FD557ECD5939}" dt="2022-09-09T05:41:58.680" v="2386" actId="20577"/>
          <ac:spMkLst>
            <pc:docMk/>
            <pc:sldMk cId="1415517998" sldId="282"/>
            <ac:spMk id="2" creationId="{9E07F4C7-AADB-4EBF-B869-8E9232EA6D03}"/>
          </ac:spMkLst>
        </pc:spChg>
        <pc:graphicFrameChg chg="add mod modGraphic">
          <ac:chgData name="Rob Hallak" userId="4be2c6cb-fb06-4665-833f-39cca1473b91" providerId="ADAL" clId="{6BF2B54D-92E9-4F29-B54E-FD557ECD5939}" dt="2022-09-09T05:42:22.727" v="2391" actId="14100"/>
          <ac:graphicFrameMkLst>
            <pc:docMk/>
            <pc:sldMk cId="1415517998" sldId="282"/>
            <ac:graphicFrameMk id="5" creationId="{D9079AD6-6CCA-4D3E-906E-FC6F0B8AC4C4}"/>
          </ac:graphicFrameMkLst>
        </pc:graphicFrameChg>
      </pc:sldChg>
      <pc:sldChg chg="modSp new mod">
        <pc:chgData name="Rob Hallak" userId="4be2c6cb-fb06-4665-833f-39cca1473b91" providerId="ADAL" clId="{6BF2B54D-92E9-4F29-B54E-FD557ECD5939}" dt="2022-09-13T02:46:47.710" v="2764" actId="20577"/>
        <pc:sldMkLst>
          <pc:docMk/>
          <pc:sldMk cId="304935447" sldId="283"/>
        </pc:sldMkLst>
        <pc:spChg chg="mod">
          <ac:chgData name="Rob Hallak" userId="4be2c6cb-fb06-4665-833f-39cca1473b91" providerId="ADAL" clId="{6BF2B54D-92E9-4F29-B54E-FD557ECD5939}" dt="2022-09-13T02:46:47.710" v="2764" actId="20577"/>
          <ac:spMkLst>
            <pc:docMk/>
            <pc:sldMk cId="304935447" sldId="283"/>
            <ac:spMk id="2" creationId="{A306FB37-DAB8-4D7E-8EB1-93389D2429BA}"/>
          </ac:spMkLst>
        </pc:spChg>
      </pc:sldChg>
      <pc:sldChg chg="modSp new mod">
        <pc:chgData name="Rob Hallak" userId="4be2c6cb-fb06-4665-833f-39cca1473b91" providerId="ADAL" clId="{6BF2B54D-92E9-4F29-B54E-FD557ECD5939}" dt="2022-09-13T02:47:15.451" v="2772" actId="20577"/>
        <pc:sldMkLst>
          <pc:docMk/>
          <pc:sldMk cId="936069990" sldId="284"/>
        </pc:sldMkLst>
        <pc:spChg chg="mod">
          <ac:chgData name="Rob Hallak" userId="4be2c6cb-fb06-4665-833f-39cca1473b91" providerId="ADAL" clId="{6BF2B54D-92E9-4F29-B54E-FD557ECD5939}" dt="2022-09-13T02:47:15.451" v="2772" actId="20577"/>
          <ac:spMkLst>
            <pc:docMk/>
            <pc:sldMk cId="936069990" sldId="284"/>
            <ac:spMk id="2" creationId="{2FDC2C74-564E-4C8B-9CAE-DC0D1523C82E}"/>
          </ac:spMkLst>
        </pc:spChg>
      </pc:sldChg>
      <pc:sldChg chg="modSp new mod">
        <pc:chgData name="Rob Hallak" userId="4be2c6cb-fb06-4665-833f-39cca1473b91" providerId="ADAL" clId="{6BF2B54D-92E9-4F29-B54E-FD557ECD5939}" dt="2022-09-13T02:47:31.821" v="2774" actId="20577"/>
        <pc:sldMkLst>
          <pc:docMk/>
          <pc:sldMk cId="4098267592" sldId="285"/>
        </pc:sldMkLst>
        <pc:spChg chg="mod">
          <ac:chgData name="Rob Hallak" userId="4be2c6cb-fb06-4665-833f-39cca1473b91" providerId="ADAL" clId="{6BF2B54D-92E9-4F29-B54E-FD557ECD5939}" dt="2022-09-13T02:47:31.821" v="2774" actId="20577"/>
          <ac:spMkLst>
            <pc:docMk/>
            <pc:sldMk cId="4098267592" sldId="285"/>
            <ac:spMk id="2" creationId="{6570FC29-2FE5-4CF4-B483-4FF57B813022}"/>
          </ac:spMkLst>
        </pc:spChg>
      </pc:sldChg>
      <pc:sldChg chg="addSp modSp new mod">
        <pc:chgData name="Rob Hallak" userId="4be2c6cb-fb06-4665-833f-39cca1473b91" providerId="ADAL" clId="{6BF2B54D-92E9-4F29-B54E-FD557ECD5939}" dt="2022-09-13T02:47:45.074" v="2776" actId="20577"/>
        <pc:sldMkLst>
          <pc:docMk/>
          <pc:sldMk cId="3543125819" sldId="286"/>
        </pc:sldMkLst>
        <pc:spChg chg="mod">
          <ac:chgData name="Rob Hallak" userId="4be2c6cb-fb06-4665-833f-39cca1473b91" providerId="ADAL" clId="{6BF2B54D-92E9-4F29-B54E-FD557ECD5939}" dt="2022-09-13T02:47:45.074" v="2776" actId="20577"/>
          <ac:spMkLst>
            <pc:docMk/>
            <pc:sldMk cId="3543125819" sldId="286"/>
            <ac:spMk id="2" creationId="{ED3E91B2-6734-496B-BE5E-8E149FB80CAC}"/>
          </ac:spMkLst>
        </pc:spChg>
        <pc:graphicFrameChg chg="add mod modGraphic">
          <ac:chgData name="Rob Hallak" userId="4be2c6cb-fb06-4665-833f-39cca1473b91" providerId="ADAL" clId="{6BF2B54D-92E9-4F29-B54E-FD557ECD5939}" dt="2022-09-09T05:52:12.201" v="2454" actId="14100"/>
          <ac:graphicFrameMkLst>
            <pc:docMk/>
            <pc:sldMk cId="3543125819" sldId="286"/>
            <ac:graphicFrameMk id="5" creationId="{64E1DB8B-D0CC-463C-A9A2-B4A88033F21C}"/>
          </ac:graphicFrameMkLst>
        </pc:graphicFrameChg>
        <pc:graphicFrameChg chg="add mod modGraphic">
          <ac:chgData name="Rob Hallak" userId="4be2c6cb-fb06-4665-833f-39cca1473b91" providerId="ADAL" clId="{6BF2B54D-92E9-4F29-B54E-FD557ECD5939}" dt="2022-09-09T05:52:52.921" v="2460" actId="14100"/>
          <ac:graphicFrameMkLst>
            <pc:docMk/>
            <pc:sldMk cId="3543125819" sldId="286"/>
            <ac:graphicFrameMk id="6" creationId="{34EE519E-E354-4E25-B578-4D7FEC7F6643}"/>
          </ac:graphicFrameMkLst>
        </pc:graphicFrameChg>
      </pc:sldChg>
      <pc:sldChg chg="addSp delSp modSp new mod">
        <pc:chgData name="Rob Hallak" userId="4be2c6cb-fb06-4665-833f-39cca1473b91" providerId="ADAL" clId="{6BF2B54D-92E9-4F29-B54E-FD557ECD5939}" dt="2022-09-09T05:57:06.813" v="2498" actId="20577"/>
        <pc:sldMkLst>
          <pc:docMk/>
          <pc:sldMk cId="3391265803" sldId="287"/>
        </pc:sldMkLst>
        <pc:spChg chg="mod">
          <ac:chgData name="Rob Hallak" userId="4be2c6cb-fb06-4665-833f-39cca1473b91" providerId="ADAL" clId="{6BF2B54D-92E9-4F29-B54E-FD557ECD5939}" dt="2022-09-09T05:54:45.060" v="2478" actId="20577"/>
          <ac:spMkLst>
            <pc:docMk/>
            <pc:sldMk cId="3391265803" sldId="287"/>
            <ac:spMk id="2" creationId="{4FF5C223-94F1-4AC7-BA05-CE6C9B52254F}"/>
          </ac:spMkLst>
        </pc:spChg>
        <pc:graphicFrameChg chg="add del mod modGraphic">
          <ac:chgData name="Rob Hallak" userId="4be2c6cb-fb06-4665-833f-39cca1473b91" providerId="ADAL" clId="{6BF2B54D-92E9-4F29-B54E-FD557ECD5939}" dt="2022-09-09T05:54:07.358" v="2466" actId="478"/>
          <ac:graphicFrameMkLst>
            <pc:docMk/>
            <pc:sldMk cId="3391265803" sldId="287"/>
            <ac:graphicFrameMk id="5" creationId="{1D37B92F-AF13-4B94-B9F9-5E1DF7353ACB}"/>
          </ac:graphicFrameMkLst>
        </pc:graphicFrameChg>
        <pc:graphicFrameChg chg="add mod modGraphic">
          <ac:chgData name="Rob Hallak" userId="4be2c6cb-fb06-4665-833f-39cca1473b91" providerId="ADAL" clId="{6BF2B54D-92E9-4F29-B54E-FD557ECD5939}" dt="2022-09-09T05:57:06.813" v="2498" actId="20577"/>
          <ac:graphicFrameMkLst>
            <pc:docMk/>
            <pc:sldMk cId="3391265803" sldId="287"/>
            <ac:graphicFrameMk id="6" creationId="{3DEDB106-72FF-4AA8-8ABA-CA6942774A86}"/>
          </ac:graphicFrameMkLst>
        </pc:graphicFrameChg>
        <pc:graphicFrameChg chg="add mod modGraphic">
          <ac:chgData name="Rob Hallak" userId="4be2c6cb-fb06-4665-833f-39cca1473b91" providerId="ADAL" clId="{6BF2B54D-92E9-4F29-B54E-FD557ECD5939}" dt="2022-09-09T05:56:59.568" v="2497" actId="20577"/>
          <ac:graphicFrameMkLst>
            <pc:docMk/>
            <pc:sldMk cId="3391265803" sldId="287"/>
            <ac:graphicFrameMk id="7" creationId="{B995AB1D-DA09-49D8-8A31-C8C46E869890}"/>
          </ac:graphicFrameMkLst>
        </pc:graphicFrameChg>
      </pc:sldChg>
      <pc:sldChg chg="addSp modSp new mod">
        <pc:chgData name="Rob Hallak" userId="4be2c6cb-fb06-4665-833f-39cca1473b91" providerId="ADAL" clId="{6BF2B54D-92E9-4F29-B54E-FD557ECD5939}" dt="2022-09-09T05:58:49.871" v="2532" actId="20577"/>
        <pc:sldMkLst>
          <pc:docMk/>
          <pc:sldMk cId="1497986095" sldId="288"/>
        </pc:sldMkLst>
        <pc:spChg chg="mod">
          <ac:chgData name="Rob Hallak" userId="4be2c6cb-fb06-4665-833f-39cca1473b91" providerId="ADAL" clId="{6BF2B54D-92E9-4F29-B54E-FD557ECD5939}" dt="2022-09-09T05:57:26.933" v="2520" actId="20577"/>
          <ac:spMkLst>
            <pc:docMk/>
            <pc:sldMk cId="1497986095" sldId="288"/>
            <ac:spMk id="2" creationId="{AA566547-C82D-41EB-9333-B2864636CEA7}"/>
          </ac:spMkLst>
        </pc:spChg>
        <pc:graphicFrameChg chg="add mod modGraphic">
          <ac:chgData name="Rob Hallak" userId="4be2c6cb-fb06-4665-833f-39cca1473b91" providerId="ADAL" clId="{6BF2B54D-92E9-4F29-B54E-FD557ECD5939}" dt="2022-09-09T05:58:49.871" v="2532" actId="20577"/>
          <ac:graphicFrameMkLst>
            <pc:docMk/>
            <pc:sldMk cId="1497986095" sldId="288"/>
            <ac:graphicFrameMk id="5" creationId="{1C007EBB-B12D-4053-9BBA-403C1CDACE0B}"/>
          </ac:graphicFrameMkLst>
        </pc:graphicFrameChg>
      </pc:sldChg>
      <pc:sldChg chg="addSp modSp new mod">
        <pc:chgData name="Rob Hallak" userId="4be2c6cb-fb06-4665-833f-39cca1473b91" providerId="ADAL" clId="{6BF2B54D-92E9-4F29-B54E-FD557ECD5939}" dt="2022-09-09T05:59:45.230" v="2541" actId="20577"/>
        <pc:sldMkLst>
          <pc:docMk/>
          <pc:sldMk cId="280851159" sldId="289"/>
        </pc:sldMkLst>
        <pc:graphicFrameChg chg="add mod modGraphic">
          <ac:chgData name="Rob Hallak" userId="4be2c6cb-fb06-4665-833f-39cca1473b91" providerId="ADAL" clId="{6BF2B54D-92E9-4F29-B54E-FD557ECD5939}" dt="2022-09-09T05:59:45.230" v="2541" actId="20577"/>
          <ac:graphicFrameMkLst>
            <pc:docMk/>
            <pc:sldMk cId="280851159" sldId="289"/>
            <ac:graphicFrameMk id="5" creationId="{0A3D3527-02CD-437A-814F-AE236496D7EC}"/>
          </ac:graphicFrameMkLst>
        </pc:graphicFrameChg>
      </pc:sldChg>
      <pc:sldChg chg="modSp new mod">
        <pc:chgData name="Rob Hallak" userId="4be2c6cb-fb06-4665-833f-39cca1473b91" providerId="ADAL" clId="{6BF2B54D-92E9-4F29-B54E-FD557ECD5939}" dt="2022-09-13T02:48:17.803" v="2787" actId="114"/>
        <pc:sldMkLst>
          <pc:docMk/>
          <pc:sldMk cId="3742037550" sldId="290"/>
        </pc:sldMkLst>
        <pc:spChg chg="mod">
          <ac:chgData name="Rob Hallak" userId="4be2c6cb-fb06-4665-833f-39cca1473b91" providerId="ADAL" clId="{6BF2B54D-92E9-4F29-B54E-FD557ECD5939}" dt="2022-09-13T02:48:17.803" v="2787" actId="114"/>
          <ac:spMkLst>
            <pc:docMk/>
            <pc:sldMk cId="3742037550" sldId="290"/>
            <ac:spMk id="2" creationId="{411F6086-0DB7-48C7-B607-B5D6B052B7A5}"/>
          </ac:spMkLst>
        </pc:spChg>
      </pc:sldChg>
      <pc:sldChg chg="addSp delSp modSp new mod">
        <pc:chgData name="Rob Hallak" userId="4be2c6cb-fb06-4665-833f-39cca1473b91" providerId="ADAL" clId="{6BF2B54D-92E9-4F29-B54E-FD557ECD5939}" dt="2022-09-13T02:49:04.109" v="2791" actId="2711"/>
        <pc:sldMkLst>
          <pc:docMk/>
          <pc:sldMk cId="1886900179" sldId="291"/>
        </pc:sldMkLst>
        <pc:spChg chg="del mod">
          <ac:chgData name="Rob Hallak" userId="4be2c6cb-fb06-4665-833f-39cca1473b91" providerId="ADAL" clId="{6BF2B54D-92E9-4F29-B54E-FD557ECD5939}" dt="2022-09-09T06:12:01.021" v="2588" actId="478"/>
          <ac:spMkLst>
            <pc:docMk/>
            <pc:sldMk cId="1886900179" sldId="291"/>
            <ac:spMk id="2" creationId="{2DF2481B-36FA-4D5E-9377-650CA273AED0}"/>
          </ac:spMkLst>
        </pc:spChg>
        <pc:spChg chg="mod">
          <ac:chgData name="Rob Hallak" userId="4be2c6cb-fb06-4665-833f-39cca1473b91" providerId="ADAL" clId="{6BF2B54D-92E9-4F29-B54E-FD557ECD5939}" dt="2022-09-13T02:48:55.561" v="2790" actId="20577"/>
          <ac:spMkLst>
            <pc:docMk/>
            <pc:sldMk cId="1886900179" sldId="291"/>
            <ac:spMk id="4" creationId="{38121C14-21B8-48FF-BBF9-E7CAAC065B28}"/>
          </ac:spMkLst>
        </pc:spChg>
        <pc:spChg chg="add mod">
          <ac:chgData name="Rob Hallak" userId="4be2c6cb-fb06-4665-833f-39cca1473b91" providerId="ADAL" clId="{6BF2B54D-92E9-4F29-B54E-FD557ECD5939}" dt="2022-09-13T02:49:04.109" v="2791" actId="2711"/>
          <ac:spMkLst>
            <pc:docMk/>
            <pc:sldMk cId="1886900179" sldId="291"/>
            <ac:spMk id="6" creationId="{D71F2AC0-3D6F-43AF-AD3A-CDEF8F319F7E}"/>
          </ac:spMkLst>
        </pc:spChg>
        <pc:graphicFrameChg chg="add mod modGraphic">
          <ac:chgData name="Rob Hallak" userId="4be2c6cb-fb06-4665-833f-39cca1473b91" providerId="ADAL" clId="{6BF2B54D-92E9-4F29-B54E-FD557ECD5939}" dt="2022-09-09T06:12:44.451" v="2597" actId="14100"/>
          <ac:graphicFrameMkLst>
            <pc:docMk/>
            <pc:sldMk cId="1886900179" sldId="291"/>
            <ac:graphicFrameMk id="7" creationId="{C50D7C51-CE23-4386-89D2-CA62A7DC3258}"/>
          </ac:graphicFrameMkLst>
        </pc:graphicFrameChg>
      </pc:sldChg>
      <pc:sldChg chg="addSp delSp modSp new mod">
        <pc:chgData name="Rob Hallak" userId="4be2c6cb-fb06-4665-833f-39cca1473b91" providerId="ADAL" clId="{6BF2B54D-92E9-4F29-B54E-FD557ECD5939}" dt="2022-09-13T02:48:50.424" v="2788" actId="1076"/>
        <pc:sldMkLst>
          <pc:docMk/>
          <pc:sldMk cId="2108149009" sldId="292"/>
        </pc:sldMkLst>
        <pc:spChg chg="mod">
          <ac:chgData name="Rob Hallak" userId="4be2c6cb-fb06-4665-833f-39cca1473b91" providerId="ADAL" clId="{6BF2B54D-92E9-4F29-B54E-FD557ECD5939}" dt="2022-09-13T02:48:50.424" v="2788" actId="1076"/>
          <ac:spMkLst>
            <pc:docMk/>
            <pc:sldMk cId="2108149009" sldId="292"/>
            <ac:spMk id="2" creationId="{53C23320-34E7-48E0-9C61-A630294A94BB}"/>
          </ac:spMkLst>
        </pc:spChg>
        <pc:spChg chg="add del mod">
          <ac:chgData name="Rob Hallak" userId="4be2c6cb-fb06-4665-833f-39cca1473b91" providerId="ADAL" clId="{6BF2B54D-92E9-4F29-B54E-FD557ECD5939}" dt="2022-09-09T06:13:28.943" v="2620" actId="478"/>
          <ac:spMkLst>
            <pc:docMk/>
            <pc:sldMk cId="2108149009" sldId="292"/>
            <ac:spMk id="6" creationId="{FEC3E060-F5CE-41B4-8D38-9EA3B9CFE6D5}"/>
          </ac:spMkLst>
        </pc:spChg>
        <pc:graphicFrameChg chg="add mod modGraphic">
          <ac:chgData name="Rob Hallak" userId="4be2c6cb-fb06-4665-833f-39cca1473b91" providerId="ADAL" clId="{6BF2B54D-92E9-4F29-B54E-FD557ECD5939}" dt="2022-09-09T06:13:50.309" v="2626" actId="14100"/>
          <ac:graphicFrameMkLst>
            <pc:docMk/>
            <pc:sldMk cId="2108149009" sldId="292"/>
            <ac:graphicFrameMk id="5" creationId="{660384CA-E78C-40C5-9873-C36712EDD261}"/>
          </ac:graphicFrameMkLst>
        </pc:graphicFrameChg>
      </pc:sldChg>
    </pc:docChg>
  </pc:docChgLst>
</pc:chgInfo>
</file>

<file path=ppt/comments/modernComment_108_5F419DA1.xml><?xml version="1.0" encoding="utf-8"?>
<p188:cmLst xmlns:a="http://schemas.openxmlformats.org/drawingml/2006/main" xmlns:r="http://schemas.openxmlformats.org/officeDocument/2006/relationships" xmlns:p188="http://schemas.microsoft.com/office/powerpoint/2018/8/main">
  <p188:cm id="{039E965D-DE43-4936-A9AF-14FBBF33FD8C}" authorId="{8E7E0E35-31AB-961F-F4C3-E3CDDE54D365}" created="2022-11-24T16:59:07.304">
    <ac:deMkLst xmlns:ac="http://schemas.microsoft.com/office/drawing/2013/main/command">
      <pc:docMk xmlns:pc="http://schemas.microsoft.com/office/powerpoint/2013/main/command"/>
      <pc:sldMk xmlns:pc="http://schemas.microsoft.com/office/powerpoint/2013/main/command" cId="1598135713" sldId="264"/>
      <ac:picMk id="6" creationId="{7E73908D-C9E4-4111-A96D-6A2AEA7DA477}"/>
    </ac:deMkLst>
    <p188:txBody>
      <a:bodyPr/>
      <a:lstStyle/>
      <a:p>
        <a:r>
          <a:rPr lang="en-GB"/>
          <a:t>Break-even Sales</a:t>
        </a:r>
      </a:p>
    </p188:txBody>
  </p188:cm>
</p188:cmLst>
</file>

<file path=ppt/comments/modernComment_10A_A6B78366.xml><?xml version="1.0" encoding="utf-8"?>
<p188:cmLst xmlns:a="http://schemas.openxmlformats.org/drawingml/2006/main" xmlns:r="http://schemas.openxmlformats.org/officeDocument/2006/relationships" xmlns:p188="http://schemas.microsoft.com/office/powerpoint/2018/8/main">
  <p188:cm id="{7EB3CA48-AE4A-41EB-8D6D-A085725D2AA0}" authorId="{8E7E0E35-31AB-961F-F4C3-E3CDDE54D365}" created="2022-11-24T16:59:51.583">
    <ac:deMkLst xmlns:ac="http://schemas.microsoft.com/office/drawing/2013/main/command">
      <pc:docMk xmlns:pc="http://schemas.microsoft.com/office/powerpoint/2013/main/command"/>
      <pc:sldMk xmlns:pc="http://schemas.microsoft.com/office/powerpoint/2013/main/command" cId="2797044582" sldId="266"/>
      <ac:spMk id="2" creationId="{7DB150D4-9758-4000-A544-B3BE989B78C5}"/>
    </ac:deMkLst>
    <p188:txBody>
      <a:bodyPr/>
      <a:lstStyle/>
      <a:p>
        <a:r>
          <a:rPr lang="en-GB"/>
          <a:t>Break-even Sales</a:t>
        </a:r>
      </a:p>
    </p188:txBody>
  </p188:cm>
</p188:cmLst>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0AA853A1-56EF-DA4E-8CAC-CDB94D0D7153}"/>
              </a:ext>
            </a:extLst>
          </p:cNvPr>
          <p:cNvSpPr>
            <a:spLocks noGrp="1"/>
          </p:cNvSpPr>
          <p:nvPr>
            <p:ph type="pic" sz="quarter" idx="10"/>
          </p:nvPr>
        </p:nvSpPr>
        <p:spPr>
          <a:xfrm>
            <a:off x="0" y="0"/>
            <a:ext cx="12192000" cy="4152900"/>
          </a:xfrm>
          <a:noFill/>
        </p:spPr>
        <p:txBody>
          <a:bodyPr/>
          <a:lstStyle/>
          <a:p>
            <a:r>
              <a:rPr lang="en-GB"/>
              <a:t>Click icon to add picture</a:t>
            </a:r>
            <a:endParaRPr lang="en-US"/>
          </a:p>
        </p:txBody>
      </p:sp>
      <p:sp>
        <p:nvSpPr>
          <p:cNvPr id="37" name="Rectangle 36"/>
          <p:cNvSpPr/>
          <p:nvPr userDrawn="1"/>
        </p:nvSpPr>
        <p:spPr>
          <a:xfrm>
            <a:off x="0" y="4152900"/>
            <a:ext cx="12192000" cy="2705100"/>
          </a:xfrm>
          <a:prstGeom prst="rect">
            <a:avLst/>
          </a:prstGeom>
          <a:solidFill>
            <a:srgbClr val="368729"/>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800" dirty="0">
              <a:solidFill>
                <a:schemeClr val="tx1"/>
              </a:solidFill>
            </a:endParaRPr>
          </a:p>
        </p:txBody>
      </p:sp>
      <p:sp>
        <p:nvSpPr>
          <p:cNvPr id="42" name="Title 41"/>
          <p:cNvSpPr>
            <a:spLocks noGrp="1"/>
          </p:cNvSpPr>
          <p:nvPr>
            <p:ph type="title"/>
          </p:nvPr>
        </p:nvSpPr>
        <p:spPr>
          <a:xfrm>
            <a:off x="914400" y="4453031"/>
            <a:ext cx="10363200" cy="991419"/>
          </a:xfrm>
        </p:spPr>
        <p:txBody>
          <a:bodyPr anchor="t">
            <a:normAutofit/>
          </a:bodyPr>
          <a:lstStyle>
            <a:lvl1pPr algn="ctr">
              <a:defRPr sz="4400" b="1">
                <a:solidFill>
                  <a:schemeClr val="bg1"/>
                </a:solidFill>
                <a:latin typeface="Arial" pitchFamily="34" charset="0"/>
                <a:cs typeface="Arial" pitchFamily="34" charset="0"/>
              </a:defRPr>
            </a:lvl1pPr>
          </a:lstStyle>
          <a:p>
            <a:r>
              <a:rPr lang="en-GB"/>
              <a:t>Click to edit Master title style</a:t>
            </a:r>
            <a:endParaRPr lang="en-GB" dirty="0"/>
          </a:p>
        </p:txBody>
      </p:sp>
      <p:pic>
        <p:nvPicPr>
          <p:cNvPr id="10" name="Picture 9">
            <a:extLst>
              <a:ext uri="{FF2B5EF4-FFF2-40B4-BE49-F238E27FC236}">
                <a16:creationId xmlns:a16="http://schemas.microsoft.com/office/drawing/2014/main" id="{D40DA9E4-BD4F-1946-AEBB-461215A8A4D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902132" y="6434206"/>
            <a:ext cx="952607" cy="276999"/>
          </a:xfrm>
          <a:prstGeom prst="rect">
            <a:avLst/>
          </a:prstGeom>
        </p:spPr>
      </p:pic>
      <p:sp>
        <p:nvSpPr>
          <p:cNvPr id="11" name="Rectangle 10">
            <a:extLst>
              <a:ext uri="{FF2B5EF4-FFF2-40B4-BE49-F238E27FC236}">
                <a16:creationId xmlns:a16="http://schemas.microsoft.com/office/drawing/2014/main" id="{594E4BE1-7838-A749-83F3-6162F8AE233C}"/>
              </a:ext>
            </a:extLst>
          </p:cNvPr>
          <p:cNvSpPr/>
          <p:nvPr userDrawn="1"/>
        </p:nvSpPr>
        <p:spPr>
          <a:xfrm>
            <a:off x="-252548" y="6434206"/>
            <a:ext cx="2333896" cy="276999"/>
          </a:xfrm>
          <a:prstGeom prst="rect">
            <a:avLst/>
          </a:pr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b="1" dirty="0">
                <a:solidFill>
                  <a:srgbClr val="FFFFFF"/>
                </a:solidFill>
                <a:latin typeface="Arial"/>
                <a:cs typeface="Arial"/>
              </a:rPr>
              <a:t>TEACHING MATERIALS</a:t>
            </a:r>
          </a:p>
        </p:txBody>
      </p:sp>
      <p:sp>
        <p:nvSpPr>
          <p:cNvPr id="12" name="Subtitle 2">
            <a:extLst>
              <a:ext uri="{FF2B5EF4-FFF2-40B4-BE49-F238E27FC236}">
                <a16:creationId xmlns:a16="http://schemas.microsoft.com/office/drawing/2014/main" id="{C3FC30CE-78BF-EC41-93AE-662F98F20E98}"/>
              </a:ext>
            </a:extLst>
          </p:cNvPr>
          <p:cNvSpPr>
            <a:spLocks noGrp="1"/>
          </p:cNvSpPr>
          <p:nvPr>
            <p:ph type="subTitle" idx="1"/>
          </p:nvPr>
        </p:nvSpPr>
        <p:spPr>
          <a:xfrm>
            <a:off x="0" y="5405187"/>
            <a:ext cx="12192000" cy="578170"/>
          </a:xfrm>
          <a:prstGeom prst="rect">
            <a:avLst/>
          </a:prstGeom>
        </p:spPr>
        <p:txBody>
          <a:bodyPr anchor="t"/>
          <a:lstStyle>
            <a:lvl1pPr marL="0" indent="0" algn="ctr">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Tree>
    <p:extLst>
      <p:ext uri="{BB962C8B-B14F-4D97-AF65-F5344CB8AC3E}">
        <p14:creationId xmlns:p14="http://schemas.microsoft.com/office/powerpoint/2010/main" val="3950394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hapter Title">
    <p:spTree>
      <p:nvGrpSpPr>
        <p:cNvPr id="1" name=""/>
        <p:cNvGrpSpPr/>
        <p:nvPr/>
      </p:nvGrpSpPr>
      <p:grpSpPr>
        <a:xfrm>
          <a:off x="0" y="0"/>
          <a:ext cx="0" cy="0"/>
          <a:chOff x="0" y="0"/>
          <a:chExt cx="0" cy="0"/>
        </a:xfrm>
      </p:grpSpPr>
      <p:sp>
        <p:nvSpPr>
          <p:cNvPr id="11" name="TextBox 10"/>
          <p:cNvSpPr txBox="1"/>
          <p:nvPr userDrawn="1"/>
        </p:nvSpPr>
        <p:spPr>
          <a:xfrm>
            <a:off x="1748353" y="486907"/>
            <a:ext cx="9595284" cy="430887"/>
          </a:xfrm>
          <a:prstGeom prst="rect">
            <a:avLst/>
          </a:prstGeom>
          <a:noFill/>
        </p:spPr>
        <p:txBody>
          <a:bodyPr wrap="square" rtlCol="0">
            <a:spAutoFit/>
          </a:bodyPr>
          <a:lstStyle/>
          <a:p>
            <a:endParaRPr lang="en-US" sz="2200" b="1" dirty="0">
              <a:solidFill>
                <a:srgbClr val="000000"/>
              </a:solidFill>
              <a:latin typeface="Arial"/>
              <a:cs typeface="Arial"/>
            </a:endParaRPr>
          </a:p>
        </p:txBody>
      </p:sp>
      <p:sp>
        <p:nvSpPr>
          <p:cNvPr id="15" name="Text Placeholder 14"/>
          <p:cNvSpPr>
            <a:spLocks noGrp="1"/>
          </p:cNvSpPr>
          <p:nvPr>
            <p:ph type="body" sz="quarter" idx="10"/>
          </p:nvPr>
        </p:nvSpPr>
        <p:spPr>
          <a:xfrm>
            <a:off x="540000" y="1260000"/>
            <a:ext cx="10800000" cy="4312919"/>
          </a:xfrm>
        </p:spPr>
        <p:txBody>
          <a:bodyPr/>
          <a:lstStyle>
            <a:lvl1pPr marL="0" indent="0">
              <a:buNone/>
              <a:defRPr>
                <a:solidFill>
                  <a:schemeClr val="tx1"/>
                </a:solidFill>
              </a:defRPr>
            </a:lvl1pPr>
          </a:lstStyle>
          <a:p>
            <a:pPr lvl="0"/>
            <a:r>
              <a:rPr lang="en-GB"/>
              <a:t>Click to edit Master text styles</a:t>
            </a:r>
          </a:p>
        </p:txBody>
      </p:sp>
      <p:sp>
        <p:nvSpPr>
          <p:cNvPr id="12" name="Rectangle 11">
            <a:extLst>
              <a:ext uri="{FF2B5EF4-FFF2-40B4-BE49-F238E27FC236}">
                <a16:creationId xmlns:a16="http://schemas.microsoft.com/office/drawing/2014/main" id="{D3FE9615-B598-CD4C-9347-A609426A0A91}"/>
              </a:ext>
            </a:extLst>
          </p:cNvPr>
          <p:cNvSpPr/>
          <p:nvPr userDrawn="1"/>
        </p:nvSpPr>
        <p:spPr>
          <a:xfrm>
            <a:off x="0" y="6287414"/>
            <a:ext cx="12192000" cy="570586"/>
          </a:xfrm>
          <a:prstGeom prst="rect">
            <a:avLst/>
          </a:prstGeom>
          <a:solidFill>
            <a:srgbClr val="3687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15">
            <a:extLst>
              <a:ext uri="{FF2B5EF4-FFF2-40B4-BE49-F238E27FC236}">
                <a16:creationId xmlns:a16="http://schemas.microsoft.com/office/drawing/2014/main" id="{2E11CD5B-B7E7-DF45-BE99-D2677DF4A12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902132" y="6434206"/>
            <a:ext cx="952607" cy="276999"/>
          </a:xfrm>
          <a:prstGeom prst="rect">
            <a:avLst/>
          </a:prstGeom>
        </p:spPr>
      </p:pic>
      <p:sp>
        <p:nvSpPr>
          <p:cNvPr id="8" name="Rectangle 7">
            <a:extLst>
              <a:ext uri="{FF2B5EF4-FFF2-40B4-BE49-F238E27FC236}">
                <a16:creationId xmlns:a16="http://schemas.microsoft.com/office/drawing/2014/main" id="{8B2FD223-17F8-B84F-88D5-7208982FDE14}"/>
              </a:ext>
            </a:extLst>
          </p:cNvPr>
          <p:cNvSpPr/>
          <p:nvPr userDrawn="1"/>
        </p:nvSpPr>
        <p:spPr>
          <a:xfrm>
            <a:off x="-252548" y="6434206"/>
            <a:ext cx="2333896" cy="276999"/>
          </a:xfrm>
          <a:prstGeom prst="rect">
            <a:avLst/>
          </a:pr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b="1" dirty="0">
                <a:solidFill>
                  <a:srgbClr val="FFFFFF"/>
                </a:solidFill>
                <a:latin typeface="Arial"/>
                <a:cs typeface="Arial"/>
              </a:rPr>
              <a:t>TEACHING MATERIALS</a:t>
            </a:r>
          </a:p>
        </p:txBody>
      </p:sp>
      <p:sp>
        <p:nvSpPr>
          <p:cNvPr id="3" name="Text Placeholder 2">
            <a:extLst>
              <a:ext uri="{FF2B5EF4-FFF2-40B4-BE49-F238E27FC236}">
                <a16:creationId xmlns:a16="http://schemas.microsoft.com/office/drawing/2014/main" id="{C3FEAC70-28A6-504F-82E9-6E0B92FEF263}"/>
              </a:ext>
            </a:extLst>
          </p:cNvPr>
          <p:cNvSpPr>
            <a:spLocks noGrp="1"/>
          </p:cNvSpPr>
          <p:nvPr>
            <p:ph type="body" sz="quarter" idx="11" hasCustomPrompt="1"/>
          </p:nvPr>
        </p:nvSpPr>
        <p:spPr>
          <a:xfrm>
            <a:off x="2185988" y="6404776"/>
            <a:ext cx="7927975" cy="353833"/>
          </a:xfrm>
        </p:spPr>
        <p:txBody>
          <a:bodyPr/>
          <a:lstStyle>
            <a:lvl1pPr marL="0" indent="0">
              <a:spcBef>
                <a:spcPts val="0"/>
              </a:spcBef>
              <a:buNone/>
              <a:defRPr sz="900">
                <a:solidFill>
                  <a:schemeClr val="bg1"/>
                </a:solidFill>
              </a:defRPr>
            </a:lvl1pPr>
            <a:lvl2pPr>
              <a:buNone/>
              <a:defRPr sz="900"/>
            </a:lvl2pPr>
            <a:lvl3pPr>
              <a:buNone/>
              <a:defRPr sz="900"/>
            </a:lvl3pPr>
            <a:lvl4pPr>
              <a:buNone/>
              <a:defRPr sz="900"/>
            </a:lvl4pPr>
            <a:lvl5pPr>
              <a:buNone/>
              <a:defRPr sz="900"/>
            </a:lvl5pPr>
          </a:lstStyle>
          <a:p>
            <a:pPr lvl="0"/>
            <a:r>
              <a:rPr lang="en-GB" dirty="0"/>
              <a:t>Add Book Title and Authors</a:t>
            </a:r>
          </a:p>
        </p:txBody>
      </p:sp>
      <p:sp>
        <p:nvSpPr>
          <p:cNvPr id="10" name="Title Placeholder 1">
            <a:extLst>
              <a:ext uri="{FF2B5EF4-FFF2-40B4-BE49-F238E27FC236}">
                <a16:creationId xmlns:a16="http://schemas.microsoft.com/office/drawing/2014/main" id="{E6A4B4DA-6EB8-C049-AF95-79AD4977D145}"/>
              </a:ext>
            </a:extLst>
          </p:cNvPr>
          <p:cNvSpPr>
            <a:spLocks noGrp="1"/>
          </p:cNvSpPr>
          <p:nvPr>
            <p:ph type="title" hasCustomPrompt="1"/>
          </p:nvPr>
        </p:nvSpPr>
        <p:spPr>
          <a:xfrm>
            <a:off x="540000" y="468000"/>
            <a:ext cx="10640658" cy="804381"/>
          </a:xfrm>
          <a:prstGeom prst="rect">
            <a:avLst/>
          </a:prstGeom>
        </p:spPr>
        <p:txBody>
          <a:bodyPr vert="horz" lIns="91440" tIns="45720" rIns="91440" bIns="45720" rtlCol="0" anchor="t">
            <a:normAutofit/>
          </a:bodyPr>
          <a:lstStyle>
            <a:lvl1pPr algn="l">
              <a:defRPr sz="2000" b="1"/>
            </a:lvl1pPr>
          </a:lstStyle>
          <a:p>
            <a:r>
              <a:rPr lang="en-GB" dirty="0"/>
              <a:t>CLICK TO EDIT MASTER TITLE STYLE</a:t>
            </a:r>
            <a:endParaRPr lang="en-US" dirty="0"/>
          </a:p>
        </p:txBody>
      </p:sp>
    </p:spTree>
    <p:extLst>
      <p:ext uri="{BB962C8B-B14F-4D97-AF65-F5344CB8AC3E}">
        <p14:creationId xmlns:p14="http://schemas.microsoft.com/office/powerpoint/2010/main" val="2649184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17" name="Content Placeholder 16"/>
          <p:cNvSpPr>
            <a:spLocks noGrp="1"/>
          </p:cNvSpPr>
          <p:nvPr>
            <p:ph sz="quarter" idx="13"/>
          </p:nvPr>
        </p:nvSpPr>
        <p:spPr>
          <a:xfrm>
            <a:off x="539999" y="1260000"/>
            <a:ext cx="10800000" cy="4313237"/>
          </a:xfrm>
        </p:spPr>
        <p:txBody>
          <a:bodyPr/>
          <a:lstStyle>
            <a:lvl1pPr marL="0" indent="0">
              <a:buNone/>
              <a:defRPr/>
            </a:lvl1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1" name="Rectangle 10">
            <a:extLst>
              <a:ext uri="{FF2B5EF4-FFF2-40B4-BE49-F238E27FC236}">
                <a16:creationId xmlns:a16="http://schemas.microsoft.com/office/drawing/2014/main" id="{4283400E-B3B9-5244-B8DC-E27EDC0EC009}"/>
              </a:ext>
            </a:extLst>
          </p:cNvPr>
          <p:cNvSpPr/>
          <p:nvPr userDrawn="1"/>
        </p:nvSpPr>
        <p:spPr>
          <a:xfrm>
            <a:off x="0" y="6287414"/>
            <a:ext cx="12192000" cy="570586"/>
          </a:xfrm>
          <a:prstGeom prst="rect">
            <a:avLst/>
          </a:prstGeom>
          <a:solidFill>
            <a:srgbClr val="3687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89E0B021-F61B-9D41-87EE-C0C1928291C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902132" y="6434206"/>
            <a:ext cx="952607" cy="276999"/>
          </a:xfrm>
          <a:prstGeom prst="rect">
            <a:avLst/>
          </a:prstGeom>
        </p:spPr>
      </p:pic>
      <p:sp>
        <p:nvSpPr>
          <p:cNvPr id="8" name="Rectangle 7">
            <a:extLst>
              <a:ext uri="{FF2B5EF4-FFF2-40B4-BE49-F238E27FC236}">
                <a16:creationId xmlns:a16="http://schemas.microsoft.com/office/drawing/2014/main" id="{5F1532C7-CA48-6649-B812-BE17DA29830E}"/>
              </a:ext>
            </a:extLst>
          </p:cNvPr>
          <p:cNvSpPr/>
          <p:nvPr userDrawn="1"/>
        </p:nvSpPr>
        <p:spPr>
          <a:xfrm>
            <a:off x="-252548" y="6434206"/>
            <a:ext cx="2333896" cy="276999"/>
          </a:xfrm>
          <a:prstGeom prst="rect">
            <a:avLst/>
          </a:pr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b="1" dirty="0">
                <a:solidFill>
                  <a:srgbClr val="FFFFFF"/>
                </a:solidFill>
                <a:latin typeface="Arial"/>
                <a:cs typeface="Arial"/>
              </a:rPr>
              <a:t>TEACHING MATERIALS</a:t>
            </a:r>
          </a:p>
        </p:txBody>
      </p:sp>
      <p:sp>
        <p:nvSpPr>
          <p:cNvPr id="10" name="Title Placeholder 1">
            <a:extLst>
              <a:ext uri="{FF2B5EF4-FFF2-40B4-BE49-F238E27FC236}">
                <a16:creationId xmlns:a16="http://schemas.microsoft.com/office/drawing/2014/main" id="{2FD0A828-35E7-8B4A-A261-F8248EEF313C}"/>
              </a:ext>
            </a:extLst>
          </p:cNvPr>
          <p:cNvSpPr>
            <a:spLocks noGrp="1"/>
          </p:cNvSpPr>
          <p:nvPr>
            <p:ph type="title" hasCustomPrompt="1"/>
          </p:nvPr>
        </p:nvSpPr>
        <p:spPr>
          <a:xfrm>
            <a:off x="540000" y="468000"/>
            <a:ext cx="10640658" cy="804381"/>
          </a:xfrm>
          <a:prstGeom prst="rect">
            <a:avLst/>
          </a:prstGeom>
        </p:spPr>
        <p:txBody>
          <a:bodyPr vert="horz" lIns="91440" tIns="45720" rIns="91440" bIns="45720" rtlCol="0" anchor="t">
            <a:normAutofit/>
          </a:bodyPr>
          <a:lstStyle>
            <a:lvl1pPr algn="l">
              <a:defRPr sz="2000" b="1"/>
            </a:lvl1pPr>
          </a:lstStyle>
          <a:p>
            <a:r>
              <a:rPr lang="en-GB" dirty="0"/>
              <a:t>CLICK TO EDIT MASTER TITLE STYLE</a:t>
            </a:r>
            <a:endParaRPr lang="en-US" dirty="0"/>
          </a:p>
        </p:txBody>
      </p:sp>
      <p:sp>
        <p:nvSpPr>
          <p:cNvPr id="13" name="Text Placeholder 2">
            <a:extLst>
              <a:ext uri="{FF2B5EF4-FFF2-40B4-BE49-F238E27FC236}">
                <a16:creationId xmlns:a16="http://schemas.microsoft.com/office/drawing/2014/main" id="{189A2761-0345-1A40-8466-AF07B70E2023}"/>
              </a:ext>
            </a:extLst>
          </p:cNvPr>
          <p:cNvSpPr>
            <a:spLocks noGrp="1"/>
          </p:cNvSpPr>
          <p:nvPr>
            <p:ph type="body" sz="quarter" idx="11" hasCustomPrompt="1"/>
          </p:nvPr>
        </p:nvSpPr>
        <p:spPr>
          <a:xfrm>
            <a:off x="2185988" y="6404776"/>
            <a:ext cx="7927975" cy="353833"/>
          </a:xfrm>
        </p:spPr>
        <p:txBody>
          <a:bodyPr/>
          <a:lstStyle>
            <a:lvl1pPr marL="0" indent="0">
              <a:spcBef>
                <a:spcPts val="0"/>
              </a:spcBef>
              <a:buNone/>
              <a:defRPr sz="900">
                <a:solidFill>
                  <a:schemeClr val="bg1"/>
                </a:solidFill>
              </a:defRPr>
            </a:lvl1pPr>
            <a:lvl2pPr>
              <a:buNone/>
              <a:defRPr sz="900"/>
            </a:lvl2pPr>
            <a:lvl3pPr>
              <a:buNone/>
              <a:defRPr sz="900"/>
            </a:lvl3pPr>
            <a:lvl4pPr>
              <a:buNone/>
              <a:defRPr sz="900"/>
            </a:lvl4pPr>
            <a:lvl5pPr>
              <a:buNone/>
              <a:defRPr sz="900"/>
            </a:lvl5pPr>
          </a:lstStyle>
          <a:p>
            <a:pPr lvl="0"/>
            <a:r>
              <a:rPr lang="en-GB" dirty="0"/>
              <a:t>Add Book Title and Authors</a:t>
            </a:r>
          </a:p>
        </p:txBody>
      </p:sp>
    </p:spTree>
    <p:extLst>
      <p:ext uri="{BB962C8B-B14F-4D97-AF65-F5344CB8AC3E}">
        <p14:creationId xmlns:p14="http://schemas.microsoft.com/office/powerpoint/2010/main" val="34695570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17" name="Content Placeholder 16"/>
          <p:cNvSpPr>
            <a:spLocks noGrp="1"/>
          </p:cNvSpPr>
          <p:nvPr>
            <p:ph sz="quarter" idx="13"/>
          </p:nvPr>
        </p:nvSpPr>
        <p:spPr>
          <a:xfrm>
            <a:off x="540000" y="1272382"/>
            <a:ext cx="4510192" cy="4313237"/>
          </a:xfrm>
        </p:spPr>
        <p:txBody>
          <a:bodyPr/>
          <a:lstStyle>
            <a:lvl1pPr marL="0" indent="0">
              <a:buNone/>
              <a:defRPr/>
            </a:lvl1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2" name="Title Placeholder 1"/>
          <p:cNvSpPr>
            <a:spLocks noGrp="1"/>
          </p:cNvSpPr>
          <p:nvPr>
            <p:ph type="title" hasCustomPrompt="1"/>
          </p:nvPr>
        </p:nvSpPr>
        <p:spPr>
          <a:xfrm>
            <a:off x="540000" y="468000"/>
            <a:ext cx="10640658" cy="804381"/>
          </a:xfrm>
          <a:prstGeom prst="rect">
            <a:avLst/>
          </a:prstGeom>
        </p:spPr>
        <p:txBody>
          <a:bodyPr vert="horz" lIns="91440" tIns="45720" rIns="91440" bIns="45720" rtlCol="0" anchor="t">
            <a:normAutofit/>
          </a:bodyPr>
          <a:lstStyle>
            <a:lvl1pPr algn="l">
              <a:defRPr sz="2000" b="1"/>
            </a:lvl1pPr>
          </a:lstStyle>
          <a:p>
            <a:r>
              <a:rPr lang="en-GB" dirty="0"/>
              <a:t>CLICK TO EDIT MASTER TITLE STYLE</a:t>
            </a:r>
            <a:endParaRPr lang="en-US" dirty="0"/>
          </a:p>
        </p:txBody>
      </p:sp>
      <p:sp>
        <p:nvSpPr>
          <p:cNvPr id="11" name="Content Placeholder 16"/>
          <p:cNvSpPr>
            <a:spLocks noGrp="1"/>
          </p:cNvSpPr>
          <p:nvPr>
            <p:ph sz="quarter" idx="14"/>
          </p:nvPr>
        </p:nvSpPr>
        <p:spPr>
          <a:xfrm>
            <a:off x="6096001" y="1272382"/>
            <a:ext cx="5084657" cy="4313237"/>
          </a:xfrm>
        </p:spPr>
        <p:txBody>
          <a:bodyPr/>
          <a:lstStyle>
            <a:lvl1pPr marL="0" indent="0">
              <a:buNone/>
              <a:defRPr/>
            </a:lvl1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9" name="Rectangle 8">
            <a:extLst>
              <a:ext uri="{FF2B5EF4-FFF2-40B4-BE49-F238E27FC236}">
                <a16:creationId xmlns:a16="http://schemas.microsoft.com/office/drawing/2014/main" id="{780E8AF9-CE86-5946-9640-82EEBAAE30DB}"/>
              </a:ext>
            </a:extLst>
          </p:cNvPr>
          <p:cNvSpPr/>
          <p:nvPr userDrawn="1"/>
        </p:nvSpPr>
        <p:spPr>
          <a:xfrm>
            <a:off x="0" y="6287414"/>
            <a:ext cx="12192000" cy="570586"/>
          </a:xfrm>
          <a:prstGeom prst="rect">
            <a:avLst/>
          </a:prstGeom>
          <a:solidFill>
            <a:srgbClr val="3687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a:extLst>
              <a:ext uri="{FF2B5EF4-FFF2-40B4-BE49-F238E27FC236}">
                <a16:creationId xmlns:a16="http://schemas.microsoft.com/office/drawing/2014/main" id="{45F34E76-EDEF-A04B-B174-C17F481FF19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902132" y="6434206"/>
            <a:ext cx="952607" cy="276999"/>
          </a:xfrm>
          <a:prstGeom prst="rect">
            <a:avLst/>
          </a:prstGeom>
        </p:spPr>
      </p:pic>
      <p:sp>
        <p:nvSpPr>
          <p:cNvPr id="10" name="Rectangle 9">
            <a:extLst>
              <a:ext uri="{FF2B5EF4-FFF2-40B4-BE49-F238E27FC236}">
                <a16:creationId xmlns:a16="http://schemas.microsoft.com/office/drawing/2014/main" id="{3459B059-9087-D14C-A72D-1BF266B97FB7}"/>
              </a:ext>
            </a:extLst>
          </p:cNvPr>
          <p:cNvSpPr/>
          <p:nvPr userDrawn="1"/>
        </p:nvSpPr>
        <p:spPr>
          <a:xfrm>
            <a:off x="-252548" y="6434206"/>
            <a:ext cx="2333896" cy="276999"/>
          </a:xfrm>
          <a:prstGeom prst="rect">
            <a:avLst/>
          </a:pr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b="1" dirty="0">
                <a:solidFill>
                  <a:srgbClr val="FFFFFF"/>
                </a:solidFill>
                <a:latin typeface="Arial"/>
                <a:cs typeface="Arial"/>
              </a:rPr>
              <a:t>TEACHING MATERIALS</a:t>
            </a:r>
          </a:p>
        </p:txBody>
      </p:sp>
      <p:sp>
        <p:nvSpPr>
          <p:cNvPr id="15" name="Text Placeholder 2">
            <a:extLst>
              <a:ext uri="{FF2B5EF4-FFF2-40B4-BE49-F238E27FC236}">
                <a16:creationId xmlns:a16="http://schemas.microsoft.com/office/drawing/2014/main" id="{E70B25FE-BFF2-4D43-9BE9-B99FBDD72F20}"/>
              </a:ext>
            </a:extLst>
          </p:cNvPr>
          <p:cNvSpPr>
            <a:spLocks noGrp="1"/>
          </p:cNvSpPr>
          <p:nvPr>
            <p:ph type="body" sz="quarter" idx="11" hasCustomPrompt="1"/>
          </p:nvPr>
        </p:nvSpPr>
        <p:spPr>
          <a:xfrm>
            <a:off x="2185988" y="6404776"/>
            <a:ext cx="7927975" cy="353833"/>
          </a:xfrm>
        </p:spPr>
        <p:txBody>
          <a:bodyPr/>
          <a:lstStyle>
            <a:lvl1pPr marL="0" indent="0">
              <a:spcBef>
                <a:spcPts val="0"/>
              </a:spcBef>
              <a:buNone/>
              <a:defRPr sz="900">
                <a:solidFill>
                  <a:schemeClr val="bg1"/>
                </a:solidFill>
              </a:defRPr>
            </a:lvl1pPr>
            <a:lvl2pPr>
              <a:buNone/>
              <a:defRPr sz="900"/>
            </a:lvl2pPr>
            <a:lvl3pPr>
              <a:buNone/>
              <a:defRPr sz="900"/>
            </a:lvl3pPr>
            <a:lvl4pPr>
              <a:buNone/>
              <a:defRPr sz="900"/>
            </a:lvl4pPr>
            <a:lvl5pPr>
              <a:buNone/>
              <a:defRPr sz="900"/>
            </a:lvl5pPr>
          </a:lstStyle>
          <a:p>
            <a:pPr lvl="0"/>
            <a:r>
              <a:rPr lang="en-GB" dirty="0"/>
              <a:t>Add Book Title and Authors</a:t>
            </a:r>
          </a:p>
        </p:txBody>
      </p:sp>
    </p:spTree>
    <p:extLst>
      <p:ext uri="{BB962C8B-B14F-4D97-AF65-F5344CB8AC3E}">
        <p14:creationId xmlns:p14="http://schemas.microsoft.com/office/powerpoint/2010/main" val="890910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 Image">
    <p:spTree>
      <p:nvGrpSpPr>
        <p:cNvPr id="1" name=""/>
        <p:cNvGrpSpPr/>
        <p:nvPr/>
      </p:nvGrpSpPr>
      <p:grpSpPr>
        <a:xfrm>
          <a:off x="0" y="0"/>
          <a:ext cx="0" cy="0"/>
          <a:chOff x="0" y="0"/>
          <a:chExt cx="0" cy="0"/>
        </a:xfrm>
      </p:grpSpPr>
      <p:sp>
        <p:nvSpPr>
          <p:cNvPr id="11" name="Content Placeholder 16"/>
          <p:cNvSpPr>
            <a:spLocks noGrp="1"/>
          </p:cNvSpPr>
          <p:nvPr>
            <p:ph sz="quarter" idx="14"/>
          </p:nvPr>
        </p:nvSpPr>
        <p:spPr>
          <a:xfrm>
            <a:off x="6096001" y="1260000"/>
            <a:ext cx="5084657" cy="4313237"/>
          </a:xfrm>
        </p:spPr>
        <p:txBody>
          <a:bodyPr/>
          <a:lstStyle>
            <a:lvl1pPr marL="0" indent="0">
              <a:buNone/>
              <a:defRPr/>
            </a:lvl1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Picture Placeholder 2">
            <a:extLst>
              <a:ext uri="{FF2B5EF4-FFF2-40B4-BE49-F238E27FC236}">
                <a16:creationId xmlns:a16="http://schemas.microsoft.com/office/drawing/2014/main" id="{54723AA0-CB4E-ED46-9C07-0B9DE5D695EB}"/>
              </a:ext>
            </a:extLst>
          </p:cNvPr>
          <p:cNvSpPr>
            <a:spLocks noGrp="1"/>
          </p:cNvSpPr>
          <p:nvPr>
            <p:ph type="pic" sz="quarter" idx="15"/>
          </p:nvPr>
        </p:nvSpPr>
        <p:spPr>
          <a:xfrm>
            <a:off x="540000" y="1260000"/>
            <a:ext cx="4510616" cy="4313237"/>
          </a:xfrm>
        </p:spPr>
        <p:txBody>
          <a:bodyPr/>
          <a:lstStyle/>
          <a:p>
            <a:r>
              <a:rPr lang="en-GB"/>
              <a:t>Click icon to add picture</a:t>
            </a:r>
            <a:endParaRPr lang="en-US" dirty="0"/>
          </a:p>
        </p:txBody>
      </p:sp>
      <p:sp>
        <p:nvSpPr>
          <p:cNvPr id="9" name="Rectangle 8">
            <a:extLst>
              <a:ext uri="{FF2B5EF4-FFF2-40B4-BE49-F238E27FC236}">
                <a16:creationId xmlns:a16="http://schemas.microsoft.com/office/drawing/2014/main" id="{F29948EA-B26A-D44E-B153-505C779FA0AD}"/>
              </a:ext>
            </a:extLst>
          </p:cNvPr>
          <p:cNvSpPr/>
          <p:nvPr userDrawn="1"/>
        </p:nvSpPr>
        <p:spPr>
          <a:xfrm>
            <a:off x="0" y="6287414"/>
            <a:ext cx="12192000" cy="570586"/>
          </a:xfrm>
          <a:prstGeom prst="rect">
            <a:avLst/>
          </a:prstGeom>
          <a:solidFill>
            <a:srgbClr val="3687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a:extLst>
              <a:ext uri="{FF2B5EF4-FFF2-40B4-BE49-F238E27FC236}">
                <a16:creationId xmlns:a16="http://schemas.microsoft.com/office/drawing/2014/main" id="{CAB71895-C95E-BD49-95ED-78BC5A957E4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902132" y="6434206"/>
            <a:ext cx="952607" cy="276999"/>
          </a:xfrm>
          <a:prstGeom prst="rect">
            <a:avLst/>
          </a:prstGeom>
        </p:spPr>
      </p:pic>
      <p:sp>
        <p:nvSpPr>
          <p:cNvPr id="10" name="Rectangle 9">
            <a:extLst>
              <a:ext uri="{FF2B5EF4-FFF2-40B4-BE49-F238E27FC236}">
                <a16:creationId xmlns:a16="http://schemas.microsoft.com/office/drawing/2014/main" id="{275E97F0-DCE2-7543-BB35-366C83809BCA}"/>
              </a:ext>
            </a:extLst>
          </p:cNvPr>
          <p:cNvSpPr/>
          <p:nvPr userDrawn="1"/>
        </p:nvSpPr>
        <p:spPr>
          <a:xfrm>
            <a:off x="-252548" y="6434206"/>
            <a:ext cx="2333896" cy="276999"/>
          </a:xfrm>
          <a:prstGeom prst="rect">
            <a:avLst/>
          </a:pr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b="1" dirty="0">
                <a:solidFill>
                  <a:srgbClr val="FFFFFF"/>
                </a:solidFill>
                <a:latin typeface="Arial"/>
                <a:cs typeface="Arial"/>
              </a:rPr>
              <a:t>TEACHING MATERIALS</a:t>
            </a:r>
          </a:p>
        </p:txBody>
      </p:sp>
      <p:sp>
        <p:nvSpPr>
          <p:cNvPr id="15" name="Title Placeholder 1">
            <a:extLst>
              <a:ext uri="{FF2B5EF4-FFF2-40B4-BE49-F238E27FC236}">
                <a16:creationId xmlns:a16="http://schemas.microsoft.com/office/drawing/2014/main" id="{0894068D-FC13-AB4B-BC81-28FD44315CFA}"/>
              </a:ext>
            </a:extLst>
          </p:cNvPr>
          <p:cNvSpPr>
            <a:spLocks noGrp="1"/>
          </p:cNvSpPr>
          <p:nvPr>
            <p:ph type="title" hasCustomPrompt="1"/>
          </p:nvPr>
        </p:nvSpPr>
        <p:spPr>
          <a:xfrm>
            <a:off x="540000" y="468000"/>
            <a:ext cx="10640658" cy="804381"/>
          </a:xfrm>
          <a:prstGeom prst="rect">
            <a:avLst/>
          </a:prstGeom>
        </p:spPr>
        <p:txBody>
          <a:bodyPr vert="horz" lIns="91440" tIns="45720" rIns="91440" bIns="45720" rtlCol="0" anchor="t">
            <a:normAutofit/>
          </a:bodyPr>
          <a:lstStyle>
            <a:lvl1pPr algn="l">
              <a:defRPr sz="2000" b="1"/>
            </a:lvl1pPr>
          </a:lstStyle>
          <a:p>
            <a:r>
              <a:rPr lang="en-GB" dirty="0"/>
              <a:t>CLICK TO EDIT MASTER TITLE STYLE</a:t>
            </a:r>
            <a:endParaRPr lang="en-US" dirty="0"/>
          </a:p>
        </p:txBody>
      </p:sp>
      <p:sp>
        <p:nvSpPr>
          <p:cNvPr id="12" name="Text Placeholder 2">
            <a:extLst>
              <a:ext uri="{FF2B5EF4-FFF2-40B4-BE49-F238E27FC236}">
                <a16:creationId xmlns:a16="http://schemas.microsoft.com/office/drawing/2014/main" id="{8BBDD2CD-E7F2-294D-A189-8874439ADEB4}"/>
              </a:ext>
            </a:extLst>
          </p:cNvPr>
          <p:cNvSpPr>
            <a:spLocks noGrp="1"/>
          </p:cNvSpPr>
          <p:nvPr>
            <p:ph type="body" sz="quarter" idx="11" hasCustomPrompt="1"/>
          </p:nvPr>
        </p:nvSpPr>
        <p:spPr>
          <a:xfrm>
            <a:off x="2185988" y="6404776"/>
            <a:ext cx="7927975" cy="353833"/>
          </a:xfrm>
        </p:spPr>
        <p:txBody>
          <a:bodyPr/>
          <a:lstStyle>
            <a:lvl1pPr marL="0" indent="0">
              <a:spcBef>
                <a:spcPts val="0"/>
              </a:spcBef>
              <a:buNone/>
              <a:defRPr sz="900">
                <a:solidFill>
                  <a:schemeClr val="bg1"/>
                </a:solidFill>
              </a:defRPr>
            </a:lvl1pPr>
            <a:lvl2pPr>
              <a:buNone/>
              <a:defRPr sz="900"/>
            </a:lvl2pPr>
            <a:lvl3pPr>
              <a:buNone/>
              <a:defRPr sz="900"/>
            </a:lvl3pPr>
            <a:lvl4pPr>
              <a:buNone/>
              <a:defRPr sz="900"/>
            </a:lvl4pPr>
            <a:lvl5pPr>
              <a:buNone/>
              <a:defRPr sz="900"/>
            </a:lvl5pPr>
          </a:lstStyle>
          <a:p>
            <a:pPr lvl="0"/>
            <a:r>
              <a:rPr lang="en-GB" dirty="0"/>
              <a:t>Add Book Title and Authors</a:t>
            </a:r>
          </a:p>
        </p:txBody>
      </p:sp>
    </p:spTree>
    <p:extLst>
      <p:ext uri="{BB962C8B-B14F-4D97-AF65-F5344CB8AC3E}">
        <p14:creationId xmlns:p14="http://schemas.microsoft.com/office/powerpoint/2010/main" val="1782589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D79D500C-2DAD-E24B-947F-AA454B3B4803}" type="datetimeFigureOut">
              <a:rPr lang="en-US" smtClean="0"/>
              <a:pPr/>
              <a:t>12/14/2022</a:t>
            </a:fld>
            <a:endParaRPr lang="en-US" dirty="0">
              <a:latin typeface="Arial" panose="020B0604020202020204" pitchFamily="34" charset="0"/>
              <a:cs typeface="Arial" panose="020B0604020202020204" pitchFamily="34" charset="0"/>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BCDD8636-02F0-2043-B1BF-E7E2D60464E4}" type="slidenum">
              <a:rPr lang="en-US" smtClean="0"/>
              <a:pPr/>
              <a:t>‹#›</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08712867"/>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63" r:id="rId3"/>
    <p:sldLayoutId id="2147483665" r:id="rId4"/>
    <p:sldLayoutId id="2147483666" r:id="rId5"/>
  </p:sldLayoutIdLst>
  <p:txStyles>
    <p:titleStyle>
      <a:lvl1pPr algn="ctr" defTabSz="457200" rtl="0" eaLnBrk="1" latinLnBrk="0" hangingPunct="1">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18/10/relationships/comments" Target="../comments/modernComment_108_5F419DA1.xml"/><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microsoft.com/office/2018/10/relationships/comments" Target="../comments/modernComment_10A_A6B7836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0E153E3F-3B8B-4A58-A0D6-9E09B0BDEEF1}"/>
              </a:ext>
            </a:extLst>
          </p:cNvPr>
          <p:cNvPicPr>
            <a:picLocks noGrp="1" noChangeAspect="1"/>
          </p:cNvPicPr>
          <p:nvPr>
            <p:ph type="pic" sz="quarter" idx="10"/>
          </p:nvPr>
        </p:nvPicPr>
        <p:blipFill>
          <a:blip r:embed="rId2"/>
          <a:srcRect t="16745" b="16745"/>
          <a:stretch>
            <a:fillRect/>
          </a:stretch>
        </p:blipFill>
        <p:spPr/>
      </p:pic>
      <p:sp>
        <p:nvSpPr>
          <p:cNvPr id="3" name="Title 2">
            <a:extLst>
              <a:ext uri="{FF2B5EF4-FFF2-40B4-BE49-F238E27FC236}">
                <a16:creationId xmlns:a16="http://schemas.microsoft.com/office/drawing/2014/main" id="{CA48A2C2-331F-1945-ACBC-3D33F9B1C17C}"/>
              </a:ext>
            </a:extLst>
          </p:cNvPr>
          <p:cNvSpPr>
            <a:spLocks noGrp="1"/>
          </p:cNvSpPr>
          <p:nvPr>
            <p:ph type="title"/>
          </p:nvPr>
        </p:nvSpPr>
        <p:spPr/>
        <p:txBody>
          <a:bodyPr/>
          <a:lstStyle/>
          <a:p>
            <a:r>
              <a:rPr lang="en-US" dirty="0"/>
              <a:t>Managing Tourism Enterprises</a:t>
            </a:r>
          </a:p>
        </p:txBody>
      </p:sp>
      <p:sp>
        <p:nvSpPr>
          <p:cNvPr id="4" name="Subtitle 3">
            <a:extLst>
              <a:ext uri="{FF2B5EF4-FFF2-40B4-BE49-F238E27FC236}">
                <a16:creationId xmlns:a16="http://schemas.microsoft.com/office/drawing/2014/main" id="{CFE579FD-9822-2442-BDF7-2B80C2FCFA8A}"/>
              </a:ext>
            </a:extLst>
          </p:cNvPr>
          <p:cNvSpPr>
            <a:spLocks noGrp="1"/>
          </p:cNvSpPr>
          <p:nvPr>
            <p:ph type="subTitle" idx="4294967295"/>
          </p:nvPr>
        </p:nvSpPr>
        <p:spPr>
          <a:xfrm>
            <a:off x="2004969" y="5455920"/>
            <a:ext cx="8984609" cy="855358"/>
          </a:xfrm>
        </p:spPr>
        <p:txBody>
          <a:bodyPr>
            <a:normAutofit/>
          </a:bodyPr>
          <a:lstStyle/>
          <a:p>
            <a:pPr marL="0" indent="0" algn="ctr">
              <a:buNone/>
            </a:pPr>
            <a:r>
              <a:rPr lang="en-US" sz="2200" dirty="0">
                <a:solidFill>
                  <a:schemeClr val="bg1"/>
                </a:solidFill>
              </a:rPr>
              <a:t>Chapter 9: </a:t>
            </a:r>
            <a:r>
              <a:rPr lang="fr-FR" sz="2200" dirty="0" err="1">
                <a:solidFill>
                  <a:schemeClr val="bg1"/>
                </a:solidFill>
              </a:rPr>
              <a:t>Managing</a:t>
            </a:r>
            <a:r>
              <a:rPr lang="fr-FR" sz="2200" dirty="0">
                <a:solidFill>
                  <a:schemeClr val="bg1"/>
                </a:solidFill>
              </a:rPr>
              <a:t> Financial Performance</a:t>
            </a:r>
            <a:endParaRPr lang="en-US" sz="2200" dirty="0">
              <a:solidFill>
                <a:schemeClr val="bg1"/>
              </a:solidFill>
            </a:endParaRPr>
          </a:p>
        </p:txBody>
      </p:sp>
    </p:spTree>
    <p:extLst>
      <p:ext uri="{BB962C8B-B14F-4D97-AF65-F5344CB8AC3E}">
        <p14:creationId xmlns:p14="http://schemas.microsoft.com/office/powerpoint/2010/main" val="27775597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DB3E3FE-27FD-4532-BFE7-D811DDD4FBE9}"/>
              </a:ext>
            </a:extLst>
          </p:cNvPr>
          <p:cNvSpPr>
            <a:spLocks noGrp="1"/>
          </p:cNvSpPr>
          <p:nvPr>
            <p:ph type="body" sz="quarter" idx="10"/>
          </p:nvPr>
        </p:nvSpPr>
        <p:spPr/>
        <p:txBody>
          <a:bodyPr>
            <a:normAutofit/>
          </a:bodyPr>
          <a:lstStyle/>
          <a:p>
            <a:pPr>
              <a:spcAft>
                <a:spcPts val="800"/>
              </a:spcAft>
            </a:pPr>
            <a:r>
              <a:rPr lang="en-AU" dirty="0"/>
              <a:t>Suppose that the general manager of the hotel wants to incorporate a profit component (before taxes) and determine how much sales revenue is required to break even and achieve target profit:</a:t>
            </a:r>
            <a:endParaRPr lang="en-AU" sz="1800" i="1" dirty="0">
              <a:effectLst/>
              <a:latin typeface="Cambria Math" panose="02040503050406030204" pitchFamily="18" charset="0"/>
              <a:ea typeface="Calibri" panose="020F0502020204030204" pitchFamily="34" charset="0"/>
              <a:cs typeface="Times New Roman" panose="02020603050405020304" pitchFamily="18" charset="0"/>
            </a:endParaRPr>
          </a:p>
          <a:p>
            <a:pPr>
              <a:lnSpc>
                <a:spcPct val="150000"/>
              </a:lnSpc>
              <a:spcAft>
                <a:spcPts val="800"/>
              </a:spcAft>
            </a:pP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AU" dirty="0"/>
          </a:p>
        </p:txBody>
      </p:sp>
      <p:sp>
        <p:nvSpPr>
          <p:cNvPr id="3" name="Text Placeholder 2">
            <a:extLst>
              <a:ext uri="{FF2B5EF4-FFF2-40B4-BE49-F238E27FC236}">
                <a16:creationId xmlns:a16="http://schemas.microsoft.com/office/drawing/2014/main" id="{A9CA2CE7-9AA5-47CC-80D7-3D4D095E9B87}"/>
              </a:ext>
            </a:extLst>
          </p:cNvPr>
          <p:cNvSpPr>
            <a:spLocks noGrp="1"/>
          </p:cNvSpPr>
          <p:nvPr>
            <p:ph type="body" sz="quarter" idx="11"/>
          </p:nvPr>
        </p:nvSpPr>
        <p:spPr/>
        <p:txBody>
          <a:bodyPr/>
          <a:lstStyle/>
          <a:p>
            <a:endParaRPr lang="en-AU"/>
          </a:p>
        </p:txBody>
      </p:sp>
      <p:sp>
        <p:nvSpPr>
          <p:cNvPr id="4" name="Title 3">
            <a:extLst>
              <a:ext uri="{FF2B5EF4-FFF2-40B4-BE49-F238E27FC236}">
                <a16:creationId xmlns:a16="http://schemas.microsoft.com/office/drawing/2014/main" id="{770B4532-EDD7-4BE3-893B-8DCDF1521707}"/>
              </a:ext>
            </a:extLst>
          </p:cNvPr>
          <p:cNvSpPr>
            <a:spLocks noGrp="1"/>
          </p:cNvSpPr>
          <p:nvPr>
            <p:ph type="title"/>
          </p:nvPr>
        </p:nvSpPr>
        <p:spPr/>
        <p:txBody>
          <a:bodyPr/>
          <a:lstStyle/>
          <a:p>
            <a:endParaRPr lang="en-AU" dirty="0"/>
          </a:p>
        </p:txBody>
      </p:sp>
      <p:pic>
        <p:nvPicPr>
          <p:cNvPr id="6" name="Picture 5">
            <a:extLst>
              <a:ext uri="{FF2B5EF4-FFF2-40B4-BE49-F238E27FC236}">
                <a16:creationId xmlns:a16="http://schemas.microsoft.com/office/drawing/2014/main" id="{D1839B47-0357-43EE-A093-79EE644BC894}"/>
              </a:ext>
            </a:extLst>
          </p:cNvPr>
          <p:cNvPicPr>
            <a:picLocks noChangeAspect="1"/>
          </p:cNvPicPr>
          <p:nvPr/>
        </p:nvPicPr>
        <p:blipFill>
          <a:blip r:embed="rId2"/>
          <a:stretch>
            <a:fillRect/>
          </a:stretch>
        </p:blipFill>
        <p:spPr>
          <a:xfrm>
            <a:off x="2927758" y="3590488"/>
            <a:ext cx="6602136" cy="2007512"/>
          </a:xfrm>
          <a:prstGeom prst="rect">
            <a:avLst/>
          </a:prstGeom>
        </p:spPr>
      </p:pic>
    </p:spTree>
    <p:extLst>
      <p:ext uri="{BB962C8B-B14F-4D97-AF65-F5344CB8AC3E}">
        <p14:creationId xmlns:p14="http://schemas.microsoft.com/office/powerpoint/2010/main" val="21352083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6F2A28C-CD49-4171-8A7E-60D0C6D76FA2}"/>
              </a:ext>
            </a:extLst>
          </p:cNvPr>
          <p:cNvSpPr>
            <a:spLocks noGrp="1"/>
          </p:cNvSpPr>
          <p:nvPr>
            <p:ph type="body" sz="quarter" idx="10"/>
          </p:nvPr>
        </p:nvSpPr>
        <p:spPr/>
        <p:txBody>
          <a:bodyPr/>
          <a:lstStyle/>
          <a:p>
            <a:r>
              <a:rPr lang="en-AU" dirty="0"/>
              <a:t>As an example, if target net income is $75,000 before taxes, Barossa Boutique Hotel must generate $535,196 in sales revenue, as evident from the following calculation:</a:t>
            </a:r>
          </a:p>
          <a:p>
            <a:endParaRPr lang="en-AU" dirty="0"/>
          </a:p>
        </p:txBody>
      </p:sp>
      <p:sp>
        <p:nvSpPr>
          <p:cNvPr id="3" name="Text Placeholder 2">
            <a:extLst>
              <a:ext uri="{FF2B5EF4-FFF2-40B4-BE49-F238E27FC236}">
                <a16:creationId xmlns:a16="http://schemas.microsoft.com/office/drawing/2014/main" id="{E94A2D2B-3CA9-4DDE-A2F7-FD3422800633}"/>
              </a:ext>
            </a:extLst>
          </p:cNvPr>
          <p:cNvSpPr>
            <a:spLocks noGrp="1"/>
          </p:cNvSpPr>
          <p:nvPr>
            <p:ph type="body" sz="quarter" idx="11"/>
          </p:nvPr>
        </p:nvSpPr>
        <p:spPr/>
        <p:txBody>
          <a:bodyPr/>
          <a:lstStyle/>
          <a:p>
            <a:endParaRPr lang="en-AU"/>
          </a:p>
        </p:txBody>
      </p:sp>
      <p:sp>
        <p:nvSpPr>
          <p:cNvPr id="4" name="Title 3">
            <a:extLst>
              <a:ext uri="{FF2B5EF4-FFF2-40B4-BE49-F238E27FC236}">
                <a16:creationId xmlns:a16="http://schemas.microsoft.com/office/drawing/2014/main" id="{7313A365-E7DD-4E81-A114-E1407F93AA25}"/>
              </a:ext>
            </a:extLst>
          </p:cNvPr>
          <p:cNvSpPr>
            <a:spLocks noGrp="1"/>
          </p:cNvSpPr>
          <p:nvPr>
            <p:ph type="title"/>
          </p:nvPr>
        </p:nvSpPr>
        <p:spPr/>
        <p:txBody>
          <a:bodyPr/>
          <a:lstStyle/>
          <a:p>
            <a:endParaRPr lang="en-AU"/>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6E6D67FC-B79A-4FB0-96DF-19AB330B7D78}"/>
                  </a:ext>
                </a:extLst>
              </p:cNvPr>
              <p:cNvSpPr txBox="1"/>
              <p:nvPr/>
            </p:nvSpPr>
            <p:spPr>
              <a:xfrm>
                <a:off x="2858549" y="3116363"/>
                <a:ext cx="6220436" cy="62946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AU" i="1" smtClean="0">
                          <a:latin typeface="Cambria Math" panose="02040503050406030204" pitchFamily="18" charset="0"/>
                        </a:rPr>
                        <m:t>𝑇𝑎𝑟𝑔𝑒𝑡</m:t>
                      </m:r>
                      <m:r>
                        <a:rPr lang="en-AU" i="0">
                          <a:latin typeface="Cambria Math" panose="02040503050406030204" pitchFamily="18" charset="0"/>
                        </a:rPr>
                        <m:t> </m:t>
                      </m:r>
                      <m:r>
                        <a:rPr lang="en-AU" i="1">
                          <a:latin typeface="Cambria Math" panose="02040503050406030204" pitchFamily="18" charset="0"/>
                        </a:rPr>
                        <m:t>𝑆𝑎𝑙𝑒𝑠</m:t>
                      </m:r>
                      <m:r>
                        <a:rPr lang="en-AU" i="0">
                          <a:latin typeface="Cambria Math" panose="02040503050406030204" pitchFamily="18" charset="0"/>
                        </a:rPr>
                        <m:t> </m:t>
                      </m:r>
                      <m:d>
                        <m:dPr>
                          <m:ctrlPr>
                            <a:rPr lang="en-AU" i="1">
                              <a:solidFill>
                                <a:srgbClr val="836967"/>
                              </a:solidFill>
                              <a:latin typeface="Cambria Math" panose="02040503050406030204" pitchFamily="18" charset="0"/>
                            </a:rPr>
                          </m:ctrlPr>
                        </m:dPr>
                        <m:e>
                          <m:r>
                            <a:rPr lang="en-AU" i="0">
                              <a:latin typeface="Cambria Math" panose="02040503050406030204" pitchFamily="18" charset="0"/>
                            </a:rPr>
                            <m:t>$</m:t>
                          </m:r>
                        </m:e>
                      </m:d>
                      <m:r>
                        <a:rPr lang="en-AU" i="0">
                          <a:latin typeface="Cambria Math" panose="02040503050406030204" pitchFamily="18" charset="0"/>
                        </a:rPr>
                        <m:t>=</m:t>
                      </m:r>
                      <m:f>
                        <m:fPr>
                          <m:ctrlPr>
                            <a:rPr lang="en-AU" i="1">
                              <a:solidFill>
                                <a:srgbClr val="836967"/>
                              </a:solidFill>
                              <a:latin typeface="Cambria Math" panose="02040503050406030204" pitchFamily="18" charset="0"/>
                            </a:rPr>
                          </m:ctrlPr>
                        </m:fPr>
                        <m:num>
                          <m:r>
                            <a:rPr lang="en-AU" i="0">
                              <a:latin typeface="Cambria Math" panose="02040503050406030204" pitchFamily="18" charset="0"/>
                            </a:rPr>
                            <m:t>$220,000+$75,000</m:t>
                          </m:r>
                        </m:num>
                        <m:den>
                          <m:r>
                            <a:rPr lang="en-AU" i="0">
                              <a:latin typeface="Cambria Math" panose="02040503050406030204" pitchFamily="18" charset="0"/>
                            </a:rPr>
                            <m:t>0.5512</m:t>
                          </m:r>
                        </m:den>
                      </m:f>
                      <m:r>
                        <a:rPr lang="en-AU" i="0">
                          <a:latin typeface="Cambria Math" panose="02040503050406030204" pitchFamily="18" charset="0"/>
                        </a:rPr>
                        <m:t>=$535,196</m:t>
                      </m:r>
                    </m:oMath>
                  </m:oMathPara>
                </a14:m>
                <a:endParaRPr lang="en-AU" dirty="0"/>
              </a:p>
            </p:txBody>
          </p:sp>
        </mc:Choice>
        <mc:Fallback xmlns="">
          <p:sp>
            <p:nvSpPr>
              <p:cNvPr id="8" name="TextBox 7">
                <a:extLst>
                  <a:ext uri="{FF2B5EF4-FFF2-40B4-BE49-F238E27FC236}">
                    <a16:creationId xmlns:a16="http://schemas.microsoft.com/office/drawing/2014/main" id="{6E6D67FC-B79A-4FB0-96DF-19AB330B7D78}"/>
                  </a:ext>
                </a:extLst>
              </p:cNvPr>
              <p:cNvSpPr txBox="1">
                <a:spLocks noRot="1" noChangeAspect="1" noMove="1" noResize="1" noEditPoints="1" noAdjustHandles="1" noChangeArrowheads="1" noChangeShapeType="1" noTextEdit="1"/>
              </p:cNvSpPr>
              <p:nvPr/>
            </p:nvSpPr>
            <p:spPr>
              <a:xfrm>
                <a:off x="2858549" y="3116363"/>
                <a:ext cx="6220436" cy="629468"/>
              </a:xfrm>
              <a:prstGeom prst="rect">
                <a:avLst/>
              </a:prstGeom>
              <a:blipFill>
                <a:blip r:embed="rId2"/>
                <a:stretch>
                  <a:fillRect/>
                </a:stretch>
              </a:blipFill>
            </p:spPr>
            <p:txBody>
              <a:bodyPr/>
              <a:lstStyle/>
              <a:p>
                <a:r>
                  <a:rPr lang="en-AU">
                    <a:noFill/>
                  </a:rPr>
                  <a:t> </a:t>
                </a:r>
              </a:p>
            </p:txBody>
          </p:sp>
        </mc:Fallback>
      </mc:AlternateContent>
    </p:spTree>
    <p:extLst>
      <p:ext uri="{BB962C8B-B14F-4D97-AF65-F5344CB8AC3E}">
        <p14:creationId xmlns:p14="http://schemas.microsoft.com/office/powerpoint/2010/main" val="4840906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B8E65D2-8784-4B2E-AD01-E4F60627EB7E}"/>
              </a:ext>
            </a:extLst>
          </p:cNvPr>
          <p:cNvSpPr>
            <a:spLocks noGrp="1"/>
          </p:cNvSpPr>
          <p:nvPr>
            <p:ph type="body" sz="quarter" idx="10"/>
          </p:nvPr>
        </p:nvSpPr>
        <p:spPr/>
        <p:txBody>
          <a:bodyPr>
            <a:normAutofit lnSpcReduction="10000"/>
          </a:bodyPr>
          <a:lstStyle/>
          <a:p>
            <a:r>
              <a:rPr lang="en-AU" b="1" dirty="0"/>
              <a:t>Understanding Financial Statements</a:t>
            </a:r>
          </a:p>
          <a:p>
            <a:endParaRPr lang="en-AU" dirty="0"/>
          </a:p>
          <a:p>
            <a:pPr marL="457200" indent="-457200">
              <a:buFont typeface="Arial" panose="020B0604020202020204" pitchFamily="34" charset="0"/>
              <a:buChar char="•"/>
            </a:pPr>
            <a:r>
              <a:rPr lang="en-AU" sz="2400" dirty="0"/>
              <a:t>Tourism SME operators need to set up the business accounting system using any popular computerized account program with the help of an accountant, and later have an employee or a book-keeping service to enter transactions and manage regular record-keeping tasks.</a:t>
            </a:r>
          </a:p>
          <a:p>
            <a:endParaRPr lang="en-AU" sz="2400" dirty="0"/>
          </a:p>
          <a:p>
            <a:pPr marL="457200" indent="-457200">
              <a:buFont typeface="Arial" panose="020B0604020202020204" pitchFamily="34" charset="0"/>
              <a:buChar char="•"/>
            </a:pPr>
            <a:r>
              <a:rPr lang="en-AU" sz="2400" dirty="0"/>
              <a:t>Tourism SME operators do not need to be accountants, but should read and understand financial statements to identify where potential cost savings can be made and how to improve the financial aspect of the business.</a:t>
            </a:r>
          </a:p>
        </p:txBody>
      </p:sp>
      <p:sp>
        <p:nvSpPr>
          <p:cNvPr id="3" name="Text Placeholder 2">
            <a:extLst>
              <a:ext uri="{FF2B5EF4-FFF2-40B4-BE49-F238E27FC236}">
                <a16:creationId xmlns:a16="http://schemas.microsoft.com/office/drawing/2014/main" id="{15C343DC-7D07-497B-A26A-F9995C0B9192}"/>
              </a:ext>
            </a:extLst>
          </p:cNvPr>
          <p:cNvSpPr>
            <a:spLocks noGrp="1"/>
          </p:cNvSpPr>
          <p:nvPr>
            <p:ph type="body" sz="quarter" idx="11"/>
          </p:nvPr>
        </p:nvSpPr>
        <p:spPr/>
        <p:txBody>
          <a:bodyPr/>
          <a:lstStyle/>
          <a:p>
            <a:endParaRPr lang="en-AU"/>
          </a:p>
        </p:txBody>
      </p:sp>
      <p:sp>
        <p:nvSpPr>
          <p:cNvPr id="4" name="Title 3">
            <a:extLst>
              <a:ext uri="{FF2B5EF4-FFF2-40B4-BE49-F238E27FC236}">
                <a16:creationId xmlns:a16="http://schemas.microsoft.com/office/drawing/2014/main" id="{7BBE6941-EA10-4125-B76B-7613D649EAC5}"/>
              </a:ext>
            </a:extLst>
          </p:cNvPr>
          <p:cNvSpPr>
            <a:spLocks noGrp="1"/>
          </p:cNvSpPr>
          <p:nvPr>
            <p:ph type="title"/>
          </p:nvPr>
        </p:nvSpPr>
        <p:spPr/>
        <p:txBody>
          <a:bodyPr/>
          <a:lstStyle/>
          <a:p>
            <a:endParaRPr lang="en-AU"/>
          </a:p>
        </p:txBody>
      </p:sp>
    </p:spTree>
    <p:extLst>
      <p:ext uri="{BB962C8B-B14F-4D97-AF65-F5344CB8AC3E}">
        <p14:creationId xmlns:p14="http://schemas.microsoft.com/office/powerpoint/2010/main" val="13566109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9BC058D-3AC5-4AF1-B1E6-C976148BB0E3}"/>
              </a:ext>
            </a:extLst>
          </p:cNvPr>
          <p:cNvSpPr>
            <a:spLocks noGrp="1"/>
          </p:cNvSpPr>
          <p:nvPr>
            <p:ph type="body" sz="quarter" idx="10"/>
          </p:nvPr>
        </p:nvSpPr>
        <p:spPr/>
        <p:txBody>
          <a:bodyPr/>
          <a:lstStyle/>
          <a:p>
            <a:r>
              <a:rPr lang="en-AU" b="1" dirty="0"/>
              <a:t>3 Main Financial Statements for a Tourism SME:</a:t>
            </a:r>
          </a:p>
          <a:p>
            <a:endParaRPr lang="en-AU" dirty="0"/>
          </a:p>
          <a:p>
            <a:pPr marL="457200" indent="-457200">
              <a:buFont typeface="Arial" panose="020B0604020202020204" pitchFamily="34" charset="0"/>
              <a:buChar char="•"/>
            </a:pPr>
            <a:r>
              <a:rPr lang="en-AU" dirty="0"/>
              <a:t>Balance Sheet</a:t>
            </a:r>
          </a:p>
          <a:p>
            <a:pPr marL="457200" indent="-457200">
              <a:buFont typeface="Arial" panose="020B0604020202020204" pitchFamily="34" charset="0"/>
              <a:buChar char="•"/>
            </a:pPr>
            <a:r>
              <a:rPr lang="en-AU" dirty="0"/>
              <a:t>Income Statement (Profit &amp; Loss Statement)</a:t>
            </a:r>
          </a:p>
          <a:p>
            <a:pPr marL="457200" indent="-457200">
              <a:buFont typeface="Arial" panose="020B0604020202020204" pitchFamily="34" charset="0"/>
              <a:buChar char="•"/>
            </a:pPr>
            <a:r>
              <a:rPr lang="en-AU" dirty="0"/>
              <a:t>Cash Budget</a:t>
            </a:r>
          </a:p>
        </p:txBody>
      </p:sp>
      <p:sp>
        <p:nvSpPr>
          <p:cNvPr id="3" name="Text Placeholder 2">
            <a:extLst>
              <a:ext uri="{FF2B5EF4-FFF2-40B4-BE49-F238E27FC236}">
                <a16:creationId xmlns:a16="http://schemas.microsoft.com/office/drawing/2014/main" id="{DD161A24-CB67-4B84-8B1D-F825578D2F18}"/>
              </a:ext>
            </a:extLst>
          </p:cNvPr>
          <p:cNvSpPr>
            <a:spLocks noGrp="1"/>
          </p:cNvSpPr>
          <p:nvPr>
            <p:ph type="body" sz="quarter" idx="11"/>
          </p:nvPr>
        </p:nvSpPr>
        <p:spPr/>
        <p:txBody>
          <a:bodyPr/>
          <a:lstStyle/>
          <a:p>
            <a:endParaRPr lang="en-AU"/>
          </a:p>
        </p:txBody>
      </p:sp>
      <p:sp>
        <p:nvSpPr>
          <p:cNvPr id="4" name="Title 3">
            <a:extLst>
              <a:ext uri="{FF2B5EF4-FFF2-40B4-BE49-F238E27FC236}">
                <a16:creationId xmlns:a16="http://schemas.microsoft.com/office/drawing/2014/main" id="{A27AD28D-6237-486C-AB75-BA86E0CD035D}"/>
              </a:ext>
            </a:extLst>
          </p:cNvPr>
          <p:cNvSpPr>
            <a:spLocks noGrp="1"/>
          </p:cNvSpPr>
          <p:nvPr>
            <p:ph type="title"/>
          </p:nvPr>
        </p:nvSpPr>
        <p:spPr/>
        <p:txBody>
          <a:bodyPr/>
          <a:lstStyle/>
          <a:p>
            <a:endParaRPr lang="en-AU"/>
          </a:p>
        </p:txBody>
      </p:sp>
    </p:spTree>
    <p:extLst>
      <p:ext uri="{BB962C8B-B14F-4D97-AF65-F5344CB8AC3E}">
        <p14:creationId xmlns:p14="http://schemas.microsoft.com/office/powerpoint/2010/main" val="2046911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03CAD3A-78F3-488E-9B74-B014566EDB6A}"/>
              </a:ext>
            </a:extLst>
          </p:cNvPr>
          <p:cNvSpPr>
            <a:spLocks noGrp="1"/>
          </p:cNvSpPr>
          <p:nvPr>
            <p:ph type="body" sz="quarter" idx="10"/>
          </p:nvPr>
        </p:nvSpPr>
        <p:spPr>
          <a:xfrm>
            <a:off x="619746" y="1468074"/>
            <a:ext cx="10827083" cy="4286774"/>
          </a:xfrm>
        </p:spPr>
        <p:txBody>
          <a:bodyPr>
            <a:normAutofit fontScale="92500" lnSpcReduction="20000"/>
          </a:bodyPr>
          <a:lstStyle/>
          <a:p>
            <a:r>
              <a:rPr lang="en-AU" b="1" dirty="0"/>
              <a:t>The Balance Sheet</a:t>
            </a:r>
          </a:p>
          <a:p>
            <a:r>
              <a:rPr lang="en-AU" sz="1900" dirty="0">
                <a:ea typeface="Calibri" panose="020F0502020204030204" pitchFamily="34" charset="0"/>
              </a:rPr>
              <a:t>B</a:t>
            </a:r>
            <a:r>
              <a:rPr lang="en-AU" sz="1900" dirty="0">
                <a:effectLst/>
                <a:ea typeface="Calibri" panose="020F0502020204030204" pitchFamily="34" charset="0"/>
              </a:rPr>
              <a:t>alance sheet identifies the assets the business owns, and the claims held by its lenders and owners against those assets (i.e. liabilities), at a point in time.</a:t>
            </a:r>
          </a:p>
          <a:p>
            <a:endParaRPr lang="en-AU" sz="1900" dirty="0">
              <a:effectLst/>
              <a:ea typeface="Calibri" panose="020F0502020204030204" pitchFamily="34" charset="0"/>
            </a:endParaRPr>
          </a:p>
          <a:p>
            <a:r>
              <a:rPr lang="en-AU" sz="1900" dirty="0">
                <a:effectLst/>
                <a:ea typeface="Calibri" panose="020F0502020204030204" pitchFamily="34" charset="0"/>
              </a:rPr>
              <a:t>The balance sheet is characterized by the fundamental accounting equation where the value of assets equals the combined values of liabilities and owner’s equity.</a:t>
            </a:r>
          </a:p>
          <a:p>
            <a:endParaRPr lang="en-AU" sz="1900" dirty="0">
              <a:effectLst/>
              <a:ea typeface="Calibri" panose="020F0502020204030204" pitchFamily="34" charset="0"/>
            </a:endParaRPr>
          </a:p>
          <a:p>
            <a:r>
              <a:rPr lang="en-AU" sz="1900" b="1" dirty="0">
                <a:effectLst/>
                <a:ea typeface="Calibri" panose="020F0502020204030204" pitchFamily="34" charset="0"/>
              </a:rPr>
              <a:t>Current assets </a:t>
            </a:r>
            <a:r>
              <a:rPr lang="en-AU" sz="1900" dirty="0">
                <a:effectLst/>
                <a:ea typeface="Calibri" panose="020F0502020204030204" pitchFamily="34" charset="0"/>
              </a:rPr>
              <a:t>= cash and assets that can be converted to cash within a year such as accounts receivables and inventory</a:t>
            </a:r>
          </a:p>
          <a:p>
            <a:r>
              <a:rPr lang="en-AU" sz="1900" b="1" dirty="0">
                <a:ea typeface="Calibri" panose="020F0502020204030204" pitchFamily="34" charset="0"/>
              </a:rPr>
              <a:t>N</a:t>
            </a:r>
            <a:r>
              <a:rPr lang="en-AU" sz="1900" b="1" dirty="0">
                <a:effectLst/>
                <a:ea typeface="Calibri" panose="020F0502020204030204" pitchFamily="34" charset="0"/>
              </a:rPr>
              <a:t>on-current or fixed assets</a:t>
            </a:r>
            <a:r>
              <a:rPr lang="en-AU" sz="1900" b="1" dirty="0">
                <a:ea typeface="Calibri" panose="020F0502020204030204" pitchFamily="34" charset="0"/>
              </a:rPr>
              <a:t> </a:t>
            </a:r>
            <a:r>
              <a:rPr lang="en-AU" sz="1900" dirty="0">
                <a:ea typeface="Calibri" panose="020F0502020204030204" pitchFamily="34" charset="0"/>
              </a:rPr>
              <a:t>=</a:t>
            </a:r>
            <a:r>
              <a:rPr lang="en-AU" sz="1900" b="1" dirty="0">
                <a:ea typeface="Calibri" panose="020F0502020204030204" pitchFamily="34" charset="0"/>
              </a:rPr>
              <a:t> </a:t>
            </a:r>
            <a:r>
              <a:rPr lang="en-AU" sz="1900" dirty="0">
                <a:effectLst/>
                <a:ea typeface="Calibri" panose="020F0502020204030204" pitchFamily="34" charset="0"/>
              </a:rPr>
              <a:t>usually acquired for use in the long term and are not expected to be converted to cash in one year </a:t>
            </a:r>
          </a:p>
          <a:p>
            <a:r>
              <a:rPr lang="en-AU" sz="1900" b="1" dirty="0"/>
              <a:t>Current liabilities </a:t>
            </a:r>
            <a:r>
              <a:rPr lang="en-AU" sz="1900" dirty="0"/>
              <a:t>= creditors’ claims that are to be paid back within a year.</a:t>
            </a:r>
          </a:p>
          <a:p>
            <a:r>
              <a:rPr lang="en-AU" sz="1900" b="1" dirty="0"/>
              <a:t>Long-term liabilities </a:t>
            </a:r>
            <a:r>
              <a:rPr lang="en-AU" sz="1900" dirty="0"/>
              <a:t>= </a:t>
            </a:r>
            <a:r>
              <a:rPr lang="en-AU" sz="1900" dirty="0">
                <a:effectLst/>
                <a:ea typeface="Calibri" panose="020F0502020204030204" pitchFamily="34" charset="0"/>
              </a:rPr>
              <a:t>to be paid to the creditors after one year, i.e. mortgage and long-term loan payables</a:t>
            </a:r>
          </a:p>
          <a:p>
            <a:r>
              <a:rPr lang="en-AU" sz="1900" b="1" dirty="0"/>
              <a:t>Owner’s equity </a:t>
            </a:r>
            <a:r>
              <a:rPr lang="en-AU" sz="1900" dirty="0"/>
              <a:t>= owner’s equity contributions to the business in addition to all accumulated retained earnings not yet being distributed to the owner(s). </a:t>
            </a:r>
          </a:p>
          <a:p>
            <a:endParaRPr lang="en-AU" dirty="0"/>
          </a:p>
        </p:txBody>
      </p:sp>
      <p:sp>
        <p:nvSpPr>
          <p:cNvPr id="3" name="Text Placeholder 2">
            <a:extLst>
              <a:ext uri="{FF2B5EF4-FFF2-40B4-BE49-F238E27FC236}">
                <a16:creationId xmlns:a16="http://schemas.microsoft.com/office/drawing/2014/main" id="{040C020B-32DB-44FB-A162-0FD8BDC1959A}"/>
              </a:ext>
            </a:extLst>
          </p:cNvPr>
          <p:cNvSpPr>
            <a:spLocks noGrp="1"/>
          </p:cNvSpPr>
          <p:nvPr>
            <p:ph type="body" sz="quarter" idx="11"/>
          </p:nvPr>
        </p:nvSpPr>
        <p:spPr/>
        <p:txBody>
          <a:bodyPr/>
          <a:lstStyle/>
          <a:p>
            <a:endParaRPr lang="en-AU"/>
          </a:p>
        </p:txBody>
      </p:sp>
      <p:sp>
        <p:nvSpPr>
          <p:cNvPr id="4" name="Title 3">
            <a:extLst>
              <a:ext uri="{FF2B5EF4-FFF2-40B4-BE49-F238E27FC236}">
                <a16:creationId xmlns:a16="http://schemas.microsoft.com/office/drawing/2014/main" id="{7303466F-53E0-423B-986D-EE85935D3C5F}"/>
              </a:ext>
            </a:extLst>
          </p:cNvPr>
          <p:cNvSpPr>
            <a:spLocks noGrp="1"/>
          </p:cNvSpPr>
          <p:nvPr>
            <p:ph type="title"/>
          </p:nvPr>
        </p:nvSpPr>
        <p:spPr/>
        <p:txBody>
          <a:bodyPr/>
          <a:lstStyle/>
          <a:p>
            <a:endParaRPr lang="en-AU" dirty="0"/>
          </a:p>
        </p:txBody>
      </p:sp>
    </p:spTree>
    <p:extLst>
      <p:ext uri="{BB962C8B-B14F-4D97-AF65-F5344CB8AC3E}">
        <p14:creationId xmlns:p14="http://schemas.microsoft.com/office/powerpoint/2010/main" val="32599320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AF6D43B-A6EA-49E4-9992-4439491C2B04}"/>
              </a:ext>
            </a:extLst>
          </p:cNvPr>
          <p:cNvSpPr>
            <a:spLocks noGrp="1"/>
          </p:cNvSpPr>
          <p:nvPr>
            <p:ph type="body" sz="quarter" idx="10"/>
          </p:nvPr>
        </p:nvSpPr>
        <p:spPr>
          <a:xfrm>
            <a:off x="2301688" y="1272540"/>
            <a:ext cx="10800000" cy="4312919"/>
          </a:xfrm>
        </p:spPr>
        <p:txBody>
          <a:bodyPr/>
          <a:lstStyle/>
          <a:p>
            <a:r>
              <a:rPr lang="en-AU" sz="1200" b="1" dirty="0"/>
              <a:t>Barossa Boutique Hotel – Balance sheet (For the Year Ending 31 December 2017)</a:t>
            </a:r>
          </a:p>
          <a:p>
            <a:endParaRPr lang="en-AU" dirty="0"/>
          </a:p>
        </p:txBody>
      </p:sp>
      <p:sp>
        <p:nvSpPr>
          <p:cNvPr id="3" name="Text Placeholder 2">
            <a:extLst>
              <a:ext uri="{FF2B5EF4-FFF2-40B4-BE49-F238E27FC236}">
                <a16:creationId xmlns:a16="http://schemas.microsoft.com/office/drawing/2014/main" id="{9AFFF1C2-298E-4859-9760-26406486A636}"/>
              </a:ext>
            </a:extLst>
          </p:cNvPr>
          <p:cNvSpPr>
            <a:spLocks noGrp="1"/>
          </p:cNvSpPr>
          <p:nvPr>
            <p:ph type="body" sz="quarter" idx="11"/>
          </p:nvPr>
        </p:nvSpPr>
        <p:spPr/>
        <p:txBody>
          <a:bodyPr/>
          <a:lstStyle/>
          <a:p>
            <a:endParaRPr lang="en-AU"/>
          </a:p>
        </p:txBody>
      </p:sp>
      <p:sp>
        <p:nvSpPr>
          <p:cNvPr id="4" name="Title 3">
            <a:extLst>
              <a:ext uri="{FF2B5EF4-FFF2-40B4-BE49-F238E27FC236}">
                <a16:creationId xmlns:a16="http://schemas.microsoft.com/office/drawing/2014/main" id="{686876BD-4F97-42A2-8441-D7E0551ADF21}"/>
              </a:ext>
            </a:extLst>
          </p:cNvPr>
          <p:cNvSpPr>
            <a:spLocks noGrp="1"/>
          </p:cNvSpPr>
          <p:nvPr>
            <p:ph type="title"/>
          </p:nvPr>
        </p:nvSpPr>
        <p:spPr>
          <a:xfrm>
            <a:off x="570090" y="329646"/>
            <a:ext cx="10640658" cy="804381"/>
          </a:xfrm>
        </p:spPr>
        <p:txBody>
          <a:bodyPr/>
          <a:lstStyle/>
          <a:p>
            <a:endParaRPr lang="en-AU" dirty="0"/>
          </a:p>
        </p:txBody>
      </p:sp>
      <p:graphicFrame>
        <p:nvGraphicFramePr>
          <p:cNvPr id="5" name="Table 4">
            <a:extLst>
              <a:ext uri="{FF2B5EF4-FFF2-40B4-BE49-F238E27FC236}">
                <a16:creationId xmlns:a16="http://schemas.microsoft.com/office/drawing/2014/main" id="{C3E039D2-371B-4905-8A8A-1EC914D45763}"/>
              </a:ext>
            </a:extLst>
          </p:cNvPr>
          <p:cNvGraphicFramePr>
            <a:graphicFrameLocks noGrp="1"/>
          </p:cNvGraphicFramePr>
          <p:nvPr/>
        </p:nvGraphicFramePr>
        <p:xfrm>
          <a:off x="981252" y="1600200"/>
          <a:ext cx="10229496" cy="4525963"/>
        </p:xfrm>
        <a:graphic>
          <a:graphicData uri="http://schemas.openxmlformats.org/drawingml/2006/table">
            <a:tbl>
              <a:tblPr firstRow="1" firstCol="1" bandRow="1"/>
              <a:tblGrid>
                <a:gridCol w="1704916">
                  <a:extLst>
                    <a:ext uri="{9D8B030D-6E8A-4147-A177-3AD203B41FA5}">
                      <a16:colId xmlns:a16="http://schemas.microsoft.com/office/drawing/2014/main" val="496290680"/>
                    </a:ext>
                  </a:extLst>
                </a:gridCol>
                <a:gridCol w="1704916">
                  <a:extLst>
                    <a:ext uri="{9D8B030D-6E8A-4147-A177-3AD203B41FA5}">
                      <a16:colId xmlns:a16="http://schemas.microsoft.com/office/drawing/2014/main" val="4055557095"/>
                    </a:ext>
                  </a:extLst>
                </a:gridCol>
                <a:gridCol w="1704916">
                  <a:extLst>
                    <a:ext uri="{9D8B030D-6E8A-4147-A177-3AD203B41FA5}">
                      <a16:colId xmlns:a16="http://schemas.microsoft.com/office/drawing/2014/main" val="4065320429"/>
                    </a:ext>
                  </a:extLst>
                </a:gridCol>
                <a:gridCol w="1704916">
                  <a:extLst>
                    <a:ext uri="{9D8B030D-6E8A-4147-A177-3AD203B41FA5}">
                      <a16:colId xmlns:a16="http://schemas.microsoft.com/office/drawing/2014/main" val="932573512"/>
                    </a:ext>
                  </a:extLst>
                </a:gridCol>
                <a:gridCol w="1704916">
                  <a:extLst>
                    <a:ext uri="{9D8B030D-6E8A-4147-A177-3AD203B41FA5}">
                      <a16:colId xmlns:a16="http://schemas.microsoft.com/office/drawing/2014/main" val="381485850"/>
                    </a:ext>
                  </a:extLst>
                </a:gridCol>
                <a:gridCol w="1704916">
                  <a:extLst>
                    <a:ext uri="{9D8B030D-6E8A-4147-A177-3AD203B41FA5}">
                      <a16:colId xmlns:a16="http://schemas.microsoft.com/office/drawing/2014/main" val="3396324368"/>
                    </a:ext>
                  </a:extLst>
                </a:gridCol>
              </a:tblGrid>
              <a:tr h="186475">
                <a:tc gridSpan="3">
                  <a:txBody>
                    <a:bodyPr/>
                    <a:lstStyle/>
                    <a:p>
                      <a:pPr>
                        <a:lnSpc>
                          <a:spcPct val="107000"/>
                        </a:lnSpc>
                        <a:spcAft>
                          <a:spcPts val="800"/>
                        </a:spcAft>
                      </a:pPr>
                      <a:r>
                        <a:rPr lang="en-AU"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Assets</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3934" marR="63934"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AU"/>
                    </a:p>
                  </a:txBody>
                  <a:tcPr/>
                </a:tc>
                <a:tc hMerge="1">
                  <a:txBody>
                    <a:bodyPr/>
                    <a:lstStyle/>
                    <a:p>
                      <a:endParaRPr lang="en-AU"/>
                    </a:p>
                  </a:txBody>
                  <a:tcPr/>
                </a:tc>
                <a:tc gridSpan="3">
                  <a:txBody>
                    <a:bodyPr/>
                    <a:lstStyle/>
                    <a:p>
                      <a:pPr>
                        <a:lnSpc>
                          <a:spcPct val="107000"/>
                        </a:lnSpc>
                        <a:spcAft>
                          <a:spcPts val="800"/>
                        </a:spcAft>
                      </a:pPr>
                      <a:r>
                        <a:rPr lang="en-AU"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Liabilities and Shareholder's Equity</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3934" marR="63934"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2532922203"/>
                  </a:ext>
                </a:extLst>
              </a:tr>
              <a:tr h="186475">
                <a:tc>
                  <a:txBody>
                    <a:bodyPr/>
                    <a:lstStyle/>
                    <a:p>
                      <a:pPr>
                        <a:lnSpc>
                          <a:spcPct val="107000"/>
                        </a:lnSpc>
                        <a:spcAft>
                          <a:spcPts val="800"/>
                        </a:spcAft>
                      </a:pPr>
                      <a:r>
                        <a:rPr lang="en-AU"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Current Assets</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3934" marR="63934"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pPr>
                      <a:endParaRPr lang="en-AU" sz="1000">
                        <a:effectLst/>
                        <a:latin typeface="Calibri" panose="020F0502020204030204" pitchFamily="34" charset="0"/>
                        <a:cs typeface="Times New Roman" panose="02020603050405020304" pitchFamily="18" charset="0"/>
                      </a:endParaRPr>
                    </a:p>
                  </a:txBody>
                  <a:tcPr marL="63934" marR="63934"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pPr>
                      <a:endParaRPr lang="en-AU" sz="1000">
                        <a:effectLst/>
                        <a:latin typeface="Calibri" panose="020F0502020204030204" pitchFamily="34" charset="0"/>
                        <a:cs typeface="Times New Roman" panose="02020603050405020304" pitchFamily="18" charset="0"/>
                      </a:endParaRPr>
                    </a:p>
                  </a:txBody>
                  <a:tcPr marL="63934" marR="63934"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spcAft>
                          <a:spcPts val="800"/>
                        </a:spcAft>
                      </a:pPr>
                      <a:r>
                        <a:rPr lang="en-AU"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Current Liabilities</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3934" marR="63934"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pPr>
                      <a:endParaRPr lang="en-AU" sz="1000">
                        <a:effectLst/>
                        <a:latin typeface="Calibri" panose="020F0502020204030204" pitchFamily="34" charset="0"/>
                        <a:cs typeface="Times New Roman" panose="02020603050405020304" pitchFamily="18" charset="0"/>
                      </a:endParaRPr>
                    </a:p>
                  </a:txBody>
                  <a:tcPr marL="63934" marR="63934"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spcAft>
                          <a:spcPts val="800"/>
                        </a:spcAft>
                      </a:pPr>
                      <a:r>
                        <a:rPr lang="en-AU"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3934" marR="63934"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330050447"/>
                  </a:ext>
                </a:extLst>
              </a:tr>
              <a:tr h="186475">
                <a:tc>
                  <a:txBody>
                    <a:bodyPr/>
                    <a:lstStyle/>
                    <a:p>
                      <a:pPr>
                        <a:lnSpc>
                          <a:spcPct val="107000"/>
                        </a:lnSpc>
                        <a:spcAft>
                          <a:spcPts val="800"/>
                        </a:spcAft>
                      </a:pPr>
                      <a:r>
                        <a:rPr lang="en-AU"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Cash</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3934" marR="63934"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07000"/>
                        </a:lnSpc>
                      </a:pPr>
                      <a:endParaRPr lang="en-AU" sz="1000">
                        <a:effectLst/>
                        <a:latin typeface="Calibri" panose="020F0502020204030204" pitchFamily="34" charset="0"/>
                        <a:cs typeface="Times New Roman" panose="02020603050405020304" pitchFamily="18" charset="0"/>
                      </a:endParaRPr>
                    </a:p>
                  </a:txBody>
                  <a:tcPr marL="63934" marR="63934" marT="0" marB="0" anchor="b">
                    <a:lnL>
                      <a:noFill/>
                    </a:lnL>
                    <a:lnR>
                      <a:noFill/>
                    </a:lnR>
                    <a:lnT>
                      <a:noFill/>
                    </a:lnT>
                    <a:lnB>
                      <a:noFill/>
                    </a:lnB>
                  </a:tcPr>
                </a:tc>
                <a:tc>
                  <a:txBody>
                    <a:bodyPr/>
                    <a:lstStyle/>
                    <a:p>
                      <a:pPr>
                        <a:lnSpc>
                          <a:spcPct val="107000"/>
                        </a:lnSpc>
                        <a:spcAft>
                          <a:spcPts val="800"/>
                        </a:spcAft>
                      </a:pPr>
                      <a:r>
                        <a:rPr lang="en-AU"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30,000.00 </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3934" marR="63934" marT="0" marB="0" anchor="b">
                    <a:lnL>
                      <a:noFill/>
                    </a:lnL>
                    <a:lnR>
                      <a:noFill/>
                    </a:lnR>
                    <a:lnT>
                      <a:noFill/>
                    </a:lnT>
                    <a:lnB>
                      <a:noFill/>
                    </a:lnB>
                  </a:tcPr>
                </a:tc>
                <a:tc>
                  <a:txBody>
                    <a:bodyPr/>
                    <a:lstStyle/>
                    <a:p>
                      <a:pPr>
                        <a:lnSpc>
                          <a:spcPct val="107000"/>
                        </a:lnSpc>
                        <a:spcAft>
                          <a:spcPts val="800"/>
                        </a:spcAft>
                      </a:pPr>
                      <a:r>
                        <a:rPr lang="en-AU"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Trade payables</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3934" marR="63934" marT="0" marB="0" anchor="b">
                    <a:lnL>
                      <a:noFill/>
                    </a:lnL>
                    <a:lnR>
                      <a:noFill/>
                    </a:lnR>
                    <a:lnT>
                      <a:noFill/>
                    </a:lnT>
                    <a:lnB>
                      <a:noFill/>
                    </a:lnB>
                  </a:tcPr>
                </a:tc>
                <a:tc>
                  <a:txBody>
                    <a:bodyPr/>
                    <a:lstStyle/>
                    <a:p>
                      <a:pPr>
                        <a:lnSpc>
                          <a:spcPct val="107000"/>
                        </a:lnSpc>
                      </a:pPr>
                      <a:endParaRPr lang="en-AU" sz="1000">
                        <a:effectLst/>
                        <a:latin typeface="Calibri" panose="020F0502020204030204" pitchFamily="34" charset="0"/>
                        <a:cs typeface="Times New Roman" panose="02020603050405020304" pitchFamily="18" charset="0"/>
                      </a:endParaRPr>
                    </a:p>
                  </a:txBody>
                  <a:tcPr marL="63934" marR="63934" marT="0" marB="0" anchor="b">
                    <a:lnL>
                      <a:noFill/>
                    </a:lnL>
                    <a:lnR>
                      <a:noFill/>
                    </a:lnR>
                    <a:lnT>
                      <a:noFill/>
                    </a:lnT>
                    <a:lnB>
                      <a:noFill/>
                    </a:lnB>
                  </a:tcPr>
                </a:tc>
                <a:tc>
                  <a:txBody>
                    <a:bodyPr/>
                    <a:lstStyle/>
                    <a:p>
                      <a:pPr>
                        <a:lnSpc>
                          <a:spcPct val="107000"/>
                        </a:lnSpc>
                        <a:spcAft>
                          <a:spcPts val="800"/>
                        </a:spcAft>
                      </a:pPr>
                      <a:r>
                        <a:rPr lang="en-AU"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10,000.00 </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3934" marR="63934"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122696683"/>
                  </a:ext>
                </a:extLst>
              </a:tr>
              <a:tr h="186475">
                <a:tc>
                  <a:txBody>
                    <a:bodyPr/>
                    <a:lstStyle/>
                    <a:p>
                      <a:pPr>
                        <a:lnSpc>
                          <a:spcPct val="107000"/>
                        </a:lnSpc>
                        <a:spcAft>
                          <a:spcPts val="800"/>
                        </a:spcAft>
                      </a:pPr>
                      <a:r>
                        <a:rPr lang="en-AU"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Credit card receivables</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3934" marR="63934"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07000"/>
                        </a:lnSpc>
                      </a:pPr>
                      <a:endParaRPr lang="en-AU" sz="1000">
                        <a:effectLst/>
                        <a:latin typeface="Calibri" panose="020F0502020204030204" pitchFamily="34" charset="0"/>
                        <a:cs typeface="Times New Roman" panose="02020603050405020304" pitchFamily="18" charset="0"/>
                      </a:endParaRPr>
                    </a:p>
                  </a:txBody>
                  <a:tcPr marL="63934" marR="63934" marT="0" marB="0" anchor="b">
                    <a:lnL>
                      <a:noFill/>
                    </a:lnL>
                    <a:lnR>
                      <a:noFill/>
                    </a:lnR>
                    <a:lnT>
                      <a:noFill/>
                    </a:lnT>
                    <a:lnB>
                      <a:noFill/>
                    </a:lnB>
                  </a:tcPr>
                </a:tc>
                <a:tc>
                  <a:txBody>
                    <a:bodyPr/>
                    <a:lstStyle/>
                    <a:p>
                      <a:pPr>
                        <a:lnSpc>
                          <a:spcPct val="107000"/>
                        </a:lnSpc>
                        <a:spcAft>
                          <a:spcPts val="800"/>
                        </a:spcAft>
                      </a:pPr>
                      <a:r>
                        <a:rPr lang="en-AU"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12,150.00 </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3934" marR="63934" marT="0" marB="0" anchor="b">
                    <a:lnL>
                      <a:noFill/>
                    </a:lnL>
                    <a:lnR>
                      <a:noFill/>
                    </a:lnR>
                    <a:lnT>
                      <a:noFill/>
                    </a:lnT>
                    <a:lnB>
                      <a:noFill/>
                    </a:lnB>
                  </a:tcPr>
                </a:tc>
                <a:tc>
                  <a:txBody>
                    <a:bodyPr/>
                    <a:lstStyle/>
                    <a:p>
                      <a:pPr>
                        <a:lnSpc>
                          <a:spcPct val="107000"/>
                        </a:lnSpc>
                        <a:spcAft>
                          <a:spcPts val="800"/>
                        </a:spcAft>
                      </a:pPr>
                      <a:r>
                        <a:rPr lang="en-AU"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Accrued expenses</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3934" marR="63934" marT="0" marB="0" anchor="b">
                    <a:lnL>
                      <a:noFill/>
                    </a:lnL>
                    <a:lnR>
                      <a:noFill/>
                    </a:lnR>
                    <a:lnT>
                      <a:noFill/>
                    </a:lnT>
                    <a:lnB>
                      <a:noFill/>
                    </a:lnB>
                  </a:tcPr>
                </a:tc>
                <a:tc>
                  <a:txBody>
                    <a:bodyPr/>
                    <a:lstStyle/>
                    <a:p>
                      <a:pPr>
                        <a:lnSpc>
                          <a:spcPct val="107000"/>
                        </a:lnSpc>
                      </a:pPr>
                      <a:endParaRPr lang="en-AU" sz="1000">
                        <a:effectLst/>
                        <a:latin typeface="Calibri" panose="020F0502020204030204" pitchFamily="34" charset="0"/>
                        <a:cs typeface="Times New Roman" panose="02020603050405020304" pitchFamily="18" charset="0"/>
                      </a:endParaRPr>
                    </a:p>
                  </a:txBody>
                  <a:tcPr marL="63934" marR="63934" marT="0" marB="0" anchor="b">
                    <a:lnL>
                      <a:noFill/>
                    </a:lnL>
                    <a:lnR>
                      <a:noFill/>
                    </a:lnR>
                    <a:lnT>
                      <a:noFill/>
                    </a:lnT>
                    <a:lnB>
                      <a:noFill/>
                    </a:lnB>
                  </a:tcPr>
                </a:tc>
                <a:tc>
                  <a:txBody>
                    <a:bodyPr/>
                    <a:lstStyle/>
                    <a:p>
                      <a:pPr>
                        <a:lnSpc>
                          <a:spcPct val="107000"/>
                        </a:lnSpc>
                        <a:spcAft>
                          <a:spcPts val="800"/>
                        </a:spcAft>
                      </a:pPr>
                      <a:r>
                        <a:rPr lang="en-AU"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1,750.00 </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3934" marR="63934"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208418477"/>
                  </a:ext>
                </a:extLst>
              </a:tr>
              <a:tr h="186475">
                <a:tc>
                  <a:txBody>
                    <a:bodyPr/>
                    <a:lstStyle/>
                    <a:p>
                      <a:pPr>
                        <a:lnSpc>
                          <a:spcPct val="107000"/>
                        </a:lnSpc>
                        <a:spcAft>
                          <a:spcPts val="800"/>
                        </a:spcAft>
                      </a:pPr>
                      <a:r>
                        <a:rPr lang="en-AU"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Accounts receivables</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3934" marR="63934"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07000"/>
                        </a:lnSpc>
                      </a:pPr>
                      <a:endParaRPr lang="en-AU" sz="1000">
                        <a:effectLst/>
                        <a:latin typeface="Calibri" panose="020F0502020204030204" pitchFamily="34" charset="0"/>
                        <a:cs typeface="Times New Roman" panose="02020603050405020304" pitchFamily="18" charset="0"/>
                      </a:endParaRPr>
                    </a:p>
                  </a:txBody>
                  <a:tcPr marL="63934" marR="63934" marT="0" marB="0" anchor="b">
                    <a:lnL>
                      <a:noFill/>
                    </a:lnL>
                    <a:lnR>
                      <a:noFill/>
                    </a:lnR>
                    <a:lnT>
                      <a:noFill/>
                    </a:lnT>
                    <a:lnB>
                      <a:noFill/>
                    </a:lnB>
                  </a:tcPr>
                </a:tc>
                <a:tc>
                  <a:txBody>
                    <a:bodyPr/>
                    <a:lstStyle/>
                    <a:p>
                      <a:pPr>
                        <a:lnSpc>
                          <a:spcPct val="107000"/>
                        </a:lnSpc>
                        <a:spcAft>
                          <a:spcPts val="800"/>
                        </a:spcAft>
                      </a:pPr>
                      <a:r>
                        <a:rPr lang="en-AU"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21,500.00 </a:t>
                      </a:r>
                      <a:endParaRPr lang="en-A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934" marR="63934" marT="0" marB="0" anchor="b">
                    <a:lnL>
                      <a:noFill/>
                    </a:lnL>
                    <a:lnR>
                      <a:noFill/>
                    </a:lnR>
                    <a:lnT>
                      <a:noFill/>
                    </a:lnT>
                    <a:lnB>
                      <a:noFill/>
                    </a:lnB>
                  </a:tcPr>
                </a:tc>
                <a:tc>
                  <a:txBody>
                    <a:bodyPr/>
                    <a:lstStyle/>
                    <a:p>
                      <a:pPr>
                        <a:lnSpc>
                          <a:spcPct val="107000"/>
                        </a:lnSpc>
                        <a:spcAft>
                          <a:spcPts val="800"/>
                        </a:spcAft>
                      </a:pPr>
                      <a:r>
                        <a:rPr lang="en-AU"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Income tax payable</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3934" marR="63934" marT="0" marB="0" anchor="b">
                    <a:lnL>
                      <a:noFill/>
                    </a:lnL>
                    <a:lnR>
                      <a:noFill/>
                    </a:lnR>
                    <a:lnT>
                      <a:noFill/>
                    </a:lnT>
                    <a:lnB>
                      <a:noFill/>
                    </a:lnB>
                  </a:tcPr>
                </a:tc>
                <a:tc>
                  <a:txBody>
                    <a:bodyPr/>
                    <a:lstStyle/>
                    <a:p>
                      <a:pPr>
                        <a:lnSpc>
                          <a:spcPct val="107000"/>
                        </a:lnSpc>
                      </a:pPr>
                      <a:endParaRPr lang="en-AU" sz="1000">
                        <a:effectLst/>
                        <a:latin typeface="Calibri" panose="020F0502020204030204" pitchFamily="34" charset="0"/>
                        <a:cs typeface="Times New Roman" panose="02020603050405020304" pitchFamily="18" charset="0"/>
                      </a:endParaRPr>
                    </a:p>
                  </a:txBody>
                  <a:tcPr marL="63934" marR="63934" marT="0" marB="0" anchor="b">
                    <a:lnL>
                      <a:noFill/>
                    </a:lnL>
                    <a:lnR>
                      <a:noFill/>
                    </a:lnR>
                    <a:lnT>
                      <a:noFill/>
                    </a:lnT>
                    <a:lnB>
                      <a:noFill/>
                    </a:lnB>
                  </a:tcPr>
                </a:tc>
                <a:tc>
                  <a:txBody>
                    <a:bodyPr/>
                    <a:lstStyle/>
                    <a:p>
                      <a:pPr>
                        <a:lnSpc>
                          <a:spcPct val="107000"/>
                        </a:lnSpc>
                        <a:spcAft>
                          <a:spcPts val="800"/>
                        </a:spcAft>
                      </a:pPr>
                      <a:r>
                        <a:rPr lang="en-AU"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14,000.00 </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3934" marR="63934"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743949532"/>
                  </a:ext>
                </a:extLst>
              </a:tr>
              <a:tr h="355961">
                <a:tc>
                  <a:txBody>
                    <a:bodyPr/>
                    <a:lstStyle/>
                    <a:p>
                      <a:pPr>
                        <a:lnSpc>
                          <a:spcPct val="107000"/>
                        </a:lnSpc>
                        <a:spcAft>
                          <a:spcPts val="800"/>
                        </a:spcAft>
                      </a:pPr>
                      <a:r>
                        <a:rPr lang="en-AU"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Inventory - Food &amp; Beverage</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3934" marR="63934"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07000"/>
                        </a:lnSpc>
                        <a:spcAft>
                          <a:spcPts val="800"/>
                        </a:spcAft>
                      </a:pPr>
                      <a:r>
                        <a:rPr lang="en-AU"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12,400.00 </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3934" marR="63934" marT="0" marB="0" anchor="b">
                    <a:lnL>
                      <a:noFill/>
                    </a:lnL>
                    <a:lnR>
                      <a:noFill/>
                    </a:lnR>
                    <a:lnT>
                      <a:noFill/>
                    </a:lnT>
                    <a:lnB>
                      <a:noFill/>
                    </a:lnB>
                  </a:tcPr>
                </a:tc>
                <a:tc>
                  <a:txBody>
                    <a:bodyPr/>
                    <a:lstStyle/>
                    <a:p>
                      <a:pPr>
                        <a:lnSpc>
                          <a:spcPct val="107000"/>
                        </a:lnSpc>
                      </a:pPr>
                      <a:endParaRPr lang="en-AU" sz="1000">
                        <a:effectLst/>
                        <a:latin typeface="Calibri" panose="020F0502020204030204" pitchFamily="34" charset="0"/>
                        <a:cs typeface="Times New Roman" panose="02020603050405020304" pitchFamily="18" charset="0"/>
                      </a:endParaRPr>
                    </a:p>
                  </a:txBody>
                  <a:tcPr marL="63934" marR="63934" marT="0" marB="0" anchor="b">
                    <a:lnL>
                      <a:noFill/>
                    </a:lnL>
                    <a:lnR>
                      <a:noFill/>
                    </a:lnR>
                    <a:lnT>
                      <a:noFill/>
                    </a:lnT>
                    <a:lnB>
                      <a:noFill/>
                    </a:lnB>
                  </a:tcPr>
                </a:tc>
                <a:tc>
                  <a:txBody>
                    <a:bodyPr/>
                    <a:lstStyle/>
                    <a:p>
                      <a:pPr>
                        <a:lnSpc>
                          <a:spcPct val="107000"/>
                        </a:lnSpc>
                        <a:spcAft>
                          <a:spcPts val="800"/>
                        </a:spcAft>
                      </a:pPr>
                      <a:r>
                        <a:rPr lang="en-AU"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Deposit and credit balances</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3934" marR="63934" marT="0" marB="0" anchor="b">
                    <a:lnL>
                      <a:noFill/>
                    </a:lnL>
                    <a:lnR>
                      <a:noFill/>
                    </a:lnR>
                    <a:lnT>
                      <a:noFill/>
                    </a:lnT>
                    <a:lnB>
                      <a:noFill/>
                    </a:lnB>
                  </a:tcPr>
                </a:tc>
                <a:tc>
                  <a:txBody>
                    <a:bodyPr/>
                    <a:lstStyle/>
                    <a:p>
                      <a:pPr>
                        <a:lnSpc>
                          <a:spcPct val="107000"/>
                        </a:lnSpc>
                      </a:pPr>
                      <a:endParaRPr lang="en-AU" sz="1000">
                        <a:effectLst/>
                        <a:latin typeface="Calibri" panose="020F0502020204030204" pitchFamily="34" charset="0"/>
                        <a:cs typeface="Times New Roman" panose="02020603050405020304" pitchFamily="18" charset="0"/>
                      </a:endParaRPr>
                    </a:p>
                  </a:txBody>
                  <a:tcPr marL="63934" marR="63934" marT="0" marB="0" anchor="b">
                    <a:lnL>
                      <a:noFill/>
                    </a:lnL>
                    <a:lnR>
                      <a:noFill/>
                    </a:lnR>
                    <a:lnT>
                      <a:noFill/>
                    </a:lnT>
                    <a:lnB>
                      <a:noFill/>
                    </a:lnB>
                  </a:tcPr>
                </a:tc>
                <a:tc>
                  <a:txBody>
                    <a:bodyPr/>
                    <a:lstStyle/>
                    <a:p>
                      <a:pPr>
                        <a:lnSpc>
                          <a:spcPct val="107000"/>
                        </a:lnSpc>
                        <a:spcAft>
                          <a:spcPts val="800"/>
                        </a:spcAft>
                      </a:pPr>
                      <a:r>
                        <a:rPr lang="en-AU"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8,500.00 </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3934" marR="63934"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302698332"/>
                  </a:ext>
                </a:extLst>
              </a:tr>
              <a:tr h="355961">
                <a:tc>
                  <a:txBody>
                    <a:bodyPr/>
                    <a:lstStyle/>
                    <a:p>
                      <a:pPr>
                        <a:lnSpc>
                          <a:spcPct val="107000"/>
                        </a:lnSpc>
                        <a:spcAft>
                          <a:spcPts val="800"/>
                        </a:spcAft>
                      </a:pPr>
                      <a:r>
                        <a:rPr lang="en-AU"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Inventory - Supplies</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3934" marR="63934"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07000"/>
                        </a:lnSpc>
                        <a:spcAft>
                          <a:spcPts val="800"/>
                        </a:spcAft>
                      </a:pPr>
                      <a:r>
                        <a:rPr lang="en-AU"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10,000.00 </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3934" marR="63934" marT="0" marB="0" anchor="b">
                    <a:lnL>
                      <a:noFill/>
                    </a:lnL>
                    <a:lnR>
                      <a:noFill/>
                    </a:lnR>
                    <a:lnT>
                      <a:noFill/>
                    </a:lnT>
                    <a:lnB>
                      <a:noFill/>
                    </a:lnB>
                  </a:tcPr>
                </a:tc>
                <a:tc>
                  <a:txBody>
                    <a:bodyPr/>
                    <a:lstStyle/>
                    <a:p>
                      <a:pPr>
                        <a:lnSpc>
                          <a:spcPct val="107000"/>
                        </a:lnSpc>
                      </a:pPr>
                      <a:endParaRPr lang="en-AU" sz="1000">
                        <a:effectLst/>
                        <a:latin typeface="Calibri" panose="020F0502020204030204" pitchFamily="34" charset="0"/>
                        <a:cs typeface="Times New Roman" panose="02020603050405020304" pitchFamily="18" charset="0"/>
                      </a:endParaRPr>
                    </a:p>
                  </a:txBody>
                  <a:tcPr marL="63934" marR="63934" marT="0" marB="0" anchor="b">
                    <a:lnL>
                      <a:noFill/>
                    </a:lnL>
                    <a:lnR>
                      <a:noFill/>
                    </a:lnR>
                    <a:lnT>
                      <a:noFill/>
                    </a:lnT>
                    <a:lnB>
                      <a:noFill/>
                    </a:lnB>
                  </a:tcPr>
                </a:tc>
                <a:tc>
                  <a:txBody>
                    <a:bodyPr/>
                    <a:lstStyle/>
                    <a:p>
                      <a:pPr>
                        <a:lnSpc>
                          <a:spcPct val="107000"/>
                        </a:lnSpc>
                        <a:spcAft>
                          <a:spcPts val="800"/>
                        </a:spcAft>
                      </a:pPr>
                      <a:r>
                        <a:rPr lang="en-AU"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Current portion, long-term mortgage payable</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3934" marR="63934" marT="0" marB="0" anchor="b">
                    <a:lnL>
                      <a:noFill/>
                    </a:lnL>
                    <a:lnR>
                      <a:noFill/>
                    </a:lnR>
                    <a:lnT>
                      <a:noFill/>
                    </a:lnT>
                    <a:lnB>
                      <a:noFill/>
                    </a:lnB>
                  </a:tcPr>
                </a:tc>
                <a:tc>
                  <a:txBody>
                    <a:bodyPr/>
                    <a:lstStyle/>
                    <a:p>
                      <a:pPr>
                        <a:lnSpc>
                          <a:spcPct val="107000"/>
                        </a:lnSpc>
                      </a:pPr>
                      <a:endParaRPr lang="en-AU" sz="1000">
                        <a:effectLst/>
                        <a:latin typeface="Calibri" panose="020F0502020204030204" pitchFamily="34" charset="0"/>
                        <a:cs typeface="Times New Roman" panose="02020603050405020304" pitchFamily="18" charset="0"/>
                      </a:endParaRPr>
                    </a:p>
                  </a:txBody>
                  <a:tcPr marL="63934" marR="63934" marT="0" marB="0" anchor="b">
                    <a:lnL>
                      <a:noFill/>
                    </a:lnL>
                    <a:lnR>
                      <a:noFill/>
                    </a:lnR>
                    <a:lnT>
                      <a:noFill/>
                    </a:lnT>
                    <a:lnB>
                      <a:noFill/>
                    </a:lnB>
                  </a:tcPr>
                </a:tc>
                <a:tc>
                  <a:txBody>
                    <a:bodyPr/>
                    <a:lstStyle/>
                    <a:p>
                      <a:pPr>
                        <a:lnSpc>
                          <a:spcPct val="107000"/>
                        </a:lnSpc>
                        <a:spcAft>
                          <a:spcPts val="800"/>
                        </a:spcAft>
                      </a:pPr>
                      <a:r>
                        <a:rPr lang="en-AU"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25,000.00 </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3934" marR="63934"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4403960"/>
                  </a:ext>
                </a:extLst>
              </a:tr>
              <a:tr h="186475">
                <a:tc>
                  <a:txBody>
                    <a:bodyPr/>
                    <a:lstStyle/>
                    <a:p>
                      <a:pPr>
                        <a:lnSpc>
                          <a:spcPct val="107000"/>
                        </a:lnSpc>
                        <a:spcAft>
                          <a:spcPts val="800"/>
                        </a:spcAft>
                      </a:pPr>
                      <a:r>
                        <a:rPr lang="en-AU"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Prepaid expenses</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3934" marR="63934"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07000"/>
                        </a:lnSpc>
                        <a:spcAft>
                          <a:spcPts val="800"/>
                        </a:spcAft>
                      </a:pPr>
                      <a:r>
                        <a:rPr lang="en-AU"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3,200.00 </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3934" marR="63934"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AU"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25,600.00 </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3934" marR="63934"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AU"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Total Current Liabilities</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3934" marR="63934" marT="0" marB="0" anchor="b">
                    <a:lnL>
                      <a:noFill/>
                    </a:lnL>
                    <a:lnR>
                      <a:noFill/>
                    </a:lnR>
                    <a:lnT>
                      <a:noFill/>
                    </a:lnT>
                    <a:lnB>
                      <a:noFill/>
                    </a:lnB>
                  </a:tcPr>
                </a:tc>
                <a:tc>
                  <a:txBody>
                    <a:bodyPr/>
                    <a:lstStyle/>
                    <a:p>
                      <a:pPr>
                        <a:lnSpc>
                          <a:spcPct val="107000"/>
                        </a:lnSpc>
                      </a:pPr>
                      <a:endParaRPr lang="en-AU" sz="1000">
                        <a:effectLst/>
                        <a:latin typeface="Calibri" panose="020F0502020204030204" pitchFamily="34" charset="0"/>
                        <a:cs typeface="Times New Roman" panose="02020603050405020304" pitchFamily="18" charset="0"/>
                      </a:endParaRPr>
                    </a:p>
                  </a:txBody>
                  <a:tcPr marL="63934" marR="63934" marT="0" marB="0" anchor="b">
                    <a:lnL>
                      <a:noFill/>
                    </a:lnL>
                    <a:lnR>
                      <a:noFill/>
                    </a:lnR>
                    <a:lnT>
                      <a:noFill/>
                    </a:lnT>
                    <a:lnB>
                      <a:noFill/>
                    </a:lnB>
                  </a:tcPr>
                </a:tc>
                <a:tc>
                  <a:txBody>
                    <a:bodyPr/>
                    <a:lstStyle/>
                    <a:p>
                      <a:pPr>
                        <a:lnSpc>
                          <a:spcPct val="107000"/>
                        </a:lnSpc>
                        <a:spcAft>
                          <a:spcPts val="800"/>
                        </a:spcAft>
                      </a:pPr>
                      <a:r>
                        <a:rPr lang="en-AU"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59,250.00 </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3934" marR="63934"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953512389"/>
                  </a:ext>
                </a:extLst>
              </a:tr>
              <a:tr h="186475">
                <a:tc>
                  <a:txBody>
                    <a:bodyPr/>
                    <a:lstStyle/>
                    <a:p>
                      <a:pPr>
                        <a:lnSpc>
                          <a:spcPct val="107000"/>
                        </a:lnSpc>
                        <a:spcAft>
                          <a:spcPts val="800"/>
                        </a:spcAft>
                      </a:pPr>
                      <a:r>
                        <a:rPr lang="en-AU"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Total Current Assets</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3934" marR="63934"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07000"/>
                        </a:lnSpc>
                      </a:pPr>
                      <a:endParaRPr lang="en-AU" sz="1000">
                        <a:effectLst/>
                        <a:latin typeface="Calibri" panose="020F0502020204030204" pitchFamily="34" charset="0"/>
                        <a:cs typeface="Times New Roman" panose="02020603050405020304" pitchFamily="18" charset="0"/>
                      </a:endParaRPr>
                    </a:p>
                  </a:txBody>
                  <a:tcPr marL="63934" marR="63934"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spcAft>
                          <a:spcPts val="800"/>
                        </a:spcAft>
                      </a:pPr>
                      <a:r>
                        <a:rPr lang="en-AU"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89,250.00 </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3934" marR="63934"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pPr>
                      <a:endParaRPr lang="en-AU" sz="1000">
                        <a:effectLst/>
                        <a:latin typeface="Calibri" panose="020F0502020204030204" pitchFamily="34" charset="0"/>
                        <a:cs typeface="Times New Roman" panose="02020603050405020304" pitchFamily="18" charset="0"/>
                      </a:endParaRPr>
                    </a:p>
                  </a:txBody>
                  <a:tcPr marL="63934" marR="63934" marT="0" marB="0" anchor="b">
                    <a:lnL>
                      <a:noFill/>
                    </a:lnL>
                    <a:lnR>
                      <a:noFill/>
                    </a:lnR>
                    <a:lnT>
                      <a:noFill/>
                    </a:lnT>
                    <a:lnB>
                      <a:noFill/>
                    </a:lnB>
                  </a:tcPr>
                </a:tc>
                <a:tc>
                  <a:txBody>
                    <a:bodyPr/>
                    <a:lstStyle/>
                    <a:p>
                      <a:pPr>
                        <a:lnSpc>
                          <a:spcPct val="107000"/>
                        </a:lnSpc>
                      </a:pPr>
                      <a:endParaRPr lang="en-AU" sz="1000">
                        <a:effectLst/>
                        <a:latin typeface="Calibri" panose="020F0502020204030204" pitchFamily="34" charset="0"/>
                        <a:cs typeface="Times New Roman" panose="02020603050405020304" pitchFamily="18" charset="0"/>
                      </a:endParaRPr>
                    </a:p>
                  </a:txBody>
                  <a:tcPr marL="63934" marR="63934" marT="0" marB="0" anchor="b">
                    <a:lnL>
                      <a:noFill/>
                    </a:lnL>
                    <a:lnR>
                      <a:noFill/>
                    </a:lnR>
                    <a:lnT>
                      <a:noFill/>
                    </a:lnT>
                    <a:lnB>
                      <a:noFill/>
                    </a:lnB>
                  </a:tcPr>
                </a:tc>
                <a:tc>
                  <a:txBody>
                    <a:bodyPr/>
                    <a:lstStyle/>
                    <a:p>
                      <a:pPr>
                        <a:lnSpc>
                          <a:spcPct val="107000"/>
                        </a:lnSpc>
                        <a:spcAft>
                          <a:spcPts val="800"/>
                        </a:spcAft>
                      </a:pPr>
                      <a:r>
                        <a:rPr lang="en-AU"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3934" marR="63934"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364438847"/>
                  </a:ext>
                </a:extLst>
              </a:tr>
              <a:tr h="186475">
                <a:tc>
                  <a:txBody>
                    <a:bodyPr/>
                    <a:lstStyle/>
                    <a:p>
                      <a:pPr>
                        <a:lnSpc>
                          <a:spcPct val="107000"/>
                        </a:lnSpc>
                        <a:spcAft>
                          <a:spcPts val="800"/>
                        </a:spcAft>
                      </a:pPr>
                      <a:r>
                        <a:rPr lang="en-AU"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3934" marR="63934"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07000"/>
                        </a:lnSpc>
                      </a:pPr>
                      <a:endParaRPr lang="en-AU" sz="1000">
                        <a:effectLst/>
                        <a:latin typeface="Calibri" panose="020F0502020204030204" pitchFamily="34" charset="0"/>
                        <a:cs typeface="Times New Roman" panose="02020603050405020304" pitchFamily="18" charset="0"/>
                      </a:endParaRPr>
                    </a:p>
                  </a:txBody>
                  <a:tcPr marL="63934" marR="63934" marT="0" marB="0" anchor="b">
                    <a:lnL>
                      <a:noFill/>
                    </a:lnL>
                    <a:lnR>
                      <a:noFill/>
                    </a:lnR>
                    <a:lnT>
                      <a:noFill/>
                    </a:lnT>
                    <a:lnB>
                      <a:noFill/>
                    </a:lnB>
                  </a:tcPr>
                </a:tc>
                <a:tc>
                  <a:txBody>
                    <a:bodyPr/>
                    <a:lstStyle/>
                    <a:p>
                      <a:pPr>
                        <a:lnSpc>
                          <a:spcPct val="107000"/>
                        </a:lnSpc>
                      </a:pPr>
                      <a:endParaRPr lang="en-AU" sz="1000">
                        <a:effectLst/>
                        <a:latin typeface="Calibri" panose="020F0502020204030204" pitchFamily="34" charset="0"/>
                        <a:cs typeface="Times New Roman" panose="02020603050405020304" pitchFamily="18" charset="0"/>
                      </a:endParaRPr>
                    </a:p>
                  </a:txBody>
                  <a:tcPr marL="63934" marR="63934" marT="0" marB="0" anchor="b">
                    <a:lnL>
                      <a:noFill/>
                    </a:lnL>
                    <a:lnR>
                      <a:noFill/>
                    </a:lnR>
                    <a:lnT>
                      <a:noFill/>
                    </a:lnT>
                    <a:lnB>
                      <a:noFill/>
                    </a:lnB>
                  </a:tcPr>
                </a:tc>
                <a:tc>
                  <a:txBody>
                    <a:bodyPr/>
                    <a:lstStyle/>
                    <a:p>
                      <a:pPr>
                        <a:lnSpc>
                          <a:spcPct val="107000"/>
                        </a:lnSpc>
                        <a:spcAft>
                          <a:spcPts val="800"/>
                        </a:spcAft>
                      </a:pPr>
                      <a:r>
                        <a:rPr lang="en-AU"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Long-term Liabilities</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3934" marR="63934" marT="0" marB="0" anchor="b">
                    <a:lnL>
                      <a:noFill/>
                    </a:lnL>
                    <a:lnR>
                      <a:noFill/>
                    </a:lnR>
                    <a:lnT>
                      <a:noFill/>
                    </a:lnT>
                    <a:lnB>
                      <a:noFill/>
                    </a:lnB>
                  </a:tcPr>
                </a:tc>
                <a:tc>
                  <a:txBody>
                    <a:bodyPr/>
                    <a:lstStyle/>
                    <a:p>
                      <a:pPr>
                        <a:lnSpc>
                          <a:spcPct val="107000"/>
                        </a:lnSpc>
                      </a:pPr>
                      <a:endParaRPr lang="en-AU" sz="1000">
                        <a:effectLst/>
                        <a:latin typeface="Calibri" panose="020F0502020204030204" pitchFamily="34" charset="0"/>
                        <a:cs typeface="Times New Roman" panose="02020603050405020304" pitchFamily="18" charset="0"/>
                      </a:endParaRPr>
                    </a:p>
                  </a:txBody>
                  <a:tcPr marL="63934" marR="63934" marT="0" marB="0" anchor="b">
                    <a:lnL>
                      <a:noFill/>
                    </a:lnL>
                    <a:lnR>
                      <a:noFill/>
                    </a:lnR>
                    <a:lnT>
                      <a:noFill/>
                    </a:lnT>
                    <a:lnB>
                      <a:noFill/>
                    </a:lnB>
                  </a:tcPr>
                </a:tc>
                <a:tc>
                  <a:txBody>
                    <a:bodyPr/>
                    <a:lstStyle/>
                    <a:p>
                      <a:pPr>
                        <a:lnSpc>
                          <a:spcPct val="107000"/>
                        </a:lnSpc>
                        <a:spcAft>
                          <a:spcPts val="800"/>
                        </a:spcAft>
                      </a:pPr>
                      <a:r>
                        <a:rPr lang="en-AU"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3934" marR="63934"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236469159"/>
                  </a:ext>
                </a:extLst>
              </a:tr>
              <a:tr h="355961">
                <a:tc>
                  <a:txBody>
                    <a:bodyPr/>
                    <a:lstStyle/>
                    <a:p>
                      <a:pPr>
                        <a:lnSpc>
                          <a:spcPct val="107000"/>
                        </a:lnSpc>
                        <a:spcAft>
                          <a:spcPts val="800"/>
                        </a:spcAft>
                      </a:pPr>
                      <a:r>
                        <a:rPr lang="en-AU"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Non-current Assets</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3934" marR="63934"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07000"/>
                        </a:lnSpc>
                      </a:pPr>
                      <a:endParaRPr lang="en-AU" sz="1000">
                        <a:effectLst/>
                        <a:latin typeface="Calibri" panose="020F0502020204030204" pitchFamily="34" charset="0"/>
                        <a:cs typeface="Times New Roman" panose="02020603050405020304" pitchFamily="18" charset="0"/>
                      </a:endParaRPr>
                    </a:p>
                  </a:txBody>
                  <a:tcPr marL="63934" marR="63934" marT="0" marB="0" anchor="b">
                    <a:lnL>
                      <a:noFill/>
                    </a:lnL>
                    <a:lnR>
                      <a:noFill/>
                    </a:lnR>
                    <a:lnT>
                      <a:noFill/>
                    </a:lnT>
                    <a:lnB>
                      <a:noFill/>
                    </a:lnB>
                  </a:tcPr>
                </a:tc>
                <a:tc>
                  <a:txBody>
                    <a:bodyPr/>
                    <a:lstStyle/>
                    <a:p>
                      <a:pPr>
                        <a:lnSpc>
                          <a:spcPct val="107000"/>
                        </a:lnSpc>
                      </a:pPr>
                      <a:endParaRPr lang="en-AU" sz="1000">
                        <a:effectLst/>
                        <a:latin typeface="Calibri" panose="020F0502020204030204" pitchFamily="34" charset="0"/>
                        <a:cs typeface="Times New Roman" panose="02020603050405020304" pitchFamily="18" charset="0"/>
                      </a:endParaRPr>
                    </a:p>
                  </a:txBody>
                  <a:tcPr marL="63934" marR="63934" marT="0" marB="0" anchor="b">
                    <a:lnL>
                      <a:noFill/>
                    </a:lnL>
                    <a:lnR>
                      <a:noFill/>
                    </a:lnR>
                    <a:lnT>
                      <a:noFill/>
                    </a:lnT>
                    <a:lnB>
                      <a:noFill/>
                    </a:lnB>
                  </a:tcPr>
                </a:tc>
                <a:tc>
                  <a:txBody>
                    <a:bodyPr/>
                    <a:lstStyle/>
                    <a:p>
                      <a:pPr>
                        <a:lnSpc>
                          <a:spcPct val="107000"/>
                        </a:lnSpc>
                        <a:spcAft>
                          <a:spcPts val="800"/>
                        </a:spcAft>
                      </a:pPr>
                      <a:r>
                        <a:rPr lang="en-AU"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Mortgage payable - Net of current portion payable</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3934" marR="63934" marT="0" marB="0" anchor="b">
                    <a:lnL>
                      <a:noFill/>
                    </a:lnL>
                    <a:lnR>
                      <a:noFill/>
                    </a:lnR>
                    <a:lnT>
                      <a:noFill/>
                    </a:lnT>
                    <a:lnB>
                      <a:noFill/>
                    </a:lnB>
                  </a:tcPr>
                </a:tc>
                <a:tc>
                  <a:txBody>
                    <a:bodyPr/>
                    <a:lstStyle/>
                    <a:p>
                      <a:pPr>
                        <a:lnSpc>
                          <a:spcPct val="107000"/>
                        </a:lnSpc>
                        <a:spcAft>
                          <a:spcPts val="800"/>
                        </a:spcAft>
                      </a:pPr>
                      <a:r>
                        <a:rPr lang="en-AU"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$ 500,000.00 </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3934" marR="63934" marT="0" marB="0" anchor="b">
                    <a:lnL>
                      <a:noFill/>
                    </a:lnL>
                    <a:lnR>
                      <a:noFill/>
                    </a:lnR>
                    <a:lnT>
                      <a:noFill/>
                    </a:lnT>
                    <a:lnB>
                      <a:noFill/>
                    </a:lnB>
                  </a:tcPr>
                </a:tc>
                <a:tc>
                  <a:txBody>
                    <a:bodyPr/>
                    <a:lstStyle/>
                    <a:p>
                      <a:pPr>
                        <a:lnSpc>
                          <a:spcPct val="107000"/>
                        </a:lnSpc>
                        <a:spcAft>
                          <a:spcPts val="800"/>
                        </a:spcAft>
                      </a:pPr>
                      <a:r>
                        <a:rPr lang="en-AU"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3934" marR="63934"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13558049"/>
                  </a:ext>
                </a:extLst>
              </a:tr>
              <a:tr h="355961">
                <a:tc>
                  <a:txBody>
                    <a:bodyPr/>
                    <a:lstStyle/>
                    <a:p>
                      <a:pPr>
                        <a:lnSpc>
                          <a:spcPct val="107000"/>
                        </a:lnSpc>
                        <a:spcAft>
                          <a:spcPts val="800"/>
                        </a:spcAft>
                      </a:pPr>
                      <a:r>
                        <a:rPr lang="en-AU"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Land (at cost)</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3934" marR="63934"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07000"/>
                        </a:lnSpc>
                        <a:spcAft>
                          <a:spcPts val="800"/>
                        </a:spcAft>
                      </a:pPr>
                      <a:r>
                        <a:rPr lang="en-AU"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250,000.00 </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3934" marR="63934" marT="0" marB="0" anchor="b">
                    <a:lnL>
                      <a:noFill/>
                    </a:lnL>
                    <a:lnR>
                      <a:noFill/>
                    </a:lnR>
                    <a:lnT>
                      <a:noFill/>
                    </a:lnT>
                    <a:lnB>
                      <a:noFill/>
                    </a:lnB>
                  </a:tcPr>
                </a:tc>
                <a:tc>
                  <a:txBody>
                    <a:bodyPr/>
                    <a:lstStyle/>
                    <a:p>
                      <a:pPr>
                        <a:lnSpc>
                          <a:spcPct val="107000"/>
                        </a:lnSpc>
                      </a:pPr>
                      <a:endParaRPr lang="en-AU" sz="1000">
                        <a:effectLst/>
                        <a:latin typeface="Calibri" panose="020F0502020204030204" pitchFamily="34" charset="0"/>
                        <a:cs typeface="Times New Roman" panose="02020603050405020304" pitchFamily="18" charset="0"/>
                      </a:endParaRPr>
                    </a:p>
                  </a:txBody>
                  <a:tcPr marL="63934" marR="63934" marT="0" marB="0" anchor="b">
                    <a:lnL>
                      <a:noFill/>
                    </a:lnL>
                    <a:lnR>
                      <a:noFill/>
                    </a:lnR>
                    <a:lnT>
                      <a:noFill/>
                    </a:lnT>
                    <a:lnB>
                      <a:noFill/>
                    </a:lnB>
                  </a:tcPr>
                </a:tc>
                <a:tc>
                  <a:txBody>
                    <a:bodyPr/>
                    <a:lstStyle/>
                    <a:p>
                      <a:pPr>
                        <a:lnSpc>
                          <a:spcPct val="107000"/>
                        </a:lnSpc>
                        <a:spcAft>
                          <a:spcPts val="800"/>
                        </a:spcAft>
                      </a:pPr>
                      <a:r>
                        <a:rPr lang="en-AU"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Long-term bank loan payable</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3934" marR="63934" marT="0" marB="0" anchor="b">
                    <a:lnL>
                      <a:noFill/>
                    </a:lnL>
                    <a:lnR>
                      <a:noFill/>
                    </a:lnR>
                    <a:lnT>
                      <a:noFill/>
                    </a:lnT>
                    <a:lnB>
                      <a:noFill/>
                    </a:lnB>
                  </a:tcPr>
                </a:tc>
                <a:tc>
                  <a:txBody>
                    <a:bodyPr/>
                    <a:lstStyle/>
                    <a:p>
                      <a:pPr>
                        <a:lnSpc>
                          <a:spcPct val="107000"/>
                        </a:lnSpc>
                        <a:spcAft>
                          <a:spcPts val="800"/>
                        </a:spcAft>
                      </a:pPr>
                      <a:r>
                        <a:rPr lang="en-AU"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$ 200,000.00 </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3934" marR="63934" marT="0" marB="0" anchor="b">
                    <a:lnL>
                      <a:noFill/>
                    </a:lnL>
                    <a:lnR>
                      <a:noFill/>
                    </a:lnR>
                    <a:lnT>
                      <a:noFill/>
                    </a:lnT>
                    <a:lnB>
                      <a:noFill/>
                    </a:lnB>
                  </a:tcPr>
                </a:tc>
                <a:tc>
                  <a:txBody>
                    <a:bodyPr/>
                    <a:lstStyle/>
                    <a:p>
                      <a:pPr>
                        <a:lnSpc>
                          <a:spcPct val="107000"/>
                        </a:lnSpc>
                        <a:spcAft>
                          <a:spcPts val="800"/>
                        </a:spcAft>
                      </a:pPr>
                      <a:r>
                        <a:rPr lang="en-AU"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700,000.00 </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3934" marR="63934"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59847681"/>
                  </a:ext>
                </a:extLst>
              </a:tr>
              <a:tr h="355961">
                <a:tc>
                  <a:txBody>
                    <a:bodyPr/>
                    <a:lstStyle/>
                    <a:p>
                      <a:pPr>
                        <a:lnSpc>
                          <a:spcPct val="107000"/>
                        </a:lnSpc>
                        <a:spcAft>
                          <a:spcPts val="800"/>
                        </a:spcAft>
                      </a:pPr>
                      <a:r>
                        <a:rPr lang="en-AU"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Building (Net of depreciation)</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3934" marR="63934"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07000"/>
                        </a:lnSpc>
                        <a:spcAft>
                          <a:spcPts val="800"/>
                        </a:spcAft>
                      </a:pPr>
                      <a:r>
                        <a:rPr lang="en-AU"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800,000.00 </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3934" marR="63934" marT="0" marB="0" anchor="b">
                    <a:lnL>
                      <a:noFill/>
                    </a:lnL>
                    <a:lnR>
                      <a:noFill/>
                    </a:lnR>
                    <a:lnT>
                      <a:noFill/>
                    </a:lnT>
                    <a:lnB>
                      <a:noFill/>
                    </a:lnB>
                  </a:tcPr>
                </a:tc>
                <a:tc>
                  <a:txBody>
                    <a:bodyPr/>
                    <a:lstStyle/>
                    <a:p>
                      <a:pPr>
                        <a:lnSpc>
                          <a:spcPct val="107000"/>
                        </a:lnSpc>
                      </a:pPr>
                      <a:endParaRPr lang="en-AU" sz="1000">
                        <a:effectLst/>
                        <a:latin typeface="Calibri" panose="020F0502020204030204" pitchFamily="34" charset="0"/>
                        <a:cs typeface="Times New Roman" panose="02020603050405020304" pitchFamily="18" charset="0"/>
                      </a:endParaRPr>
                    </a:p>
                  </a:txBody>
                  <a:tcPr marL="63934" marR="63934" marT="0" marB="0" anchor="b">
                    <a:lnL>
                      <a:noFill/>
                    </a:lnL>
                    <a:lnR>
                      <a:noFill/>
                    </a:lnR>
                    <a:lnT>
                      <a:noFill/>
                    </a:lnT>
                    <a:lnB>
                      <a:noFill/>
                    </a:lnB>
                  </a:tcPr>
                </a:tc>
                <a:tc>
                  <a:txBody>
                    <a:bodyPr/>
                    <a:lstStyle/>
                    <a:p>
                      <a:pPr>
                        <a:lnSpc>
                          <a:spcPct val="107000"/>
                        </a:lnSpc>
                        <a:spcAft>
                          <a:spcPts val="800"/>
                        </a:spcAft>
                      </a:pPr>
                      <a:r>
                        <a:rPr lang="en-AU"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Total Liabilities</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3934" marR="63934" marT="0" marB="0" anchor="b">
                    <a:lnL>
                      <a:noFill/>
                    </a:lnL>
                    <a:lnR>
                      <a:noFill/>
                    </a:lnR>
                    <a:lnT>
                      <a:noFill/>
                    </a:lnT>
                    <a:lnB>
                      <a:noFill/>
                    </a:lnB>
                  </a:tcPr>
                </a:tc>
                <a:tc>
                  <a:txBody>
                    <a:bodyPr/>
                    <a:lstStyle/>
                    <a:p>
                      <a:pPr>
                        <a:lnSpc>
                          <a:spcPct val="107000"/>
                        </a:lnSpc>
                      </a:pPr>
                      <a:endParaRPr lang="en-AU" sz="1000">
                        <a:effectLst/>
                        <a:latin typeface="Calibri" panose="020F0502020204030204" pitchFamily="34" charset="0"/>
                        <a:cs typeface="Times New Roman" panose="02020603050405020304" pitchFamily="18" charset="0"/>
                      </a:endParaRPr>
                    </a:p>
                  </a:txBody>
                  <a:tcPr marL="63934" marR="63934" marT="0" marB="0" anchor="b">
                    <a:lnL>
                      <a:noFill/>
                    </a:lnL>
                    <a:lnR>
                      <a:noFill/>
                    </a:lnR>
                    <a:lnT>
                      <a:noFill/>
                    </a:lnT>
                    <a:lnB>
                      <a:noFill/>
                    </a:lnB>
                  </a:tcPr>
                </a:tc>
                <a:tc>
                  <a:txBody>
                    <a:bodyPr/>
                    <a:lstStyle/>
                    <a:p>
                      <a:pPr>
                        <a:lnSpc>
                          <a:spcPct val="107000"/>
                        </a:lnSpc>
                        <a:spcAft>
                          <a:spcPts val="800"/>
                        </a:spcAft>
                      </a:pPr>
                      <a:r>
                        <a:rPr lang="en-AU"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759,250.00 </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3934" marR="63934"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682295845"/>
                  </a:ext>
                </a:extLst>
              </a:tr>
              <a:tr h="355961">
                <a:tc>
                  <a:txBody>
                    <a:bodyPr/>
                    <a:lstStyle/>
                    <a:p>
                      <a:pPr>
                        <a:lnSpc>
                          <a:spcPct val="107000"/>
                        </a:lnSpc>
                        <a:spcAft>
                          <a:spcPts val="800"/>
                        </a:spcAft>
                      </a:pPr>
                      <a:r>
                        <a:rPr lang="en-AU"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Equipment (Net of depreciation)</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3934" marR="63934"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07000"/>
                        </a:lnSpc>
                        <a:spcAft>
                          <a:spcPts val="800"/>
                        </a:spcAft>
                      </a:pPr>
                      <a:r>
                        <a:rPr lang="en-AU"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60,000.00 </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3934" marR="63934" marT="0" marB="0" anchor="b">
                    <a:lnL>
                      <a:noFill/>
                    </a:lnL>
                    <a:lnR>
                      <a:noFill/>
                    </a:lnR>
                    <a:lnT>
                      <a:noFill/>
                    </a:lnT>
                    <a:lnB>
                      <a:noFill/>
                    </a:lnB>
                  </a:tcPr>
                </a:tc>
                <a:tc>
                  <a:txBody>
                    <a:bodyPr/>
                    <a:lstStyle/>
                    <a:p>
                      <a:pPr>
                        <a:lnSpc>
                          <a:spcPct val="107000"/>
                        </a:lnSpc>
                      </a:pPr>
                      <a:endParaRPr lang="en-AU" sz="1000">
                        <a:effectLst/>
                        <a:latin typeface="Calibri" panose="020F0502020204030204" pitchFamily="34" charset="0"/>
                        <a:cs typeface="Times New Roman" panose="02020603050405020304" pitchFamily="18" charset="0"/>
                      </a:endParaRPr>
                    </a:p>
                  </a:txBody>
                  <a:tcPr marL="63934" marR="63934" marT="0" marB="0" anchor="b">
                    <a:lnL>
                      <a:noFill/>
                    </a:lnL>
                    <a:lnR>
                      <a:noFill/>
                    </a:lnR>
                    <a:lnT>
                      <a:noFill/>
                    </a:lnT>
                    <a:lnB>
                      <a:noFill/>
                    </a:lnB>
                  </a:tcPr>
                </a:tc>
                <a:tc>
                  <a:txBody>
                    <a:bodyPr/>
                    <a:lstStyle/>
                    <a:p>
                      <a:pPr>
                        <a:lnSpc>
                          <a:spcPct val="107000"/>
                        </a:lnSpc>
                        <a:spcAft>
                          <a:spcPts val="800"/>
                        </a:spcAft>
                      </a:pPr>
                      <a:r>
                        <a:rPr lang="en-AU"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Owner's Equity</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3934" marR="63934" marT="0" marB="0" anchor="b">
                    <a:lnL>
                      <a:noFill/>
                    </a:lnL>
                    <a:lnR>
                      <a:noFill/>
                    </a:lnR>
                    <a:lnT>
                      <a:noFill/>
                    </a:lnT>
                    <a:lnB>
                      <a:noFill/>
                    </a:lnB>
                  </a:tcPr>
                </a:tc>
                <a:tc>
                  <a:txBody>
                    <a:bodyPr/>
                    <a:lstStyle/>
                    <a:p>
                      <a:pPr>
                        <a:lnSpc>
                          <a:spcPct val="107000"/>
                        </a:lnSpc>
                      </a:pPr>
                      <a:endParaRPr lang="en-AU" sz="1000">
                        <a:effectLst/>
                        <a:latin typeface="Calibri" panose="020F0502020204030204" pitchFamily="34" charset="0"/>
                        <a:cs typeface="Times New Roman" panose="02020603050405020304" pitchFamily="18" charset="0"/>
                      </a:endParaRPr>
                    </a:p>
                  </a:txBody>
                  <a:tcPr marL="63934" marR="63934" marT="0" marB="0" anchor="b">
                    <a:lnL>
                      <a:noFill/>
                    </a:lnL>
                    <a:lnR>
                      <a:noFill/>
                    </a:lnR>
                    <a:lnT>
                      <a:noFill/>
                    </a:lnT>
                    <a:lnB>
                      <a:noFill/>
                    </a:lnB>
                  </a:tcPr>
                </a:tc>
                <a:tc>
                  <a:txBody>
                    <a:bodyPr/>
                    <a:lstStyle/>
                    <a:p>
                      <a:pPr>
                        <a:lnSpc>
                          <a:spcPct val="107000"/>
                        </a:lnSpc>
                        <a:spcAft>
                          <a:spcPts val="800"/>
                        </a:spcAft>
                      </a:pPr>
                      <a:r>
                        <a:rPr lang="en-AU"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3934" marR="63934"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271802386"/>
                  </a:ext>
                </a:extLst>
              </a:tr>
              <a:tr h="355961">
                <a:tc>
                  <a:txBody>
                    <a:bodyPr/>
                    <a:lstStyle/>
                    <a:p>
                      <a:pPr>
                        <a:lnSpc>
                          <a:spcPct val="107000"/>
                        </a:lnSpc>
                        <a:spcAft>
                          <a:spcPts val="800"/>
                        </a:spcAft>
                      </a:pPr>
                      <a:r>
                        <a:rPr lang="en-AU"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Furniture (Net of depreciation)</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3934" marR="63934"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07000"/>
                        </a:lnSpc>
                        <a:spcAft>
                          <a:spcPts val="800"/>
                        </a:spcAft>
                      </a:pPr>
                      <a:r>
                        <a:rPr lang="en-AU"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70,000.00 </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3934" marR="63934" marT="0" marB="0" anchor="b">
                    <a:lnL>
                      <a:noFill/>
                    </a:lnL>
                    <a:lnR>
                      <a:noFill/>
                    </a:lnR>
                    <a:lnT>
                      <a:noFill/>
                    </a:lnT>
                    <a:lnB>
                      <a:noFill/>
                    </a:lnB>
                  </a:tcPr>
                </a:tc>
                <a:tc>
                  <a:txBody>
                    <a:bodyPr/>
                    <a:lstStyle/>
                    <a:p>
                      <a:pPr>
                        <a:lnSpc>
                          <a:spcPct val="107000"/>
                        </a:lnSpc>
                      </a:pPr>
                      <a:endParaRPr lang="en-AU" sz="1000">
                        <a:effectLst/>
                        <a:latin typeface="Calibri" panose="020F0502020204030204" pitchFamily="34" charset="0"/>
                        <a:cs typeface="Times New Roman" panose="02020603050405020304" pitchFamily="18" charset="0"/>
                      </a:endParaRPr>
                    </a:p>
                  </a:txBody>
                  <a:tcPr marL="63934" marR="63934" marT="0" marB="0" anchor="b">
                    <a:lnL>
                      <a:noFill/>
                    </a:lnL>
                    <a:lnR>
                      <a:noFill/>
                    </a:lnR>
                    <a:lnT>
                      <a:noFill/>
                    </a:lnT>
                    <a:lnB>
                      <a:noFill/>
                    </a:lnB>
                  </a:tcPr>
                </a:tc>
                <a:tc>
                  <a:txBody>
                    <a:bodyPr/>
                    <a:lstStyle/>
                    <a:p>
                      <a:pPr>
                        <a:lnSpc>
                          <a:spcPct val="107000"/>
                        </a:lnSpc>
                        <a:spcAft>
                          <a:spcPts val="800"/>
                        </a:spcAft>
                      </a:pPr>
                      <a:r>
                        <a:rPr lang="en-AU"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Equity Capital</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3934" marR="63934" marT="0" marB="0" anchor="b">
                    <a:lnL>
                      <a:noFill/>
                    </a:lnL>
                    <a:lnR>
                      <a:noFill/>
                    </a:lnR>
                    <a:lnT>
                      <a:noFill/>
                    </a:lnT>
                    <a:lnB>
                      <a:noFill/>
                    </a:lnB>
                  </a:tcPr>
                </a:tc>
                <a:tc>
                  <a:txBody>
                    <a:bodyPr/>
                    <a:lstStyle/>
                    <a:p>
                      <a:pPr>
                        <a:lnSpc>
                          <a:spcPct val="107000"/>
                        </a:lnSpc>
                        <a:spcAft>
                          <a:spcPts val="800"/>
                        </a:spcAft>
                      </a:pPr>
                      <a:r>
                        <a:rPr lang="en-AU"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$ 450,000.00 </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3934" marR="63934" marT="0" marB="0" anchor="b">
                    <a:lnL>
                      <a:noFill/>
                    </a:lnL>
                    <a:lnR>
                      <a:noFill/>
                    </a:lnR>
                    <a:lnT>
                      <a:noFill/>
                    </a:lnT>
                    <a:lnB>
                      <a:noFill/>
                    </a:lnB>
                  </a:tcPr>
                </a:tc>
                <a:tc>
                  <a:txBody>
                    <a:bodyPr/>
                    <a:lstStyle/>
                    <a:p>
                      <a:pPr>
                        <a:lnSpc>
                          <a:spcPct val="107000"/>
                        </a:lnSpc>
                        <a:spcAft>
                          <a:spcPts val="800"/>
                        </a:spcAft>
                      </a:pPr>
                      <a:r>
                        <a:rPr lang="en-AU"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3934" marR="63934"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20569223"/>
                  </a:ext>
                </a:extLst>
              </a:tr>
              <a:tr h="186475">
                <a:tc>
                  <a:txBody>
                    <a:bodyPr/>
                    <a:lstStyle/>
                    <a:p>
                      <a:pPr>
                        <a:lnSpc>
                          <a:spcPct val="107000"/>
                        </a:lnSpc>
                        <a:spcAft>
                          <a:spcPts val="800"/>
                        </a:spcAft>
                      </a:pPr>
                      <a:r>
                        <a:rPr lang="en-AU"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Total Non-current Assets</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3934" marR="63934"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07000"/>
                        </a:lnSpc>
                      </a:pPr>
                      <a:endParaRPr lang="en-AU" sz="1000">
                        <a:effectLst/>
                        <a:latin typeface="Calibri" panose="020F0502020204030204" pitchFamily="34" charset="0"/>
                        <a:cs typeface="Times New Roman" panose="02020603050405020304" pitchFamily="18" charset="0"/>
                      </a:endParaRPr>
                    </a:p>
                  </a:txBody>
                  <a:tcPr marL="63934" marR="63934" marT="0" marB="0" anchor="b">
                    <a:lnL>
                      <a:noFill/>
                    </a:lnL>
                    <a:lnR>
                      <a:noFill/>
                    </a:lnR>
                    <a:lnT>
                      <a:noFill/>
                    </a:lnT>
                    <a:lnB>
                      <a:noFill/>
                    </a:lnB>
                  </a:tcPr>
                </a:tc>
                <a:tc>
                  <a:txBody>
                    <a:bodyPr/>
                    <a:lstStyle/>
                    <a:p>
                      <a:pPr>
                        <a:lnSpc>
                          <a:spcPct val="107000"/>
                        </a:lnSpc>
                        <a:spcAft>
                          <a:spcPts val="800"/>
                        </a:spcAft>
                      </a:pPr>
                      <a:r>
                        <a:rPr lang="en-AU"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$ 1,180,000.00 </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3934" marR="63934"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AU"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Retained Earnings</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3934" marR="63934" marT="0" marB="0" anchor="b">
                    <a:lnL>
                      <a:noFill/>
                    </a:lnL>
                    <a:lnR>
                      <a:noFill/>
                    </a:lnR>
                    <a:lnT>
                      <a:noFill/>
                    </a:lnT>
                    <a:lnB>
                      <a:noFill/>
                    </a:lnB>
                  </a:tcPr>
                </a:tc>
                <a:tc>
                  <a:txBody>
                    <a:bodyPr/>
                    <a:lstStyle/>
                    <a:p>
                      <a:pPr>
                        <a:lnSpc>
                          <a:spcPct val="107000"/>
                        </a:lnSpc>
                        <a:spcAft>
                          <a:spcPts val="800"/>
                        </a:spcAft>
                      </a:pPr>
                      <a:r>
                        <a:rPr lang="en-AU"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60,000.00 </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3934" marR="63934" marT="0" marB="0" anchor="b">
                    <a:lnL>
                      <a:noFill/>
                    </a:lnL>
                    <a:lnR>
                      <a:noFill/>
                    </a:lnR>
                    <a:lnT>
                      <a:noFill/>
                    </a:lnT>
                    <a:lnB>
                      <a:noFill/>
                    </a:lnB>
                  </a:tcPr>
                </a:tc>
                <a:tc>
                  <a:txBody>
                    <a:bodyPr/>
                    <a:lstStyle/>
                    <a:p>
                      <a:pPr>
                        <a:lnSpc>
                          <a:spcPct val="107000"/>
                        </a:lnSpc>
                        <a:spcAft>
                          <a:spcPts val="800"/>
                        </a:spcAft>
                      </a:pPr>
                      <a:r>
                        <a:rPr lang="en-AU"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510,000.00 </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3934" marR="63934"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9653504"/>
                  </a:ext>
                </a:extLst>
              </a:tr>
              <a:tr h="355961">
                <a:tc>
                  <a:txBody>
                    <a:bodyPr/>
                    <a:lstStyle/>
                    <a:p>
                      <a:pPr>
                        <a:lnSpc>
                          <a:spcPct val="107000"/>
                        </a:lnSpc>
                        <a:spcAft>
                          <a:spcPts val="800"/>
                        </a:spcAft>
                      </a:pPr>
                      <a:r>
                        <a:rPr lang="en-AU"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Total Assets</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3934" marR="63934"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AU"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3934" marR="63934"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AU"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$ 1,269,250.00 </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3934" marR="63934" marT="0" marB="0" anchor="b">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nSpc>
                          <a:spcPct val="107000"/>
                        </a:lnSpc>
                        <a:spcAft>
                          <a:spcPts val="800"/>
                        </a:spcAft>
                      </a:pPr>
                      <a:r>
                        <a:rPr lang="en-AU"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Total Liabilities &amp; Owner's Equity</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3934" marR="63934"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AU"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3934" marR="63934"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AU"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$ 1,269,250.00 </a:t>
                      </a:r>
                      <a:endParaRPr lang="en-A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934" marR="63934"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251581835"/>
                  </a:ext>
                </a:extLst>
              </a:tr>
            </a:tbl>
          </a:graphicData>
        </a:graphic>
      </p:graphicFrame>
    </p:spTree>
    <p:extLst>
      <p:ext uri="{BB962C8B-B14F-4D97-AF65-F5344CB8AC3E}">
        <p14:creationId xmlns:p14="http://schemas.microsoft.com/office/powerpoint/2010/main" val="32789477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BFCA151-94D9-4CD7-834F-22CDFA350038}"/>
              </a:ext>
            </a:extLst>
          </p:cNvPr>
          <p:cNvSpPr>
            <a:spLocks noGrp="1"/>
          </p:cNvSpPr>
          <p:nvPr>
            <p:ph type="body" sz="quarter" idx="10"/>
          </p:nvPr>
        </p:nvSpPr>
        <p:spPr>
          <a:xfrm>
            <a:off x="540000" y="1260000"/>
            <a:ext cx="10800000" cy="4747395"/>
          </a:xfrm>
        </p:spPr>
        <p:txBody>
          <a:bodyPr>
            <a:normAutofit lnSpcReduction="10000"/>
          </a:bodyPr>
          <a:lstStyle/>
          <a:p>
            <a:r>
              <a:rPr lang="en-AU" b="1" dirty="0"/>
              <a:t>Income Statement</a:t>
            </a:r>
          </a:p>
          <a:p>
            <a:pPr marL="457200" indent="-457200">
              <a:buFont typeface="Arial" panose="020B0604020202020204" pitchFamily="34" charset="0"/>
              <a:buChar char="•"/>
            </a:pPr>
            <a:r>
              <a:rPr lang="en-AU" dirty="0"/>
              <a:t>Compares expenses against revenue over a certain period to demonstrate the business’s net income or loss.</a:t>
            </a:r>
          </a:p>
          <a:p>
            <a:pPr marL="457200" indent="-457200">
              <a:buFont typeface="Arial" panose="020B0604020202020204" pitchFamily="34" charset="0"/>
              <a:buChar char="•"/>
            </a:pPr>
            <a:r>
              <a:rPr lang="en-AU" dirty="0"/>
              <a:t>Income statements can be prepared on a monthly or quarterly basis; typically, they are prepared on a yearly basis and report the bottom line over the fiscal or calendar year.</a:t>
            </a:r>
          </a:p>
          <a:p>
            <a:pPr marL="457200" indent="-457200">
              <a:buFont typeface="Arial" panose="020B0604020202020204" pitchFamily="34" charset="0"/>
              <a:buChar char="•"/>
            </a:pPr>
            <a:r>
              <a:rPr lang="en-AU" dirty="0"/>
              <a:t>In the tourism and hospitality sector, because the operations may be departmentalized (e.g., revenue from accommodation, food &amp; beverage, banqueting), income statements are often prepared to show the operating results of each department along with the whole business.</a:t>
            </a:r>
          </a:p>
        </p:txBody>
      </p:sp>
      <p:sp>
        <p:nvSpPr>
          <p:cNvPr id="3" name="Text Placeholder 2">
            <a:extLst>
              <a:ext uri="{FF2B5EF4-FFF2-40B4-BE49-F238E27FC236}">
                <a16:creationId xmlns:a16="http://schemas.microsoft.com/office/drawing/2014/main" id="{BD374747-C5BD-4C29-9F02-5008E783C031}"/>
              </a:ext>
            </a:extLst>
          </p:cNvPr>
          <p:cNvSpPr>
            <a:spLocks noGrp="1"/>
          </p:cNvSpPr>
          <p:nvPr>
            <p:ph type="body" sz="quarter" idx="11"/>
          </p:nvPr>
        </p:nvSpPr>
        <p:spPr/>
        <p:txBody>
          <a:bodyPr/>
          <a:lstStyle/>
          <a:p>
            <a:endParaRPr lang="en-AU"/>
          </a:p>
        </p:txBody>
      </p:sp>
      <p:sp>
        <p:nvSpPr>
          <p:cNvPr id="4" name="Title 3">
            <a:extLst>
              <a:ext uri="{FF2B5EF4-FFF2-40B4-BE49-F238E27FC236}">
                <a16:creationId xmlns:a16="http://schemas.microsoft.com/office/drawing/2014/main" id="{F0CFA7FA-D5FB-44B5-BF8B-C63EF4348934}"/>
              </a:ext>
            </a:extLst>
          </p:cNvPr>
          <p:cNvSpPr>
            <a:spLocks noGrp="1"/>
          </p:cNvSpPr>
          <p:nvPr>
            <p:ph type="title"/>
          </p:nvPr>
        </p:nvSpPr>
        <p:spPr/>
        <p:txBody>
          <a:bodyPr/>
          <a:lstStyle/>
          <a:p>
            <a:endParaRPr lang="en-AU"/>
          </a:p>
        </p:txBody>
      </p:sp>
    </p:spTree>
    <p:extLst>
      <p:ext uri="{BB962C8B-B14F-4D97-AF65-F5344CB8AC3E}">
        <p14:creationId xmlns:p14="http://schemas.microsoft.com/office/powerpoint/2010/main" val="26167044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6683DD5-2F2B-444A-9C46-EB4ECC879B34}"/>
              </a:ext>
            </a:extLst>
          </p:cNvPr>
          <p:cNvSpPr>
            <a:spLocks noGrp="1"/>
          </p:cNvSpPr>
          <p:nvPr>
            <p:ph type="body" sz="quarter" idx="10"/>
          </p:nvPr>
        </p:nvSpPr>
        <p:spPr>
          <a:xfrm>
            <a:off x="540000" y="875833"/>
            <a:ext cx="10800000" cy="4312919"/>
          </a:xfrm>
        </p:spPr>
        <p:txBody>
          <a:bodyPr/>
          <a:lstStyle/>
          <a:p>
            <a:r>
              <a:rPr lang="en-AU" dirty="0"/>
              <a:t>Departmental Income Statement </a:t>
            </a:r>
          </a:p>
        </p:txBody>
      </p:sp>
      <p:sp>
        <p:nvSpPr>
          <p:cNvPr id="3" name="Text Placeholder 2">
            <a:extLst>
              <a:ext uri="{FF2B5EF4-FFF2-40B4-BE49-F238E27FC236}">
                <a16:creationId xmlns:a16="http://schemas.microsoft.com/office/drawing/2014/main" id="{08D52CD7-FF2E-4C24-92AB-15C52CB190CE}"/>
              </a:ext>
            </a:extLst>
          </p:cNvPr>
          <p:cNvSpPr>
            <a:spLocks noGrp="1"/>
          </p:cNvSpPr>
          <p:nvPr>
            <p:ph type="body" sz="quarter" idx="11"/>
          </p:nvPr>
        </p:nvSpPr>
        <p:spPr/>
        <p:txBody>
          <a:bodyPr/>
          <a:lstStyle/>
          <a:p>
            <a:endParaRPr lang="en-AU"/>
          </a:p>
        </p:txBody>
      </p:sp>
      <p:sp>
        <p:nvSpPr>
          <p:cNvPr id="4" name="Title 3">
            <a:extLst>
              <a:ext uri="{FF2B5EF4-FFF2-40B4-BE49-F238E27FC236}">
                <a16:creationId xmlns:a16="http://schemas.microsoft.com/office/drawing/2014/main" id="{2B8B4012-D156-4376-9243-657FF695E221}"/>
              </a:ext>
            </a:extLst>
          </p:cNvPr>
          <p:cNvSpPr>
            <a:spLocks noGrp="1"/>
          </p:cNvSpPr>
          <p:nvPr>
            <p:ph type="title"/>
          </p:nvPr>
        </p:nvSpPr>
        <p:spPr/>
        <p:txBody>
          <a:bodyPr/>
          <a:lstStyle/>
          <a:p>
            <a:endParaRPr lang="en-AU" dirty="0"/>
          </a:p>
        </p:txBody>
      </p:sp>
      <p:graphicFrame>
        <p:nvGraphicFramePr>
          <p:cNvPr id="5" name="Table 4">
            <a:extLst>
              <a:ext uri="{FF2B5EF4-FFF2-40B4-BE49-F238E27FC236}">
                <a16:creationId xmlns:a16="http://schemas.microsoft.com/office/drawing/2014/main" id="{E8F1FADF-F150-4938-8840-221ECE037754}"/>
              </a:ext>
            </a:extLst>
          </p:cNvPr>
          <p:cNvGraphicFramePr>
            <a:graphicFrameLocks noGrp="1"/>
          </p:cNvGraphicFramePr>
          <p:nvPr>
            <p:extLst>
              <p:ext uri="{D42A27DB-BD31-4B8C-83A1-F6EECF244321}">
                <p14:modId xmlns:p14="http://schemas.microsoft.com/office/powerpoint/2010/main" val="3389826875"/>
              </p:ext>
            </p:extLst>
          </p:nvPr>
        </p:nvGraphicFramePr>
        <p:xfrm>
          <a:off x="1828801" y="1424440"/>
          <a:ext cx="8363823" cy="4674351"/>
        </p:xfrm>
        <a:graphic>
          <a:graphicData uri="http://schemas.openxmlformats.org/drawingml/2006/table">
            <a:tbl>
              <a:tblPr firstRow="1" firstCol="1" bandRow="1"/>
              <a:tblGrid>
                <a:gridCol w="2787941">
                  <a:extLst>
                    <a:ext uri="{9D8B030D-6E8A-4147-A177-3AD203B41FA5}">
                      <a16:colId xmlns:a16="http://schemas.microsoft.com/office/drawing/2014/main" val="3678535808"/>
                    </a:ext>
                  </a:extLst>
                </a:gridCol>
                <a:gridCol w="2787941">
                  <a:extLst>
                    <a:ext uri="{9D8B030D-6E8A-4147-A177-3AD203B41FA5}">
                      <a16:colId xmlns:a16="http://schemas.microsoft.com/office/drawing/2014/main" val="4070183379"/>
                    </a:ext>
                  </a:extLst>
                </a:gridCol>
                <a:gridCol w="2787941">
                  <a:extLst>
                    <a:ext uri="{9D8B030D-6E8A-4147-A177-3AD203B41FA5}">
                      <a16:colId xmlns:a16="http://schemas.microsoft.com/office/drawing/2014/main" val="1127997014"/>
                    </a:ext>
                  </a:extLst>
                </a:gridCol>
              </a:tblGrid>
              <a:tr h="141647">
                <a:tc gridSpan="3">
                  <a:txBody>
                    <a:bodyPr/>
                    <a:lstStyle/>
                    <a:p>
                      <a:pPr>
                        <a:lnSpc>
                          <a:spcPct val="107000"/>
                        </a:lnSpc>
                        <a:spcAft>
                          <a:spcPts val="800"/>
                        </a:spcAft>
                      </a:pPr>
                      <a:r>
                        <a:rPr lang="en-AU" sz="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AU" sz="800">
                        <a:effectLst/>
                        <a:latin typeface="Calibri" panose="020F0502020204030204" pitchFamily="34" charset="0"/>
                        <a:ea typeface="Calibri" panose="020F0502020204030204" pitchFamily="34" charset="0"/>
                        <a:cs typeface="Times New Roman" panose="02020603050405020304" pitchFamily="18" charset="0"/>
                      </a:endParaRPr>
                    </a:p>
                  </a:txBody>
                  <a:tcPr marL="47023" marR="47023" marT="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3391804660"/>
                  </a:ext>
                </a:extLst>
              </a:tr>
              <a:tr h="141647">
                <a:tc gridSpan="2">
                  <a:txBody>
                    <a:bodyPr/>
                    <a:lstStyle/>
                    <a:p>
                      <a:pPr>
                        <a:lnSpc>
                          <a:spcPct val="107000"/>
                        </a:lnSpc>
                        <a:spcAft>
                          <a:spcPts val="800"/>
                        </a:spcAft>
                      </a:pPr>
                      <a:r>
                        <a:rPr lang="en-AU" sz="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Hotel - Income (Loss) from Food &amp; Beverage Department</a:t>
                      </a:r>
                      <a:endParaRPr lang="en-AU" sz="800">
                        <a:effectLst/>
                        <a:latin typeface="Calibri" panose="020F0502020204030204" pitchFamily="34" charset="0"/>
                        <a:ea typeface="Calibri" panose="020F0502020204030204" pitchFamily="34" charset="0"/>
                        <a:cs typeface="Times New Roman" panose="02020603050405020304" pitchFamily="18" charset="0"/>
                      </a:endParaRPr>
                    </a:p>
                  </a:txBody>
                  <a:tcPr marL="47023" marR="47023"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hMerge="1">
                  <a:txBody>
                    <a:bodyPr/>
                    <a:lstStyle/>
                    <a:p>
                      <a:endParaRPr lang="en-AU"/>
                    </a:p>
                  </a:txBody>
                  <a:tcPr/>
                </a:tc>
                <a:tc>
                  <a:txBody>
                    <a:bodyPr/>
                    <a:lstStyle/>
                    <a:p>
                      <a:pPr>
                        <a:lnSpc>
                          <a:spcPct val="107000"/>
                        </a:lnSpc>
                        <a:spcAft>
                          <a:spcPts val="800"/>
                        </a:spcAft>
                      </a:pPr>
                      <a:r>
                        <a:rPr lang="en-AU"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AU" sz="800">
                        <a:effectLst/>
                        <a:latin typeface="Calibri" panose="020F0502020204030204" pitchFamily="34" charset="0"/>
                        <a:ea typeface="Calibri" panose="020F0502020204030204" pitchFamily="34" charset="0"/>
                        <a:cs typeface="Times New Roman" panose="02020603050405020304" pitchFamily="18" charset="0"/>
                      </a:endParaRPr>
                    </a:p>
                  </a:txBody>
                  <a:tcPr marL="47023" marR="47023"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877025752"/>
                  </a:ext>
                </a:extLst>
              </a:tr>
              <a:tr h="141647">
                <a:tc>
                  <a:txBody>
                    <a:bodyPr/>
                    <a:lstStyle/>
                    <a:p>
                      <a:pPr>
                        <a:lnSpc>
                          <a:spcPct val="107000"/>
                        </a:lnSpc>
                        <a:spcAft>
                          <a:spcPts val="800"/>
                        </a:spcAft>
                      </a:pPr>
                      <a:r>
                        <a:rPr lang="en-AU" sz="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For the Year Ending December 31, 2018</a:t>
                      </a:r>
                      <a:endParaRPr lang="en-AU" sz="800">
                        <a:effectLst/>
                        <a:latin typeface="Calibri" panose="020F0502020204030204" pitchFamily="34" charset="0"/>
                        <a:ea typeface="Calibri" panose="020F0502020204030204" pitchFamily="34" charset="0"/>
                        <a:cs typeface="Times New Roman" panose="02020603050405020304" pitchFamily="18" charset="0"/>
                      </a:endParaRPr>
                    </a:p>
                  </a:txBody>
                  <a:tcPr marL="47023" marR="47023"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07000"/>
                        </a:lnSpc>
                      </a:pPr>
                      <a:endParaRPr lang="en-AU" sz="800">
                        <a:effectLst/>
                        <a:latin typeface="Calibri" panose="020F0502020204030204" pitchFamily="34" charset="0"/>
                        <a:cs typeface="Times New Roman" panose="02020603050405020304" pitchFamily="18" charset="0"/>
                      </a:endParaRPr>
                    </a:p>
                  </a:txBody>
                  <a:tcPr marL="47023" marR="47023" marT="0" marB="0" anchor="b">
                    <a:lnL>
                      <a:noFill/>
                    </a:lnL>
                    <a:lnR>
                      <a:noFill/>
                    </a:lnR>
                    <a:lnT>
                      <a:noFill/>
                    </a:lnT>
                    <a:lnB>
                      <a:noFill/>
                    </a:lnB>
                  </a:tcPr>
                </a:tc>
                <a:tc>
                  <a:txBody>
                    <a:bodyPr/>
                    <a:lstStyle/>
                    <a:p>
                      <a:pPr>
                        <a:lnSpc>
                          <a:spcPct val="107000"/>
                        </a:lnSpc>
                        <a:spcAft>
                          <a:spcPts val="800"/>
                        </a:spcAft>
                      </a:pPr>
                      <a:r>
                        <a:rPr lang="en-AU"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AU" sz="800">
                        <a:effectLst/>
                        <a:latin typeface="Calibri" panose="020F0502020204030204" pitchFamily="34" charset="0"/>
                        <a:ea typeface="Calibri" panose="020F0502020204030204" pitchFamily="34" charset="0"/>
                        <a:cs typeface="Times New Roman" panose="02020603050405020304" pitchFamily="18" charset="0"/>
                      </a:endParaRPr>
                    </a:p>
                  </a:txBody>
                  <a:tcPr marL="47023" marR="47023"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039577641"/>
                  </a:ext>
                </a:extLst>
              </a:tr>
              <a:tr h="141647">
                <a:tc>
                  <a:txBody>
                    <a:bodyPr/>
                    <a:lstStyle/>
                    <a:p>
                      <a:pPr>
                        <a:lnSpc>
                          <a:spcPct val="107000"/>
                        </a:lnSpc>
                        <a:spcAft>
                          <a:spcPts val="800"/>
                        </a:spcAft>
                      </a:pPr>
                      <a:r>
                        <a:rPr lang="en-AU" sz="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Sales Revenue</a:t>
                      </a:r>
                      <a:endParaRPr lang="en-AU" sz="800">
                        <a:effectLst/>
                        <a:latin typeface="Calibri" panose="020F0502020204030204" pitchFamily="34" charset="0"/>
                        <a:ea typeface="Calibri" panose="020F0502020204030204" pitchFamily="34" charset="0"/>
                        <a:cs typeface="Times New Roman" panose="02020603050405020304" pitchFamily="18" charset="0"/>
                      </a:endParaRPr>
                    </a:p>
                  </a:txBody>
                  <a:tcPr marL="47023" marR="47023"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07000"/>
                        </a:lnSpc>
                      </a:pPr>
                      <a:endParaRPr lang="en-AU" sz="800">
                        <a:effectLst/>
                        <a:latin typeface="Calibri" panose="020F0502020204030204" pitchFamily="34" charset="0"/>
                        <a:cs typeface="Times New Roman" panose="02020603050405020304" pitchFamily="18" charset="0"/>
                      </a:endParaRPr>
                    </a:p>
                  </a:txBody>
                  <a:tcPr marL="47023" marR="47023" marT="0" marB="0" anchor="b">
                    <a:lnL>
                      <a:noFill/>
                    </a:lnL>
                    <a:lnR>
                      <a:noFill/>
                    </a:lnR>
                    <a:lnT>
                      <a:noFill/>
                    </a:lnT>
                    <a:lnB>
                      <a:noFill/>
                    </a:lnB>
                  </a:tcPr>
                </a:tc>
                <a:tc>
                  <a:txBody>
                    <a:bodyPr/>
                    <a:lstStyle/>
                    <a:p>
                      <a:pPr>
                        <a:lnSpc>
                          <a:spcPct val="107000"/>
                        </a:lnSpc>
                        <a:spcAft>
                          <a:spcPts val="800"/>
                        </a:spcAft>
                      </a:pPr>
                      <a:r>
                        <a:rPr lang="en-AU"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AU" sz="800">
                        <a:effectLst/>
                        <a:latin typeface="Calibri" panose="020F0502020204030204" pitchFamily="34" charset="0"/>
                        <a:ea typeface="Calibri" panose="020F0502020204030204" pitchFamily="34" charset="0"/>
                        <a:cs typeface="Times New Roman" panose="02020603050405020304" pitchFamily="18" charset="0"/>
                      </a:endParaRPr>
                    </a:p>
                  </a:txBody>
                  <a:tcPr marL="47023" marR="47023"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666043566"/>
                  </a:ext>
                </a:extLst>
              </a:tr>
              <a:tr h="141647">
                <a:tc>
                  <a:txBody>
                    <a:bodyPr/>
                    <a:lstStyle/>
                    <a:p>
                      <a:pPr indent="152400">
                        <a:lnSpc>
                          <a:spcPct val="107000"/>
                        </a:lnSpc>
                        <a:spcAft>
                          <a:spcPts val="800"/>
                        </a:spcAft>
                      </a:pPr>
                      <a:r>
                        <a:rPr lang="en-AU"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Eatery Restaurant &amp; Bar</a:t>
                      </a:r>
                      <a:endParaRPr lang="en-AU" sz="800">
                        <a:effectLst/>
                        <a:latin typeface="Calibri" panose="020F0502020204030204" pitchFamily="34" charset="0"/>
                        <a:ea typeface="Calibri" panose="020F0502020204030204" pitchFamily="34" charset="0"/>
                        <a:cs typeface="Times New Roman" panose="02020603050405020304" pitchFamily="18" charset="0"/>
                      </a:endParaRPr>
                    </a:p>
                  </a:txBody>
                  <a:tcPr marL="47023" marR="47023"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07000"/>
                        </a:lnSpc>
                        <a:spcAft>
                          <a:spcPts val="800"/>
                        </a:spcAft>
                      </a:pPr>
                      <a:r>
                        <a:rPr lang="en-AU"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245,000.00 </a:t>
                      </a:r>
                      <a:endParaRPr lang="en-AU" sz="800">
                        <a:effectLst/>
                        <a:latin typeface="Calibri" panose="020F0502020204030204" pitchFamily="34" charset="0"/>
                        <a:ea typeface="Calibri" panose="020F0502020204030204" pitchFamily="34" charset="0"/>
                        <a:cs typeface="Times New Roman" panose="02020603050405020304" pitchFamily="18" charset="0"/>
                      </a:endParaRPr>
                    </a:p>
                  </a:txBody>
                  <a:tcPr marL="47023" marR="47023" marT="0" marB="0" anchor="b">
                    <a:lnL>
                      <a:noFill/>
                    </a:lnL>
                    <a:lnR>
                      <a:noFill/>
                    </a:lnR>
                    <a:lnT>
                      <a:noFill/>
                    </a:lnT>
                    <a:lnB>
                      <a:noFill/>
                    </a:lnB>
                  </a:tcPr>
                </a:tc>
                <a:tc>
                  <a:txBody>
                    <a:bodyPr/>
                    <a:lstStyle/>
                    <a:p>
                      <a:pPr>
                        <a:lnSpc>
                          <a:spcPct val="107000"/>
                        </a:lnSpc>
                        <a:spcAft>
                          <a:spcPts val="800"/>
                        </a:spcAft>
                      </a:pPr>
                      <a:r>
                        <a:rPr lang="en-AU"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AU" sz="800">
                        <a:effectLst/>
                        <a:latin typeface="Calibri" panose="020F0502020204030204" pitchFamily="34" charset="0"/>
                        <a:ea typeface="Calibri" panose="020F0502020204030204" pitchFamily="34" charset="0"/>
                        <a:cs typeface="Times New Roman" panose="02020603050405020304" pitchFamily="18" charset="0"/>
                      </a:endParaRPr>
                    </a:p>
                  </a:txBody>
                  <a:tcPr marL="47023" marR="47023"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295897356"/>
                  </a:ext>
                </a:extLst>
              </a:tr>
              <a:tr h="141647">
                <a:tc>
                  <a:txBody>
                    <a:bodyPr/>
                    <a:lstStyle/>
                    <a:p>
                      <a:pPr indent="152400">
                        <a:lnSpc>
                          <a:spcPct val="107000"/>
                        </a:lnSpc>
                        <a:spcAft>
                          <a:spcPts val="800"/>
                        </a:spcAft>
                      </a:pPr>
                      <a:r>
                        <a:rPr lang="en-AU"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Café </a:t>
                      </a:r>
                      <a:endParaRPr lang="en-AU" sz="800">
                        <a:effectLst/>
                        <a:latin typeface="Calibri" panose="020F0502020204030204" pitchFamily="34" charset="0"/>
                        <a:ea typeface="Calibri" panose="020F0502020204030204" pitchFamily="34" charset="0"/>
                        <a:cs typeface="Times New Roman" panose="02020603050405020304" pitchFamily="18" charset="0"/>
                      </a:endParaRPr>
                    </a:p>
                  </a:txBody>
                  <a:tcPr marL="47023" marR="47023"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07000"/>
                        </a:lnSpc>
                        <a:spcAft>
                          <a:spcPts val="800"/>
                        </a:spcAft>
                      </a:pPr>
                      <a:r>
                        <a:rPr lang="en-AU"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105,000.00 </a:t>
                      </a:r>
                      <a:endParaRPr lang="en-AU" sz="800">
                        <a:effectLst/>
                        <a:latin typeface="Calibri" panose="020F0502020204030204" pitchFamily="34" charset="0"/>
                        <a:ea typeface="Calibri" panose="020F0502020204030204" pitchFamily="34" charset="0"/>
                        <a:cs typeface="Times New Roman" panose="02020603050405020304" pitchFamily="18" charset="0"/>
                      </a:endParaRPr>
                    </a:p>
                  </a:txBody>
                  <a:tcPr marL="47023" marR="47023" marT="0" marB="0" anchor="b">
                    <a:lnL>
                      <a:noFill/>
                    </a:lnL>
                    <a:lnR>
                      <a:noFill/>
                    </a:lnR>
                    <a:lnT>
                      <a:noFill/>
                    </a:lnT>
                    <a:lnB>
                      <a:noFill/>
                    </a:lnB>
                  </a:tcPr>
                </a:tc>
                <a:tc>
                  <a:txBody>
                    <a:bodyPr/>
                    <a:lstStyle/>
                    <a:p>
                      <a:pPr>
                        <a:lnSpc>
                          <a:spcPct val="107000"/>
                        </a:lnSpc>
                        <a:spcAft>
                          <a:spcPts val="800"/>
                        </a:spcAft>
                      </a:pPr>
                      <a:r>
                        <a:rPr lang="en-AU"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AU" sz="800">
                        <a:effectLst/>
                        <a:latin typeface="Calibri" panose="020F0502020204030204" pitchFamily="34" charset="0"/>
                        <a:ea typeface="Calibri" panose="020F0502020204030204" pitchFamily="34" charset="0"/>
                        <a:cs typeface="Times New Roman" panose="02020603050405020304" pitchFamily="18" charset="0"/>
                      </a:endParaRPr>
                    </a:p>
                  </a:txBody>
                  <a:tcPr marL="47023" marR="47023"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250356756"/>
                  </a:ext>
                </a:extLst>
              </a:tr>
              <a:tr h="141647">
                <a:tc>
                  <a:txBody>
                    <a:bodyPr/>
                    <a:lstStyle/>
                    <a:p>
                      <a:pPr indent="152400">
                        <a:lnSpc>
                          <a:spcPct val="107000"/>
                        </a:lnSpc>
                        <a:spcAft>
                          <a:spcPts val="800"/>
                        </a:spcAft>
                      </a:pPr>
                      <a:r>
                        <a:rPr lang="en-AU"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Banquets</a:t>
                      </a:r>
                      <a:endParaRPr lang="en-AU" sz="800">
                        <a:effectLst/>
                        <a:latin typeface="Calibri" panose="020F0502020204030204" pitchFamily="34" charset="0"/>
                        <a:ea typeface="Calibri" panose="020F0502020204030204" pitchFamily="34" charset="0"/>
                        <a:cs typeface="Times New Roman" panose="02020603050405020304" pitchFamily="18" charset="0"/>
                      </a:endParaRPr>
                    </a:p>
                  </a:txBody>
                  <a:tcPr marL="47023" marR="47023"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07000"/>
                        </a:lnSpc>
                        <a:spcAft>
                          <a:spcPts val="800"/>
                        </a:spcAft>
                      </a:pPr>
                      <a:r>
                        <a:rPr lang="en-AU"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130,000.00 </a:t>
                      </a:r>
                      <a:endParaRPr lang="en-AU" sz="800">
                        <a:effectLst/>
                        <a:latin typeface="Calibri" panose="020F0502020204030204" pitchFamily="34" charset="0"/>
                        <a:ea typeface="Calibri" panose="020F0502020204030204" pitchFamily="34" charset="0"/>
                        <a:cs typeface="Times New Roman" panose="02020603050405020304" pitchFamily="18" charset="0"/>
                      </a:endParaRPr>
                    </a:p>
                  </a:txBody>
                  <a:tcPr marL="47023" marR="47023" marT="0" marB="0" anchor="b">
                    <a:lnL>
                      <a:noFill/>
                    </a:lnL>
                    <a:lnR>
                      <a:noFill/>
                    </a:lnR>
                    <a:lnT>
                      <a:noFill/>
                    </a:lnT>
                    <a:lnB>
                      <a:noFill/>
                    </a:lnB>
                  </a:tcPr>
                </a:tc>
                <a:tc>
                  <a:txBody>
                    <a:bodyPr/>
                    <a:lstStyle/>
                    <a:p>
                      <a:pPr>
                        <a:lnSpc>
                          <a:spcPct val="107000"/>
                        </a:lnSpc>
                        <a:spcAft>
                          <a:spcPts val="800"/>
                        </a:spcAft>
                      </a:pPr>
                      <a:r>
                        <a:rPr lang="en-AU"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AU" sz="800">
                        <a:effectLst/>
                        <a:latin typeface="Calibri" panose="020F0502020204030204" pitchFamily="34" charset="0"/>
                        <a:ea typeface="Calibri" panose="020F0502020204030204" pitchFamily="34" charset="0"/>
                        <a:cs typeface="Times New Roman" panose="02020603050405020304" pitchFamily="18" charset="0"/>
                      </a:endParaRPr>
                    </a:p>
                  </a:txBody>
                  <a:tcPr marL="47023" marR="47023"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085463621"/>
                  </a:ext>
                </a:extLst>
              </a:tr>
              <a:tr h="141647">
                <a:tc>
                  <a:txBody>
                    <a:bodyPr/>
                    <a:lstStyle/>
                    <a:p>
                      <a:pPr indent="152400">
                        <a:lnSpc>
                          <a:spcPct val="107000"/>
                        </a:lnSpc>
                        <a:spcAft>
                          <a:spcPts val="800"/>
                        </a:spcAft>
                      </a:pPr>
                      <a:r>
                        <a:rPr lang="en-AU"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Room Service</a:t>
                      </a:r>
                      <a:endParaRPr lang="en-AU" sz="800">
                        <a:effectLst/>
                        <a:latin typeface="Calibri" panose="020F0502020204030204" pitchFamily="34" charset="0"/>
                        <a:ea typeface="Calibri" panose="020F0502020204030204" pitchFamily="34" charset="0"/>
                        <a:cs typeface="Times New Roman" panose="02020603050405020304" pitchFamily="18" charset="0"/>
                      </a:endParaRPr>
                    </a:p>
                  </a:txBody>
                  <a:tcPr marL="47023" marR="47023"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07000"/>
                        </a:lnSpc>
                        <a:spcAft>
                          <a:spcPts val="800"/>
                        </a:spcAft>
                      </a:pPr>
                      <a:r>
                        <a:rPr lang="en-AU"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75,000.00 </a:t>
                      </a:r>
                      <a:endParaRPr lang="en-AU" sz="800">
                        <a:effectLst/>
                        <a:latin typeface="Calibri" panose="020F0502020204030204" pitchFamily="34" charset="0"/>
                        <a:ea typeface="Calibri" panose="020F0502020204030204" pitchFamily="34" charset="0"/>
                        <a:cs typeface="Times New Roman" panose="02020603050405020304" pitchFamily="18" charset="0"/>
                      </a:endParaRPr>
                    </a:p>
                  </a:txBody>
                  <a:tcPr marL="47023" marR="47023"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AU"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AU" sz="800">
                        <a:effectLst/>
                        <a:latin typeface="Calibri" panose="020F0502020204030204" pitchFamily="34" charset="0"/>
                        <a:ea typeface="Calibri" panose="020F0502020204030204" pitchFamily="34" charset="0"/>
                        <a:cs typeface="Times New Roman" panose="02020603050405020304" pitchFamily="18" charset="0"/>
                      </a:endParaRPr>
                    </a:p>
                  </a:txBody>
                  <a:tcPr marL="47023" marR="47023"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391438772"/>
                  </a:ext>
                </a:extLst>
              </a:tr>
              <a:tr h="141647">
                <a:tc>
                  <a:txBody>
                    <a:bodyPr/>
                    <a:lstStyle/>
                    <a:p>
                      <a:pPr>
                        <a:lnSpc>
                          <a:spcPct val="107000"/>
                        </a:lnSpc>
                        <a:spcAft>
                          <a:spcPts val="800"/>
                        </a:spcAft>
                      </a:pPr>
                      <a:r>
                        <a:rPr lang="en-AU" sz="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Total Sales Revenue</a:t>
                      </a:r>
                      <a:endParaRPr lang="en-AU" sz="800">
                        <a:effectLst/>
                        <a:latin typeface="Calibri" panose="020F0502020204030204" pitchFamily="34" charset="0"/>
                        <a:ea typeface="Calibri" panose="020F0502020204030204" pitchFamily="34" charset="0"/>
                        <a:cs typeface="Times New Roman" panose="02020603050405020304" pitchFamily="18" charset="0"/>
                      </a:endParaRPr>
                    </a:p>
                  </a:txBody>
                  <a:tcPr marL="47023" marR="47023"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07000"/>
                        </a:lnSpc>
                      </a:pPr>
                      <a:endParaRPr lang="en-AU" sz="800">
                        <a:effectLst/>
                        <a:latin typeface="Calibri" panose="020F0502020204030204" pitchFamily="34" charset="0"/>
                        <a:cs typeface="Times New Roman" panose="02020603050405020304" pitchFamily="18" charset="0"/>
                      </a:endParaRPr>
                    </a:p>
                  </a:txBody>
                  <a:tcPr marL="47023" marR="47023"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spcAft>
                          <a:spcPts val="800"/>
                        </a:spcAft>
                      </a:pPr>
                      <a:r>
                        <a:rPr lang="en-AU"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555,000.00 </a:t>
                      </a:r>
                      <a:endParaRPr lang="en-AU" sz="800">
                        <a:effectLst/>
                        <a:latin typeface="Calibri" panose="020F0502020204030204" pitchFamily="34" charset="0"/>
                        <a:ea typeface="Calibri" panose="020F0502020204030204" pitchFamily="34" charset="0"/>
                        <a:cs typeface="Times New Roman" panose="02020603050405020304" pitchFamily="18" charset="0"/>
                      </a:endParaRPr>
                    </a:p>
                  </a:txBody>
                  <a:tcPr marL="47023" marR="47023"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227715624"/>
                  </a:ext>
                </a:extLst>
              </a:tr>
              <a:tr h="141647">
                <a:tc>
                  <a:txBody>
                    <a:bodyPr/>
                    <a:lstStyle/>
                    <a:p>
                      <a:pPr indent="152400">
                        <a:lnSpc>
                          <a:spcPct val="107000"/>
                        </a:lnSpc>
                        <a:spcAft>
                          <a:spcPts val="800"/>
                        </a:spcAft>
                      </a:pPr>
                      <a:r>
                        <a:rPr lang="en-AU"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AU" sz="800">
                        <a:effectLst/>
                        <a:latin typeface="Calibri" panose="020F0502020204030204" pitchFamily="34" charset="0"/>
                        <a:ea typeface="Calibri" panose="020F0502020204030204" pitchFamily="34" charset="0"/>
                        <a:cs typeface="Times New Roman" panose="02020603050405020304" pitchFamily="18" charset="0"/>
                      </a:endParaRPr>
                    </a:p>
                  </a:txBody>
                  <a:tcPr marL="47023" marR="47023"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07000"/>
                        </a:lnSpc>
                      </a:pPr>
                      <a:endParaRPr lang="en-AU" sz="800">
                        <a:effectLst/>
                        <a:latin typeface="Calibri" panose="020F0502020204030204" pitchFamily="34" charset="0"/>
                        <a:cs typeface="Times New Roman" panose="02020603050405020304" pitchFamily="18" charset="0"/>
                      </a:endParaRPr>
                    </a:p>
                  </a:txBody>
                  <a:tcPr marL="47023" marR="47023" marT="0" marB="0" anchor="b">
                    <a:lnL>
                      <a:noFill/>
                    </a:lnL>
                    <a:lnR>
                      <a:noFill/>
                    </a:lnR>
                    <a:lnT>
                      <a:noFill/>
                    </a:lnT>
                    <a:lnB>
                      <a:noFill/>
                    </a:lnB>
                  </a:tcPr>
                </a:tc>
                <a:tc>
                  <a:txBody>
                    <a:bodyPr/>
                    <a:lstStyle/>
                    <a:p>
                      <a:pPr>
                        <a:lnSpc>
                          <a:spcPct val="107000"/>
                        </a:lnSpc>
                        <a:spcAft>
                          <a:spcPts val="800"/>
                        </a:spcAft>
                      </a:pPr>
                      <a:r>
                        <a:rPr lang="en-AU"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AU" sz="800">
                        <a:effectLst/>
                        <a:latin typeface="Calibri" panose="020F0502020204030204" pitchFamily="34" charset="0"/>
                        <a:ea typeface="Calibri" panose="020F0502020204030204" pitchFamily="34" charset="0"/>
                        <a:cs typeface="Times New Roman" panose="02020603050405020304" pitchFamily="18" charset="0"/>
                      </a:endParaRPr>
                    </a:p>
                  </a:txBody>
                  <a:tcPr marL="47023" marR="47023"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566592014"/>
                  </a:ext>
                </a:extLst>
              </a:tr>
              <a:tr h="141647">
                <a:tc>
                  <a:txBody>
                    <a:bodyPr/>
                    <a:lstStyle/>
                    <a:p>
                      <a:pPr>
                        <a:lnSpc>
                          <a:spcPct val="107000"/>
                        </a:lnSpc>
                        <a:spcAft>
                          <a:spcPts val="800"/>
                        </a:spcAft>
                      </a:pPr>
                      <a:r>
                        <a:rPr lang="en-AU" sz="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Cost of Sales</a:t>
                      </a:r>
                      <a:endParaRPr lang="en-AU" sz="800">
                        <a:effectLst/>
                        <a:latin typeface="Calibri" panose="020F0502020204030204" pitchFamily="34" charset="0"/>
                        <a:ea typeface="Calibri" panose="020F0502020204030204" pitchFamily="34" charset="0"/>
                        <a:cs typeface="Times New Roman" panose="02020603050405020304" pitchFamily="18" charset="0"/>
                      </a:endParaRPr>
                    </a:p>
                  </a:txBody>
                  <a:tcPr marL="47023" marR="47023"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07000"/>
                        </a:lnSpc>
                      </a:pPr>
                      <a:endParaRPr lang="en-AU" sz="800">
                        <a:effectLst/>
                        <a:latin typeface="Calibri" panose="020F0502020204030204" pitchFamily="34" charset="0"/>
                        <a:cs typeface="Times New Roman" panose="02020603050405020304" pitchFamily="18" charset="0"/>
                      </a:endParaRPr>
                    </a:p>
                  </a:txBody>
                  <a:tcPr marL="47023" marR="47023" marT="0" marB="0" anchor="b">
                    <a:lnL>
                      <a:noFill/>
                    </a:lnL>
                    <a:lnR>
                      <a:noFill/>
                    </a:lnR>
                    <a:lnT>
                      <a:noFill/>
                    </a:lnT>
                    <a:lnB>
                      <a:noFill/>
                    </a:lnB>
                  </a:tcPr>
                </a:tc>
                <a:tc>
                  <a:txBody>
                    <a:bodyPr/>
                    <a:lstStyle/>
                    <a:p>
                      <a:pPr>
                        <a:lnSpc>
                          <a:spcPct val="107000"/>
                        </a:lnSpc>
                        <a:spcAft>
                          <a:spcPts val="800"/>
                        </a:spcAft>
                      </a:pPr>
                      <a:r>
                        <a:rPr lang="en-AU"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AU" sz="800">
                        <a:effectLst/>
                        <a:latin typeface="Calibri" panose="020F0502020204030204" pitchFamily="34" charset="0"/>
                        <a:ea typeface="Calibri" panose="020F0502020204030204" pitchFamily="34" charset="0"/>
                        <a:cs typeface="Times New Roman" panose="02020603050405020304" pitchFamily="18" charset="0"/>
                      </a:endParaRPr>
                    </a:p>
                  </a:txBody>
                  <a:tcPr marL="47023" marR="47023"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59616175"/>
                  </a:ext>
                </a:extLst>
              </a:tr>
              <a:tr h="141647">
                <a:tc>
                  <a:txBody>
                    <a:bodyPr/>
                    <a:lstStyle/>
                    <a:p>
                      <a:pPr indent="152400">
                        <a:lnSpc>
                          <a:spcPct val="107000"/>
                        </a:lnSpc>
                        <a:spcAft>
                          <a:spcPts val="800"/>
                        </a:spcAft>
                      </a:pPr>
                      <a:r>
                        <a:rPr lang="en-AU"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Cost of Sales - Food</a:t>
                      </a:r>
                      <a:endParaRPr lang="en-AU" sz="800">
                        <a:effectLst/>
                        <a:latin typeface="Calibri" panose="020F0502020204030204" pitchFamily="34" charset="0"/>
                        <a:ea typeface="Calibri" panose="020F0502020204030204" pitchFamily="34" charset="0"/>
                        <a:cs typeface="Times New Roman" panose="02020603050405020304" pitchFamily="18" charset="0"/>
                      </a:endParaRPr>
                    </a:p>
                  </a:txBody>
                  <a:tcPr marL="47023" marR="47023"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07000"/>
                        </a:lnSpc>
                        <a:spcAft>
                          <a:spcPts val="800"/>
                        </a:spcAft>
                      </a:pPr>
                      <a:r>
                        <a:rPr lang="en-AU"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135,000.00 </a:t>
                      </a:r>
                      <a:endParaRPr lang="en-AU" sz="800">
                        <a:effectLst/>
                        <a:latin typeface="Calibri" panose="020F0502020204030204" pitchFamily="34" charset="0"/>
                        <a:ea typeface="Calibri" panose="020F0502020204030204" pitchFamily="34" charset="0"/>
                        <a:cs typeface="Times New Roman" panose="02020603050405020304" pitchFamily="18" charset="0"/>
                      </a:endParaRPr>
                    </a:p>
                  </a:txBody>
                  <a:tcPr marL="47023" marR="47023" marT="0" marB="0" anchor="b">
                    <a:lnL>
                      <a:noFill/>
                    </a:lnL>
                    <a:lnR>
                      <a:noFill/>
                    </a:lnR>
                    <a:lnT>
                      <a:noFill/>
                    </a:lnT>
                    <a:lnB>
                      <a:noFill/>
                    </a:lnB>
                  </a:tcPr>
                </a:tc>
                <a:tc>
                  <a:txBody>
                    <a:bodyPr/>
                    <a:lstStyle/>
                    <a:p>
                      <a:pPr>
                        <a:lnSpc>
                          <a:spcPct val="107000"/>
                        </a:lnSpc>
                        <a:spcAft>
                          <a:spcPts val="800"/>
                        </a:spcAft>
                      </a:pPr>
                      <a:r>
                        <a:rPr lang="en-AU"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AU" sz="800">
                        <a:effectLst/>
                        <a:latin typeface="Calibri" panose="020F0502020204030204" pitchFamily="34" charset="0"/>
                        <a:ea typeface="Calibri" panose="020F0502020204030204" pitchFamily="34" charset="0"/>
                        <a:cs typeface="Times New Roman" panose="02020603050405020304" pitchFamily="18" charset="0"/>
                      </a:endParaRPr>
                    </a:p>
                  </a:txBody>
                  <a:tcPr marL="47023" marR="47023"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291047994"/>
                  </a:ext>
                </a:extLst>
              </a:tr>
              <a:tr h="141647">
                <a:tc>
                  <a:txBody>
                    <a:bodyPr/>
                    <a:lstStyle/>
                    <a:p>
                      <a:pPr indent="152400">
                        <a:lnSpc>
                          <a:spcPct val="107000"/>
                        </a:lnSpc>
                        <a:spcAft>
                          <a:spcPts val="800"/>
                        </a:spcAft>
                      </a:pPr>
                      <a:r>
                        <a:rPr lang="en-AU"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Less: Employee Meals</a:t>
                      </a:r>
                      <a:endParaRPr lang="en-AU" sz="800">
                        <a:effectLst/>
                        <a:latin typeface="Calibri" panose="020F0502020204030204" pitchFamily="34" charset="0"/>
                        <a:ea typeface="Calibri" panose="020F0502020204030204" pitchFamily="34" charset="0"/>
                        <a:cs typeface="Times New Roman" panose="02020603050405020304" pitchFamily="18" charset="0"/>
                      </a:endParaRPr>
                    </a:p>
                  </a:txBody>
                  <a:tcPr marL="47023" marR="47023"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07000"/>
                        </a:lnSpc>
                        <a:spcAft>
                          <a:spcPts val="800"/>
                        </a:spcAft>
                      </a:pPr>
                      <a:r>
                        <a:rPr lang="en-AU"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(12,000.00)</a:t>
                      </a:r>
                      <a:endParaRPr lang="en-AU" sz="800">
                        <a:effectLst/>
                        <a:latin typeface="Calibri" panose="020F0502020204030204" pitchFamily="34" charset="0"/>
                        <a:ea typeface="Calibri" panose="020F0502020204030204" pitchFamily="34" charset="0"/>
                        <a:cs typeface="Times New Roman" panose="02020603050405020304" pitchFamily="18" charset="0"/>
                      </a:endParaRPr>
                    </a:p>
                  </a:txBody>
                  <a:tcPr marL="47023" marR="47023"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AU"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AU" sz="800">
                        <a:effectLst/>
                        <a:latin typeface="Calibri" panose="020F0502020204030204" pitchFamily="34" charset="0"/>
                        <a:ea typeface="Calibri" panose="020F0502020204030204" pitchFamily="34" charset="0"/>
                        <a:cs typeface="Times New Roman" panose="02020603050405020304" pitchFamily="18" charset="0"/>
                      </a:endParaRPr>
                    </a:p>
                  </a:txBody>
                  <a:tcPr marL="47023" marR="47023"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918868458"/>
                  </a:ext>
                </a:extLst>
              </a:tr>
              <a:tr h="141647">
                <a:tc>
                  <a:txBody>
                    <a:bodyPr/>
                    <a:lstStyle/>
                    <a:p>
                      <a:pPr indent="152400">
                        <a:lnSpc>
                          <a:spcPct val="107000"/>
                        </a:lnSpc>
                        <a:spcAft>
                          <a:spcPts val="800"/>
                        </a:spcAft>
                      </a:pPr>
                      <a:r>
                        <a:rPr lang="en-AU"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Net cost of sales - food</a:t>
                      </a:r>
                      <a:endParaRPr lang="en-AU" sz="800">
                        <a:effectLst/>
                        <a:latin typeface="Calibri" panose="020F0502020204030204" pitchFamily="34" charset="0"/>
                        <a:ea typeface="Calibri" panose="020F0502020204030204" pitchFamily="34" charset="0"/>
                        <a:cs typeface="Times New Roman" panose="02020603050405020304" pitchFamily="18" charset="0"/>
                      </a:endParaRPr>
                    </a:p>
                  </a:txBody>
                  <a:tcPr marL="47023" marR="47023"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07000"/>
                        </a:lnSpc>
                      </a:pPr>
                      <a:endParaRPr lang="en-AU" sz="800">
                        <a:effectLst/>
                        <a:latin typeface="Calibri" panose="020F0502020204030204" pitchFamily="34" charset="0"/>
                        <a:cs typeface="Times New Roman" panose="02020603050405020304" pitchFamily="18" charset="0"/>
                      </a:endParaRPr>
                    </a:p>
                  </a:txBody>
                  <a:tcPr marL="47023" marR="47023"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spcAft>
                          <a:spcPts val="800"/>
                        </a:spcAft>
                      </a:pPr>
                      <a:r>
                        <a:rPr lang="en-AU"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(123,000.00)</a:t>
                      </a:r>
                      <a:endParaRPr lang="en-AU" sz="800">
                        <a:effectLst/>
                        <a:latin typeface="Calibri" panose="020F0502020204030204" pitchFamily="34" charset="0"/>
                        <a:ea typeface="Calibri" panose="020F0502020204030204" pitchFamily="34" charset="0"/>
                        <a:cs typeface="Times New Roman" panose="02020603050405020304" pitchFamily="18" charset="0"/>
                      </a:endParaRPr>
                    </a:p>
                  </a:txBody>
                  <a:tcPr marL="47023" marR="47023"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952853041"/>
                  </a:ext>
                </a:extLst>
              </a:tr>
              <a:tr h="141647">
                <a:tc>
                  <a:txBody>
                    <a:bodyPr/>
                    <a:lstStyle/>
                    <a:p>
                      <a:pPr indent="152400">
                        <a:lnSpc>
                          <a:spcPct val="107000"/>
                        </a:lnSpc>
                        <a:spcAft>
                          <a:spcPts val="800"/>
                        </a:spcAft>
                      </a:pPr>
                      <a:r>
                        <a:rPr lang="en-AU"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Net cost of sales - Beverage</a:t>
                      </a:r>
                      <a:endParaRPr lang="en-AU" sz="800">
                        <a:effectLst/>
                        <a:latin typeface="Calibri" panose="020F0502020204030204" pitchFamily="34" charset="0"/>
                        <a:ea typeface="Calibri" panose="020F0502020204030204" pitchFamily="34" charset="0"/>
                        <a:cs typeface="Times New Roman" panose="02020603050405020304" pitchFamily="18" charset="0"/>
                      </a:endParaRPr>
                    </a:p>
                  </a:txBody>
                  <a:tcPr marL="47023" marR="47023"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07000"/>
                        </a:lnSpc>
                      </a:pPr>
                      <a:endParaRPr lang="en-AU" sz="800">
                        <a:effectLst/>
                        <a:latin typeface="Calibri" panose="020F0502020204030204" pitchFamily="34" charset="0"/>
                        <a:cs typeface="Times New Roman" panose="02020603050405020304" pitchFamily="18" charset="0"/>
                      </a:endParaRPr>
                    </a:p>
                  </a:txBody>
                  <a:tcPr marL="47023" marR="47023" marT="0" marB="0" anchor="b">
                    <a:lnL>
                      <a:noFill/>
                    </a:lnL>
                    <a:lnR>
                      <a:noFill/>
                    </a:lnR>
                    <a:lnT>
                      <a:noFill/>
                    </a:lnT>
                    <a:lnB>
                      <a:noFill/>
                    </a:lnB>
                  </a:tcPr>
                </a:tc>
                <a:tc>
                  <a:txBody>
                    <a:bodyPr/>
                    <a:lstStyle/>
                    <a:p>
                      <a:pPr>
                        <a:lnSpc>
                          <a:spcPct val="107000"/>
                        </a:lnSpc>
                        <a:spcAft>
                          <a:spcPts val="800"/>
                        </a:spcAft>
                      </a:pPr>
                      <a:r>
                        <a:rPr lang="en-AU"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(55,000.00)</a:t>
                      </a:r>
                      <a:endParaRPr lang="en-AU" sz="800">
                        <a:effectLst/>
                        <a:latin typeface="Calibri" panose="020F0502020204030204" pitchFamily="34" charset="0"/>
                        <a:ea typeface="Calibri" panose="020F0502020204030204" pitchFamily="34" charset="0"/>
                        <a:cs typeface="Times New Roman" panose="02020603050405020304" pitchFamily="18" charset="0"/>
                      </a:endParaRPr>
                    </a:p>
                  </a:txBody>
                  <a:tcPr marL="47023" marR="47023"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808933558"/>
                  </a:ext>
                </a:extLst>
              </a:tr>
              <a:tr h="141647">
                <a:tc>
                  <a:txBody>
                    <a:bodyPr/>
                    <a:lstStyle/>
                    <a:p>
                      <a:pPr indent="152400">
                        <a:lnSpc>
                          <a:spcPct val="107000"/>
                        </a:lnSpc>
                        <a:spcAft>
                          <a:spcPts val="800"/>
                        </a:spcAft>
                      </a:pPr>
                      <a:r>
                        <a:rPr lang="en-AU"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Total Net Cost of Sales</a:t>
                      </a:r>
                      <a:endParaRPr lang="en-AU" sz="800">
                        <a:effectLst/>
                        <a:latin typeface="Calibri" panose="020F0502020204030204" pitchFamily="34" charset="0"/>
                        <a:ea typeface="Calibri" panose="020F0502020204030204" pitchFamily="34" charset="0"/>
                        <a:cs typeface="Times New Roman" panose="02020603050405020304" pitchFamily="18" charset="0"/>
                      </a:endParaRPr>
                    </a:p>
                  </a:txBody>
                  <a:tcPr marL="47023" marR="47023"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07000"/>
                        </a:lnSpc>
                      </a:pPr>
                      <a:endParaRPr lang="en-AU" sz="800">
                        <a:effectLst/>
                        <a:latin typeface="Calibri" panose="020F0502020204030204" pitchFamily="34" charset="0"/>
                        <a:cs typeface="Times New Roman" panose="02020603050405020304" pitchFamily="18" charset="0"/>
                      </a:endParaRPr>
                    </a:p>
                  </a:txBody>
                  <a:tcPr marL="47023" marR="47023" marT="0" marB="0" anchor="b">
                    <a:lnL>
                      <a:noFill/>
                    </a:lnL>
                    <a:lnR>
                      <a:noFill/>
                    </a:lnR>
                    <a:lnT>
                      <a:noFill/>
                    </a:lnT>
                    <a:lnB>
                      <a:noFill/>
                    </a:lnB>
                  </a:tcPr>
                </a:tc>
                <a:tc>
                  <a:txBody>
                    <a:bodyPr/>
                    <a:lstStyle/>
                    <a:p>
                      <a:pPr>
                        <a:lnSpc>
                          <a:spcPct val="107000"/>
                        </a:lnSpc>
                        <a:spcAft>
                          <a:spcPts val="800"/>
                        </a:spcAft>
                      </a:pPr>
                      <a:r>
                        <a:rPr lang="en-AU"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(178,000.00)</a:t>
                      </a:r>
                      <a:endParaRPr lang="en-AU" sz="800">
                        <a:effectLst/>
                        <a:latin typeface="Calibri" panose="020F0502020204030204" pitchFamily="34" charset="0"/>
                        <a:ea typeface="Calibri" panose="020F0502020204030204" pitchFamily="34" charset="0"/>
                        <a:cs typeface="Times New Roman" panose="02020603050405020304" pitchFamily="18" charset="0"/>
                      </a:endParaRPr>
                    </a:p>
                  </a:txBody>
                  <a:tcPr marL="47023" marR="47023"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42742114"/>
                  </a:ext>
                </a:extLst>
              </a:tr>
              <a:tr h="141647">
                <a:tc>
                  <a:txBody>
                    <a:bodyPr/>
                    <a:lstStyle/>
                    <a:p>
                      <a:pPr>
                        <a:lnSpc>
                          <a:spcPct val="107000"/>
                        </a:lnSpc>
                        <a:spcAft>
                          <a:spcPts val="800"/>
                        </a:spcAft>
                      </a:pPr>
                      <a:r>
                        <a:rPr lang="en-AU" sz="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Gross Profit Margin</a:t>
                      </a:r>
                      <a:endParaRPr lang="en-AU" sz="800">
                        <a:effectLst/>
                        <a:latin typeface="Calibri" panose="020F0502020204030204" pitchFamily="34" charset="0"/>
                        <a:ea typeface="Calibri" panose="020F0502020204030204" pitchFamily="34" charset="0"/>
                        <a:cs typeface="Times New Roman" panose="02020603050405020304" pitchFamily="18" charset="0"/>
                      </a:endParaRPr>
                    </a:p>
                  </a:txBody>
                  <a:tcPr marL="47023" marR="47023"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07000"/>
                        </a:lnSpc>
                      </a:pPr>
                      <a:endParaRPr lang="en-AU" sz="800">
                        <a:effectLst/>
                        <a:latin typeface="Calibri" panose="020F0502020204030204" pitchFamily="34" charset="0"/>
                        <a:cs typeface="Times New Roman" panose="02020603050405020304" pitchFamily="18" charset="0"/>
                      </a:endParaRPr>
                    </a:p>
                  </a:txBody>
                  <a:tcPr marL="47023" marR="47023" marT="0" marB="0" anchor="b">
                    <a:lnL>
                      <a:noFill/>
                    </a:lnL>
                    <a:lnR>
                      <a:noFill/>
                    </a:lnR>
                    <a:lnT>
                      <a:noFill/>
                    </a:lnT>
                    <a:lnB>
                      <a:noFill/>
                    </a:lnB>
                  </a:tcPr>
                </a:tc>
                <a:tc>
                  <a:txBody>
                    <a:bodyPr/>
                    <a:lstStyle/>
                    <a:p>
                      <a:pPr>
                        <a:lnSpc>
                          <a:spcPct val="107000"/>
                        </a:lnSpc>
                        <a:spcAft>
                          <a:spcPts val="800"/>
                        </a:spcAft>
                      </a:pPr>
                      <a:r>
                        <a:rPr lang="en-AU"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377,000.00 </a:t>
                      </a:r>
                      <a:endParaRPr lang="en-AU" sz="800">
                        <a:effectLst/>
                        <a:latin typeface="Calibri" panose="020F0502020204030204" pitchFamily="34" charset="0"/>
                        <a:ea typeface="Calibri" panose="020F0502020204030204" pitchFamily="34" charset="0"/>
                        <a:cs typeface="Times New Roman" panose="02020603050405020304" pitchFamily="18" charset="0"/>
                      </a:endParaRPr>
                    </a:p>
                  </a:txBody>
                  <a:tcPr marL="47023" marR="47023"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946075561"/>
                  </a:ext>
                </a:extLst>
              </a:tr>
              <a:tr h="141647">
                <a:tc>
                  <a:txBody>
                    <a:bodyPr/>
                    <a:lstStyle/>
                    <a:p>
                      <a:pPr indent="152400">
                        <a:lnSpc>
                          <a:spcPct val="107000"/>
                        </a:lnSpc>
                        <a:spcAft>
                          <a:spcPts val="800"/>
                        </a:spcAft>
                      </a:pPr>
                      <a:r>
                        <a:rPr lang="en-AU"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AU" sz="800">
                        <a:effectLst/>
                        <a:latin typeface="Calibri" panose="020F0502020204030204" pitchFamily="34" charset="0"/>
                        <a:ea typeface="Calibri" panose="020F0502020204030204" pitchFamily="34" charset="0"/>
                        <a:cs typeface="Times New Roman" panose="02020603050405020304" pitchFamily="18" charset="0"/>
                      </a:endParaRPr>
                    </a:p>
                  </a:txBody>
                  <a:tcPr marL="47023" marR="47023"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07000"/>
                        </a:lnSpc>
                      </a:pPr>
                      <a:endParaRPr lang="en-AU" sz="800">
                        <a:effectLst/>
                        <a:latin typeface="Calibri" panose="020F0502020204030204" pitchFamily="34" charset="0"/>
                        <a:cs typeface="Times New Roman" panose="02020603050405020304" pitchFamily="18" charset="0"/>
                      </a:endParaRPr>
                    </a:p>
                  </a:txBody>
                  <a:tcPr marL="47023" marR="47023" marT="0" marB="0" anchor="b">
                    <a:lnL>
                      <a:noFill/>
                    </a:lnL>
                    <a:lnR>
                      <a:noFill/>
                    </a:lnR>
                    <a:lnT>
                      <a:noFill/>
                    </a:lnT>
                    <a:lnB>
                      <a:noFill/>
                    </a:lnB>
                  </a:tcPr>
                </a:tc>
                <a:tc>
                  <a:txBody>
                    <a:bodyPr/>
                    <a:lstStyle/>
                    <a:p>
                      <a:pPr>
                        <a:lnSpc>
                          <a:spcPct val="107000"/>
                        </a:lnSpc>
                        <a:spcAft>
                          <a:spcPts val="800"/>
                        </a:spcAft>
                      </a:pPr>
                      <a:r>
                        <a:rPr lang="en-AU"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AU" sz="800">
                        <a:effectLst/>
                        <a:latin typeface="Calibri" panose="020F0502020204030204" pitchFamily="34" charset="0"/>
                        <a:ea typeface="Calibri" panose="020F0502020204030204" pitchFamily="34" charset="0"/>
                        <a:cs typeface="Times New Roman" panose="02020603050405020304" pitchFamily="18" charset="0"/>
                      </a:endParaRPr>
                    </a:p>
                  </a:txBody>
                  <a:tcPr marL="47023" marR="47023"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797008863"/>
                  </a:ext>
                </a:extLst>
              </a:tr>
              <a:tr h="141647">
                <a:tc>
                  <a:txBody>
                    <a:bodyPr/>
                    <a:lstStyle/>
                    <a:p>
                      <a:pPr>
                        <a:lnSpc>
                          <a:spcPct val="107000"/>
                        </a:lnSpc>
                        <a:spcAft>
                          <a:spcPts val="800"/>
                        </a:spcAft>
                      </a:pPr>
                      <a:r>
                        <a:rPr lang="en-AU" sz="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Departmental Operating Expenses</a:t>
                      </a:r>
                      <a:endParaRPr lang="en-AU" sz="800">
                        <a:effectLst/>
                        <a:latin typeface="Calibri" panose="020F0502020204030204" pitchFamily="34" charset="0"/>
                        <a:ea typeface="Calibri" panose="020F0502020204030204" pitchFamily="34" charset="0"/>
                        <a:cs typeface="Times New Roman" panose="02020603050405020304" pitchFamily="18" charset="0"/>
                      </a:endParaRPr>
                    </a:p>
                  </a:txBody>
                  <a:tcPr marL="47023" marR="47023"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07000"/>
                        </a:lnSpc>
                      </a:pPr>
                      <a:endParaRPr lang="en-AU" sz="800">
                        <a:effectLst/>
                        <a:latin typeface="Calibri" panose="020F0502020204030204" pitchFamily="34" charset="0"/>
                        <a:cs typeface="Times New Roman" panose="02020603050405020304" pitchFamily="18" charset="0"/>
                      </a:endParaRPr>
                    </a:p>
                  </a:txBody>
                  <a:tcPr marL="47023" marR="47023" marT="0" marB="0" anchor="b">
                    <a:lnL>
                      <a:noFill/>
                    </a:lnL>
                    <a:lnR>
                      <a:noFill/>
                    </a:lnR>
                    <a:lnT>
                      <a:noFill/>
                    </a:lnT>
                    <a:lnB>
                      <a:noFill/>
                    </a:lnB>
                  </a:tcPr>
                </a:tc>
                <a:tc>
                  <a:txBody>
                    <a:bodyPr/>
                    <a:lstStyle/>
                    <a:p>
                      <a:pPr>
                        <a:lnSpc>
                          <a:spcPct val="107000"/>
                        </a:lnSpc>
                        <a:spcAft>
                          <a:spcPts val="800"/>
                        </a:spcAft>
                      </a:pPr>
                      <a:r>
                        <a:rPr lang="en-AU"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AU" sz="800">
                        <a:effectLst/>
                        <a:latin typeface="Calibri" panose="020F0502020204030204" pitchFamily="34" charset="0"/>
                        <a:ea typeface="Calibri" panose="020F0502020204030204" pitchFamily="34" charset="0"/>
                        <a:cs typeface="Times New Roman" panose="02020603050405020304" pitchFamily="18" charset="0"/>
                      </a:endParaRPr>
                    </a:p>
                  </a:txBody>
                  <a:tcPr marL="47023" marR="47023"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078731197"/>
                  </a:ext>
                </a:extLst>
              </a:tr>
              <a:tr h="141647">
                <a:tc>
                  <a:txBody>
                    <a:bodyPr/>
                    <a:lstStyle/>
                    <a:p>
                      <a:pPr indent="152400">
                        <a:lnSpc>
                          <a:spcPct val="107000"/>
                        </a:lnSpc>
                        <a:spcAft>
                          <a:spcPts val="800"/>
                        </a:spcAft>
                      </a:pPr>
                      <a:r>
                        <a:rPr lang="en-AU"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Salaries and wages</a:t>
                      </a:r>
                      <a:endParaRPr lang="en-AU" sz="800">
                        <a:effectLst/>
                        <a:latin typeface="Calibri" panose="020F0502020204030204" pitchFamily="34" charset="0"/>
                        <a:ea typeface="Calibri" panose="020F0502020204030204" pitchFamily="34" charset="0"/>
                        <a:cs typeface="Times New Roman" panose="02020603050405020304" pitchFamily="18" charset="0"/>
                      </a:endParaRPr>
                    </a:p>
                  </a:txBody>
                  <a:tcPr marL="47023" marR="47023"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07000"/>
                        </a:lnSpc>
                        <a:spcAft>
                          <a:spcPts val="800"/>
                        </a:spcAft>
                      </a:pPr>
                      <a:r>
                        <a:rPr lang="en-AU"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(175,000.00)</a:t>
                      </a:r>
                      <a:endParaRPr lang="en-AU" sz="800">
                        <a:effectLst/>
                        <a:latin typeface="Calibri" panose="020F0502020204030204" pitchFamily="34" charset="0"/>
                        <a:ea typeface="Calibri" panose="020F0502020204030204" pitchFamily="34" charset="0"/>
                        <a:cs typeface="Times New Roman" panose="02020603050405020304" pitchFamily="18" charset="0"/>
                      </a:endParaRPr>
                    </a:p>
                  </a:txBody>
                  <a:tcPr marL="47023" marR="47023" marT="0" marB="0" anchor="b">
                    <a:lnL>
                      <a:noFill/>
                    </a:lnL>
                    <a:lnR>
                      <a:noFill/>
                    </a:lnR>
                    <a:lnT>
                      <a:noFill/>
                    </a:lnT>
                    <a:lnB>
                      <a:noFill/>
                    </a:lnB>
                  </a:tcPr>
                </a:tc>
                <a:tc>
                  <a:txBody>
                    <a:bodyPr/>
                    <a:lstStyle/>
                    <a:p>
                      <a:pPr>
                        <a:lnSpc>
                          <a:spcPct val="107000"/>
                        </a:lnSpc>
                        <a:spcAft>
                          <a:spcPts val="800"/>
                        </a:spcAft>
                      </a:pPr>
                      <a:r>
                        <a:rPr lang="en-AU"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AU" sz="800">
                        <a:effectLst/>
                        <a:latin typeface="Calibri" panose="020F0502020204030204" pitchFamily="34" charset="0"/>
                        <a:ea typeface="Calibri" panose="020F0502020204030204" pitchFamily="34" charset="0"/>
                        <a:cs typeface="Times New Roman" panose="02020603050405020304" pitchFamily="18" charset="0"/>
                      </a:endParaRPr>
                    </a:p>
                  </a:txBody>
                  <a:tcPr marL="47023" marR="47023"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8291384"/>
                  </a:ext>
                </a:extLst>
              </a:tr>
              <a:tr h="141647">
                <a:tc>
                  <a:txBody>
                    <a:bodyPr/>
                    <a:lstStyle/>
                    <a:p>
                      <a:pPr indent="152400">
                        <a:lnSpc>
                          <a:spcPct val="107000"/>
                        </a:lnSpc>
                        <a:spcAft>
                          <a:spcPts val="800"/>
                        </a:spcAft>
                      </a:pPr>
                      <a:r>
                        <a:rPr lang="en-AU"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Employee benefits</a:t>
                      </a:r>
                      <a:endParaRPr lang="en-AU" sz="800">
                        <a:effectLst/>
                        <a:latin typeface="Calibri" panose="020F0502020204030204" pitchFamily="34" charset="0"/>
                        <a:ea typeface="Calibri" panose="020F0502020204030204" pitchFamily="34" charset="0"/>
                        <a:cs typeface="Times New Roman" panose="02020603050405020304" pitchFamily="18" charset="0"/>
                      </a:endParaRPr>
                    </a:p>
                  </a:txBody>
                  <a:tcPr marL="47023" marR="47023"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07000"/>
                        </a:lnSpc>
                        <a:spcAft>
                          <a:spcPts val="800"/>
                        </a:spcAft>
                      </a:pPr>
                      <a:r>
                        <a:rPr lang="en-AU"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(28,500.00)</a:t>
                      </a:r>
                      <a:endParaRPr lang="en-AU" sz="800">
                        <a:effectLst/>
                        <a:latin typeface="Calibri" panose="020F0502020204030204" pitchFamily="34" charset="0"/>
                        <a:ea typeface="Calibri" panose="020F0502020204030204" pitchFamily="34" charset="0"/>
                        <a:cs typeface="Times New Roman" panose="02020603050405020304" pitchFamily="18" charset="0"/>
                      </a:endParaRPr>
                    </a:p>
                  </a:txBody>
                  <a:tcPr marL="47023" marR="47023"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AU"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AU" sz="800">
                        <a:effectLst/>
                        <a:latin typeface="Calibri" panose="020F0502020204030204" pitchFamily="34" charset="0"/>
                        <a:ea typeface="Calibri" panose="020F0502020204030204" pitchFamily="34" charset="0"/>
                        <a:cs typeface="Times New Roman" panose="02020603050405020304" pitchFamily="18" charset="0"/>
                      </a:endParaRPr>
                    </a:p>
                  </a:txBody>
                  <a:tcPr marL="47023" marR="47023"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313200071"/>
                  </a:ext>
                </a:extLst>
              </a:tr>
              <a:tr h="141647">
                <a:tc>
                  <a:txBody>
                    <a:bodyPr/>
                    <a:lstStyle/>
                    <a:p>
                      <a:pPr>
                        <a:lnSpc>
                          <a:spcPct val="107000"/>
                        </a:lnSpc>
                        <a:spcAft>
                          <a:spcPts val="800"/>
                        </a:spcAft>
                      </a:pPr>
                      <a:r>
                        <a:rPr lang="en-AU" sz="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Total payroll and related expenses</a:t>
                      </a:r>
                      <a:endParaRPr lang="en-AU" sz="800">
                        <a:effectLst/>
                        <a:latin typeface="Calibri" panose="020F0502020204030204" pitchFamily="34" charset="0"/>
                        <a:ea typeface="Calibri" panose="020F0502020204030204" pitchFamily="34" charset="0"/>
                        <a:cs typeface="Times New Roman" panose="02020603050405020304" pitchFamily="18" charset="0"/>
                      </a:endParaRPr>
                    </a:p>
                  </a:txBody>
                  <a:tcPr marL="47023" marR="47023"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07000"/>
                        </a:lnSpc>
                        <a:spcAft>
                          <a:spcPts val="800"/>
                        </a:spcAft>
                      </a:pPr>
                      <a:r>
                        <a:rPr lang="en-AU"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(203,500.00)</a:t>
                      </a:r>
                      <a:endParaRPr lang="en-AU" sz="800">
                        <a:effectLst/>
                        <a:latin typeface="Calibri" panose="020F0502020204030204" pitchFamily="34" charset="0"/>
                        <a:ea typeface="Calibri" panose="020F0502020204030204" pitchFamily="34" charset="0"/>
                        <a:cs typeface="Times New Roman" panose="02020603050405020304" pitchFamily="18" charset="0"/>
                      </a:endParaRPr>
                    </a:p>
                  </a:txBody>
                  <a:tcPr marL="47023" marR="47023"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spcAft>
                          <a:spcPts val="800"/>
                        </a:spcAft>
                      </a:pPr>
                      <a:r>
                        <a:rPr lang="en-AU"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AU" sz="800">
                        <a:effectLst/>
                        <a:latin typeface="Calibri" panose="020F0502020204030204" pitchFamily="34" charset="0"/>
                        <a:ea typeface="Calibri" panose="020F0502020204030204" pitchFamily="34" charset="0"/>
                        <a:cs typeface="Times New Roman" panose="02020603050405020304" pitchFamily="18" charset="0"/>
                      </a:endParaRPr>
                    </a:p>
                  </a:txBody>
                  <a:tcPr marL="47023" marR="47023"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631532559"/>
                  </a:ext>
                </a:extLst>
              </a:tr>
              <a:tr h="141647">
                <a:tc>
                  <a:txBody>
                    <a:bodyPr/>
                    <a:lstStyle/>
                    <a:p>
                      <a:pPr indent="152400">
                        <a:lnSpc>
                          <a:spcPct val="107000"/>
                        </a:lnSpc>
                        <a:spcAft>
                          <a:spcPts val="800"/>
                        </a:spcAft>
                      </a:pPr>
                      <a:r>
                        <a:rPr lang="en-AU"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Glassware and silverware</a:t>
                      </a:r>
                      <a:endParaRPr lang="en-AU" sz="800">
                        <a:effectLst/>
                        <a:latin typeface="Calibri" panose="020F0502020204030204" pitchFamily="34" charset="0"/>
                        <a:ea typeface="Calibri" panose="020F0502020204030204" pitchFamily="34" charset="0"/>
                        <a:cs typeface="Times New Roman" panose="02020603050405020304" pitchFamily="18" charset="0"/>
                      </a:endParaRPr>
                    </a:p>
                  </a:txBody>
                  <a:tcPr marL="47023" marR="47023"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07000"/>
                        </a:lnSpc>
                        <a:spcAft>
                          <a:spcPts val="800"/>
                        </a:spcAft>
                      </a:pPr>
                      <a:r>
                        <a:rPr lang="en-AU"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(5,000.00)</a:t>
                      </a:r>
                      <a:endParaRPr lang="en-AU" sz="800">
                        <a:effectLst/>
                        <a:latin typeface="Calibri" panose="020F0502020204030204" pitchFamily="34" charset="0"/>
                        <a:ea typeface="Calibri" panose="020F0502020204030204" pitchFamily="34" charset="0"/>
                        <a:cs typeface="Times New Roman" panose="02020603050405020304" pitchFamily="18" charset="0"/>
                      </a:endParaRPr>
                    </a:p>
                  </a:txBody>
                  <a:tcPr marL="47023" marR="47023" marT="0" marB="0" anchor="b">
                    <a:lnL>
                      <a:noFill/>
                    </a:lnL>
                    <a:lnR>
                      <a:noFill/>
                    </a:lnR>
                    <a:lnT>
                      <a:noFill/>
                    </a:lnT>
                    <a:lnB>
                      <a:noFill/>
                    </a:lnB>
                  </a:tcPr>
                </a:tc>
                <a:tc>
                  <a:txBody>
                    <a:bodyPr/>
                    <a:lstStyle/>
                    <a:p>
                      <a:pPr>
                        <a:lnSpc>
                          <a:spcPct val="107000"/>
                        </a:lnSpc>
                        <a:spcAft>
                          <a:spcPts val="800"/>
                        </a:spcAft>
                      </a:pPr>
                      <a:r>
                        <a:rPr lang="en-AU"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AU" sz="800">
                        <a:effectLst/>
                        <a:latin typeface="Calibri" panose="020F0502020204030204" pitchFamily="34" charset="0"/>
                        <a:ea typeface="Calibri" panose="020F0502020204030204" pitchFamily="34" charset="0"/>
                        <a:cs typeface="Times New Roman" panose="02020603050405020304" pitchFamily="18" charset="0"/>
                      </a:endParaRPr>
                    </a:p>
                  </a:txBody>
                  <a:tcPr marL="47023" marR="47023"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947219505"/>
                  </a:ext>
                </a:extLst>
              </a:tr>
              <a:tr h="141647">
                <a:tc>
                  <a:txBody>
                    <a:bodyPr/>
                    <a:lstStyle/>
                    <a:p>
                      <a:pPr indent="152400">
                        <a:lnSpc>
                          <a:spcPct val="107000"/>
                        </a:lnSpc>
                        <a:spcAft>
                          <a:spcPts val="800"/>
                        </a:spcAft>
                      </a:pPr>
                      <a:r>
                        <a:rPr lang="en-AU"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Cleaning supplies </a:t>
                      </a:r>
                      <a:endParaRPr lang="en-AU" sz="800">
                        <a:effectLst/>
                        <a:latin typeface="Calibri" panose="020F0502020204030204" pitchFamily="34" charset="0"/>
                        <a:ea typeface="Calibri" panose="020F0502020204030204" pitchFamily="34" charset="0"/>
                        <a:cs typeface="Times New Roman" panose="02020603050405020304" pitchFamily="18" charset="0"/>
                      </a:endParaRPr>
                    </a:p>
                  </a:txBody>
                  <a:tcPr marL="47023" marR="47023"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07000"/>
                        </a:lnSpc>
                        <a:spcAft>
                          <a:spcPts val="800"/>
                        </a:spcAft>
                      </a:pPr>
                      <a:r>
                        <a:rPr lang="en-AU"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(8,900.00)</a:t>
                      </a:r>
                      <a:endParaRPr lang="en-AU" sz="800">
                        <a:effectLst/>
                        <a:latin typeface="Calibri" panose="020F0502020204030204" pitchFamily="34" charset="0"/>
                        <a:ea typeface="Calibri" panose="020F0502020204030204" pitchFamily="34" charset="0"/>
                        <a:cs typeface="Times New Roman" panose="02020603050405020304" pitchFamily="18" charset="0"/>
                      </a:endParaRPr>
                    </a:p>
                  </a:txBody>
                  <a:tcPr marL="47023" marR="47023" marT="0" marB="0" anchor="b">
                    <a:lnL>
                      <a:noFill/>
                    </a:lnL>
                    <a:lnR>
                      <a:noFill/>
                    </a:lnR>
                    <a:lnT>
                      <a:noFill/>
                    </a:lnT>
                    <a:lnB>
                      <a:noFill/>
                    </a:lnB>
                  </a:tcPr>
                </a:tc>
                <a:tc>
                  <a:txBody>
                    <a:bodyPr/>
                    <a:lstStyle/>
                    <a:p>
                      <a:pPr>
                        <a:lnSpc>
                          <a:spcPct val="107000"/>
                        </a:lnSpc>
                        <a:spcAft>
                          <a:spcPts val="800"/>
                        </a:spcAft>
                      </a:pPr>
                      <a:r>
                        <a:rPr lang="en-AU"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AU" sz="800">
                        <a:effectLst/>
                        <a:latin typeface="Calibri" panose="020F0502020204030204" pitchFamily="34" charset="0"/>
                        <a:ea typeface="Calibri" panose="020F0502020204030204" pitchFamily="34" charset="0"/>
                        <a:cs typeface="Times New Roman" panose="02020603050405020304" pitchFamily="18" charset="0"/>
                      </a:endParaRPr>
                    </a:p>
                  </a:txBody>
                  <a:tcPr marL="47023" marR="47023"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007910155"/>
                  </a:ext>
                </a:extLst>
              </a:tr>
              <a:tr h="141647">
                <a:tc>
                  <a:txBody>
                    <a:bodyPr/>
                    <a:lstStyle/>
                    <a:p>
                      <a:pPr indent="152400">
                        <a:lnSpc>
                          <a:spcPct val="107000"/>
                        </a:lnSpc>
                        <a:spcAft>
                          <a:spcPts val="800"/>
                        </a:spcAft>
                      </a:pPr>
                      <a:r>
                        <a:rPr lang="en-AU"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Decorations</a:t>
                      </a:r>
                      <a:endParaRPr lang="en-AU" sz="800">
                        <a:effectLst/>
                        <a:latin typeface="Calibri" panose="020F0502020204030204" pitchFamily="34" charset="0"/>
                        <a:ea typeface="Calibri" panose="020F0502020204030204" pitchFamily="34" charset="0"/>
                        <a:cs typeface="Times New Roman" panose="02020603050405020304" pitchFamily="18" charset="0"/>
                      </a:endParaRPr>
                    </a:p>
                  </a:txBody>
                  <a:tcPr marL="47023" marR="47023"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07000"/>
                        </a:lnSpc>
                        <a:spcAft>
                          <a:spcPts val="800"/>
                        </a:spcAft>
                      </a:pPr>
                      <a:r>
                        <a:rPr lang="en-AU"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(2,500.00)</a:t>
                      </a:r>
                      <a:endParaRPr lang="en-AU" sz="800">
                        <a:effectLst/>
                        <a:latin typeface="Calibri" panose="020F0502020204030204" pitchFamily="34" charset="0"/>
                        <a:ea typeface="Calibri" panose="020F0502020204030204" pitchFamily="34" charset="0"/>
                        <a:cs typeface="Times New Roman" panose="02020603050405020304" pitchFamily="18" charset="0"/>
                      </a:endParaRPr>
                    </a:p>
                  </a:txBody>
                  <a:tcPr marL="47023" marR="47023" marT="0" marB="0" anchor="b">
                    <a:lnL>
                      <a:noFill/>
                    </a:lnL>
                    <a:lnR>
                      <a:noFill/>
                    </a:lnR>
                    <a:lnT>
                      <a:noFill/>
                    </a:lnT>
                    <a:lnB>
                      <a:noFill/>
                    </a:lnB>
                  </a:tcPr>
                </a:tc>
                <a:tc>
                  <a:txBody>
                    <a:bodyPr/>
                    <a:lstStyle/>
                    <a:p>
                      <a:pPr>
                        <a:lnSpc>
                          <a:spcPct val="107000"/>
                        </a:lnSpc>
                        <a:spcAft>
                          <a:spcPts val="800"/>
                        </a:spcAft>
                      </a:pPr>
                      <a:r>
                        <a:rPr lang="en-AU"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AU" sz="800">
                        <a:effectLst/>
                        <a:latin typeface="Calibri" panose="020F0502020204030204" pitchFamily="34" charset="0"/>
                        <a:ea typeface="Calibri" panose="020F0502020204030204" pitchFamily="34" charset="0"/>
                        <a:cs typeface="Times New Roman" panose="02020603050405020304" pitchFamily="18" charset="0"/>
                      </a:endParaRPr>
                    </a:p>
                  </a:txBody>
                  <a:tcPr marL="47023" marR="47023"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626885026"/>
                  </a:ext>
                </a:extLst>
              </a:tr>
              <a:tr h="141647">
                <a:tc>
                  <a:txBody>
                    <a:bodyPr/>
                    <a:lstStyle/>
                    <a:p>
                      <a:pPr indent="152400">
                        <a:lnSpc>
                          <a:spcPct val="107000"/>
                        </a:lnSpc>
                        <a:spcAft>
                          <a:spcPts val="800"/>
                        </a:spcAft>
                      </a:pPr>
                      <a:r>
                        <a:rPr lang="en-AU"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Laundry</a:t>
                      </a:r>
                      <a:endParaRPr lang="en-AU" sz="800">
                        <a:effectLst/>
                        <a:latin typeface="Calibri" panose="020F0502020204030204" pitchFamily="34" charset="0"/>
                        <a:ea typeface="Calibri" panose="020F0502020204030204" pitchFamily="34" charset="0"/>
                        <a:cs typeface="Times New Roman" panose="02020603050405020304" pitchFamily="18" charset="0"/>
                      </a:endParaRPr>
                    </a:p>
                  </a:txBody>
                  <a:tcPr marL="47023" marR="47023"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07000"/>
                        </a:lnSpc>
                        <a:spcAft>
                          <a:spcPts val="800"/>
                        </a:spcAft>
                      </a:pPr>
                      <a:r>
                        <a:rPr lang="en-AU"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(4,000.00)</a:t>
                      </a:r>
                      <a:endParaRPr lang="en-AU" sz="800">
                        <a:effectLst/>
                        <a:latin typeface="Calibri" panose="020F0502020204030204" pitchFamily="34" charset="0"/>
                        <a:ea typeface="Calibri" panose="020F0502020204030204" pitchFamily="34" charset="0"/>
                        <a:cs typeface="Times New Roman" panose="02020603050405020304" pitchFamily="18" charset="0"/>
                      </a:endParaRPr>
                    </a:p>
                  </a:txBody>
                  <a:tcPr marL="47023" marR="47023" marT="0" marB="0" anchor="b">
                    <a:lnL>
                      <a:noFill/>
                    </a:lnL>
                    <a:lnR>
                      <a:noFill/>
                    </a:lnR>
                    <a:lnT>
                      <a:noFill/>
                    </a:lnT>
                    <a:lnB>
                      <a:noFill/>
                    </a:lnB>
                  </a:tcPr>
                </a:tc>
                <a:tc>
                  <a:txBody>
                    <a:bodyPr/>
                    <a:lstStyle/>
                    <a:p>
                      <a:pPr>
                        <a:lnSpc>
                          <a:spcPct val="107000"/>
                        </a:lnSpc>
                        <a:spcAft>
                          <a:spcPts val="800"/>
                        </a:spcAft>
                      </a:pPr>
                      <a:r>
                        <a:rPr lang="en-AU"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AU" sz="800">
                        <a:effectLst/>
                        <a:latin typeface="Calibri" panose="020F0502020204030204" pitchFamily="34" charset="0"/>
                        <a:ea typeface="Calibri" panose="020F0502020204030204" pitchFamily="34" charset="0"/>
                        <a:cs typeface="Times New Roman" panose="02020603050405020304" pitchFamily="18" charset="0"/>
                      </a:endParaRPr>
                    </a:p>
                  </a:txBody>
                  <a:tcPr marL="47023" marR="47023"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055587485"/>
                  </a:ext>
                </a:extLst>
              </a:tr>
              <a:tr h="141647">
                <a:tc>
                  <a:txBody>
                    <a:bodyPr/>
                    <a:lstStyle/>
                    <a:p>
                      <a:pPr indent="152400">
                        <a:lnSpc>
                          <a:spcPct val="107000"/>
                        </a:lnSpc>
                        <a:spcAft>
                          <a:spcPts val="800"/>
                        </a:spcAft>
                      </a:pPr>
                      <a:r>
                        <a:rPr lang="en-AU"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Licenses</a:t>
                      </a:r>
                      <a:endParaRPr lang="en-AU" sz="800">
                        <a:effectLst/>
                        <a:latin typeface="Calibri" panose="020F0502020204030204" pitchFamily="34" charset="0"/>
                        <a:ea typeface="Calibri" panose="020F0502020204030204" pitchFamily="34" charset="0"/>
                        <a:cs typeface="Times New Roman" panose="02020603050405020304" pitchFamily="18" charset="0"/>
                      </a:endParaRPr>
                    </a:p>
                  </a:txBody>
                  <a:tcPr marL="47023" marR="47023"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07000"/>
                        </a:lnSpc>
                        <a:spcAft>
                          <a:spcPts val="800"/>
                        </a:spcAft>
                      </a:pPr>
                      <a:r>
                        <a:rPr lang="en-AU"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(8,000.00)</a:t>
                      </a:r>
                      <a:endParaRPr lang="en-AU" sz="800">
                        <a:effectLst/>
                        <a:latin typeface="Calibri" panose="020F0502020204030204" pitchFamily="34" charset="0"/>
                        <a:ea typeface="Calibri" panose="020F0502020204030204" pitchFamily="34" charset="0"/>
                        <a:cs typeface="Times New Roman" panose="02020603050405020304" pitchFamily="18" charset="0"/>
                      </a:endParaRPr>
                    </a:p>
                  </a:txBody>
                  <a:tcPr marL="47023" marR="47023" marT="0" marB="0" anchor="b">
                    <a:lnL>
                      <a:noFill/>
                    </a:lnL>
                    <a:lnR>
                      <a:noFill/>
                    </a:lnR>
                    <a:lnT>
                      <a:noFill/>
                    </a:lnT>
                    <a:lnB>
                      <a:noFill/>
                    </a:lnB>
                  </a:tcPr>
                </a:tc>
                <a:tc>
                  <a:txBody>
                    <a:bodyPr/>
                    <a:lstStyle/>
                    <a:p>
                      <a:pPr>
                        <a:lnSpc>
                          <a:spcPct val="107000"/>
                        </a:lnSpc>
                        <a:spcAft>
                          <a:spcPts val="800"/>
                        </a:spcAft>
                      </a:pPr>
                      <a:r>
                        <a:rPr lang="en-AU"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AU" sz="800">
                        <a:effectLst/>
                        <a:latin typeface="Calibri" panose="020F0502020204030204" pitchFamily="34" charset="0"/>
                        <a:ea typeface="Calibri" panose="020F0502020204030204" pitchFamily="34" charset="0"/>
                        <a:cs typeface="Times New Roman" panose="02020603050405020304" pitchFamily="18" charset="0"/>
                      </a:endParaRPr>
                    </a:p>
                  </a:txBody>
                  <a:tcPr marL="47023" marR="47023"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519020444"/>
                  </a:ext>
                </a:extLst>
              </a:tr>
              <a:tr h="141647">
                <a:tc>
                  <a:txBody>
                    <a:bodyPr/>
                    <a:lstStyle/>
                    <a:p>
                      <a:pPr indent="152400">
                        <a:lnSpc>
                          <a:spcPct val="107000"/>
                        </a:lnSpc>
                        <a:spcAft>
                          <a:spcPts val="800"/>
                        </a:spcAft>
                      </a:pPr>
                      <a:r>
                        <a:rPr lang="en-AU"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Menu</a:t>
                      </a:r>
                      <a:endParaRPr lang="en-AU" sz="800">
                        <a:effectLst/>
                        <a:latin typeface="Calibri" panose="020F0502020204030204" pitchFamily="34" charset="0"/>
                        <a:ea typeface="Calibri" panose="020F0502020204030204" pitchFamily="34" charset="0"/>
                        <a:cs typeface="Times New Roman" panose="02020603050405020304" pitchFamily="18" charset="0"/>
                      </a:endParaRPr>
                    </a:p>
                  </a:txBody>
                  <a:tcPr marL="47023" marR="47023"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07000"/>
                        </a:lnSpc>
                        <a:spcAft>
                          <a:spcPts val="800"/>
                        </a:spcAft>
                      </a:pPr>
                      <a:r>
                        <a:rPr lang="en-AU"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(1,600.00)</a:t>
                      </a:r>
                      <a:endParaRPr lang="en-AU" sz="800">
                        <a:effectLst/>
                        <a:latin typeface="Calibri" panose="020F0502020204030204" pitchFamily="34" charset="0"/>
                        <a:ea typeface="Calibri" panose="020F0502020204030204" pitchFamily="34" charset="0"/>
                        <a:cs typeface="Times New Roman" panose="02020603050405020304" pitchFamily="18" charset="0"/>
                      </a:endParaRPr>
                    </a:p>
                  </a:txBody>
                  <a:tcPr marL="47023" marR="47023" marT="0" marB="0" anchor="b">
                    <a:lnL>
                      <a:noFill/>
                    </a:lnL>
                    <a:lnR>
                      <a:noFill/>
                    </a:lnR>
                    <a:lnT>
                      <a:noFill/>
                    </a:lnT>
                    <a:lnB>
                      <a:noFill/>
                    </a:lnB>
                  </a:tcPr>
                </a:tc>
                <a:tc>
                  <a:txBody>
                    <a:bodyPr/>
                    <a:lstStyle/>
                    <a:p>
                      <a:pPr>
                        <a:lnSpc>
                          <a:spcPct val="107000"/>
                        </a:lnSpc>
                        <a:spcAft>
                          <a:spcPts val="800"/>
                        </a:spcAft>
                      </a:pPr>
                      <a:r>
                        <a:rPr lang="en-AU"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AU" sz="800">
                        <a:effectLst/>
                        <a:latin typeface="Calibri" panose="020F0502020204030204" pitchFamily="34" charset="0"/>
                        <a:ea typeface="Calibri" panose="020F0502020204030204" pitchFamily="34" charset="0"/>
                        <a:cs typeface="Times New Roman" panose="02020603050405020304" pitchFamily="18" charset="0"/>
                      </a:endParaRPr>
                    </a:p>
                  </a:txBody>
                  <a:tcPr marL="47023" marR="47023"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612727244"/>
                  </a:ext>
                </a:extLst>
              </a:tr>
              <a:tr h="141647">
                <a:tc>
                  <a:txBody>
                    <a:bodyPr/>
                    <a:lstStyle/>
                    <a:p>
                      <a:pPr indent="152400">
                        <a:lnSpc>
                          <a:spcPct val="107000"/>
                        </a:lnSpc>
                        <a:spcAft>
                          <a:spcPts val="800"/>
                        </a:spcAft>
                      </a:pPr>
                      <a:r>
                        <a:rPr lang="en-AU"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Linen and miscellaneous</a:t>
                      </a:r>
                      <a:endParaRPr lang="en-AU" sz="800">
                        <a:effectLst/>
                        <a:latin typeface="Calibri" panose="020F0502020204030204" pitchFamily="34" charset="0"/>
                        <a:ea typeface="Calibri" panose="020F0502020204030204" pitchFamily="34" charset="0"/>
                        <a:cs typeface="Times New Roman" panose="02020603050405020304" pitchFamily="18" charset="0"/>
                      </a:endParaRPr>
                    </a:p>
                  </a:txBody>
                  <a:tcPr marL="47023" marR="47023"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07000"/>
                        </a:lnSpc>
                        <a:spcAft>
                          <a:spcPts val="800"/>
                        </a:spcAft>
                      </a:pPr>
                      <a:r>
                        <a:rPr lang="en-AU"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(3,500.00)</a:t>
                      </a:r>
                      <a:endParaRPr lang="en-AU" sz="800">
                        <a:effectLst/>
                        <a:latin typeface="Calibri" panose="020F0502020204030204" pitchFamily="34" charset="0"/>
                        <a:ea typeface="Calibri" panose="020F0502020204030204" pitchFamily="34" charset="0"/>
                        <a:cs typeface="Times New Roman" panose="02020603050405020304" pitchFamily="18" charset="0"/>
                      </a:endParaRPr>
                    </a:p>
                  </a:txBody>
                  <a:tcPr marL="47023" marR="47023" marT="0" marB="0" anchor="b">
                    <a:lnL>
                      <a:noFill/>
                    </a:lnL>
                    <a:lnR>
                      <a:noFill/>
                    </a:lnR>
                    <a:lnT>
                      <a:noFill/>
                    </a:lnT>
                    <a:lnB>
                      <a:noFill/>
                    </a:lnB>
                  </a:tcPr>
                </a:tc>
                <a:tc>
                  <a:txBody>
                    <a:bodyPr/>
                    <a:lstStyle/>
                    <a:p>
                      <a:pPr>
                        <a:lnSpc>
                          <a:spcPct val="107000"/>
                        </a:lnSpc>
                        <a:spcAft>
                          <a:spcPts val="800"/>
                        </a:spcAft>
                      </a:pPr>
                      <a:r>
                        <a:rPr lang="en-AU"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AU" sz="800">
                        <a:effectLst/>
                        <a:latin typeface="Calibri" panose="020F0502020204030204" pitchFamily="34" charset="0"/>
                        <a:ea typeface="Calibri" panose="020F0502020204030204" pitchFamily="34" charset="0"/>
                        <a:cs typeface="Times New Roman" panose="02020603050405020304" pitchFamily="18" charset="0"/>
                      </a:endParaRPr>
                    </a:p>
                  </a:txBody>
                  <a:tcPr marL="47023" marR="47023"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397761459"/>
                  </a:ext>
                </a:extLst>
              </a:tr>
              <a:tr h="141647">
                <a:tc>
                  <a:txBody>
                    <a:bodyPr/>
                    <a:lstStyle/>
                    <a:p>
                      <a:pPr indent="152400">
                        <a:lnSpc>
                          <a:spcPct val="107000"/>
                        </a:lnSpc>
                        <a:spcAft>
                          <a:spcPts val="800"/>
                        </a:spcAft>
                      </a:pPr>
                      <a:r>
                        <a:rPr lang="en-AU"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Uniforms</a:t>
                      </a:r>
                      <a:endParaRPr lang="en-AU" sz="800">
                        <a:effectLst/>
                        <a:latin typeface="Calibri" panose="020F0502020204030204" pitchFamily="34" charset="0"/>
                        <a:ea typeface="Calibri" panose="020F0502020204030204" pitchFamily="34" charset="0"/>
                        <a:cs typeface="Times New Roman" panose="02020603050405020304" pitchFamily="18" charset="0"/>
                      </a:endParaRPr>
                    </a:p>
                  </a:txBody>
                  <a:tcPr marL="47023" marR="47023"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07000"/>
                        </a:lnSpc>
                        <a:spcAft>
                          <a:spcPts val="800"/>
                        </a:spcAft>
                      </a:pPr>
                      <a:r>
                        <a:rPr lang="en-AU"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(2,000.00)</a:t>
                      </a:r>
                      <a:endParaRPr lang="en-AU" sz="800">
                        <a:effectLst/>
                        <a:latin typeface="Calibri" panose="020F0502020204030204" pitchFamily="34" charset="0"/>
                        <a:ea typeface="Calibri" panose="020F0502020204030204" pitchFamily="34" charset="0"/>
                        <a:cs typeface="Times New Roman" panose="02020603050405020304" pitchFamily="18" charset="0"/>
                      </a:endParaRPr>
                    </a:p>
                  </a:txBody>
                  <a:tcPr marL="47023" marR="47023" marT="0" marB="0" anchor="b">
                    <a:lnL>
                      <a:noFill/>
                    </a:lnL>
                    <a:lnR>
                      <a:noFill/>
                    </a:lnR>
                    <a:lnT>
                      <a:noFill/>
                    </a:lnT>
                    <a:lnB>
                      <a:noFill/>
                    </a:lnB>
                  </a:tcPr>
                </a:tc>
                <a:tc>
                  <a:txBody>
                    <a:bodyPr/>
                    <a:lstStyle/>
                    <a:p>
                      <a:pPr>
                        <a:lnSpc>
                          <a:spcPct val="107000"/>
                        </a:lnSpc>
                        <a:spcAft>
                          <a:spcPts val="800"/>
                        </a:spcAft>
                      </a:pPr>
                      <a:r>
                        <a:rPr lang="en-AU"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AU" sz="800">
                        <a:effectLst/>
                        <a:latin typeface="Calibri" panose="020F0502020204030204" pitchFamily="34" charset="0"/>
                        <a:ea typeface="Calibri" panose="020F0502020204030204" pitchFamily="34" charset="0"/>
                        <a:cs typeface="Times New Roman" panose="02020603050405020304" pitchFamily="18" charset="0"/>
                      </a:endParaRPr>
                    </a:p>
                  </a:txBody>
                  <a:tcPr marL="47023" marR="47023"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146293699"/>
                  </a:ext>
                </a:extLst>
              </a:tr>
              <a:tr h="141647">
                <a:tc>
                  <a:txBody>
                    <a:bodyPr/>
                    <a:lstStyle/>
                    <a:p>
                      <a:pPr indent="152400">
                        <a:lnSpc>
                          <a:spcPct val="107000"/>
                        </a:lnSpc>
                        <a:spcAft>
                          <a:spcPts val="800"/>
                        </a:spcAft>
                      </a:pPr>
                      <a:r>
                        <a:rPr lang="en-AU"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Utensils</a:t>
                      </a:r>
                      <a:endParaRPr lang="en-AU" sz="800">
                        <a:effectLst/>
                        <a:latin typeface="Calibri" panose="020F0502020204030204" pitchFamily="34" charset="0"/>
                        <a:ea typeface="Calibri" panose="020F0502020204030204" pitchFamily="34" charset="0"/>
                        <a:cs typeface="Times New Roman" panose="02020603050405020304" pitchFamily="18" charset="0"/>
                      </a:endParaRPr>
                    </a:p>
                  </a:txBody>
                  <a:tcPr marL="47023" marR="47023"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07000"/>
                        </a:lnSpc>
                        <a:spcAft>
                          <a:spcPts val="800"/>
                        </a:spcAft>
                      </a:pPr>
                      <a:r>
                        <a:rPr lang="en-AU"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(3,000.00)</a:t>
                      </a:r>
                      <a:endParaRPr lang="en-AU" sz="800">
                        <a:effectLst/>
                        <a:latin typeface="Calibri" panose="020F0502020204030204" pitchFamily="34" charset="0"/>
                        <a:ea typeface="Calibri" panose="020F0502020204030204" pitchFamily="34" charset="0"/>
                        <a:cs typeface="Times New Roman" panose="02020603050405020304" pitchFamily="18" charset="0"/>
                      </a:endParaRPr>
                    </a:p>
                  </a:txBody>
                  <a:tcPr marL="47023" marR="47023"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AU"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AU" sz="800">
                        <a:effectLst/>
                        <a:latin typeface="Calibri" panose="020F0502020204030204" pitchFamily="34" charset="0"/>
                        <a:ea typeface="Calibri" panose="020F0502020204030204" pitchFamily="34" charset="0"/>
                        <a:cs typeface="Times New Roman" panose="02020603050405020304" pitchFamily="18" charset="0"/>
                      </a:endParaRPr>
                    </a:p>
                  </a:txBody>
                  <a:tcPr marL="47023" marR="47023"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977210490"/>
                  </a:ext>
                </a:extLst>
              </a:tr>
              <a:tr h="141647">
                <a:tc>
                  <a:txBody>
                    <a:bodyPr/>
                    <a:lstStyle/>
                    <a:p>
                      <a:pPr>
                        <a:lnSpc>
                          <a:spcPct val="107000"/>
                        </a:lnSpc>
                        <a:spcAft>
                          <a:spcPts val="800"/>
                        </a:spcAft>
                      </a:pPr>
                      <a:r>
                        <a:rPr lang="en-AU" sz="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Total Operating Expenses</a:t>
                      </a:r>
                      <a:endParaRPr lang="en-AU" sz="800">
                        <a:effectLst/>
                        <a:latin typeface="Calibri" panose="020F0502020204030204" pitchFamily="34" charset="0"/>
                        <a:ea typeface="Calibri" panose="020F0502020204030204" pitchFamily="34" charset="0"/>
                        <a:cs typeface="Times New Roman" panose="02020603050405020304" pitchFamily="18" charset="0"/>
                      </a:endParaRPr>
                    </a:p>
                  </a:txBody>
                  <a:tcPr marL="47023" marR="47023"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07000"/>
                        </a:lnSpc>
                      </a:pPr>
                      <a:endParaRPr lang="en-AU" sz="800">
                        <a:effectLst/>
                        <a:latin typeface="Calibri" panose="020F0502020204030204" pitchFamily="34" charset="0"/>
                        <a:cs typeface="Times New Roman" panose="02020603050405020304" pitchFamily="18" charset="0"/>
                      </a:endParaRPr>
                    </a:p>
                  </a:txBody>
                  <a:tcPr marL="47023" marR="47023"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spcAft>
                          <a:spcPts val="800"/>
                        </a:spcAft>
                      </a:pPr>
                      <a:r>
                        <a:rPr lang="en-AU"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(242,000.00)</a:t>
                      </a:r>
                      <a:endParaRPr lang="en-AU" sz="800">
                        <a:effectLst/>
                        <a:latin typeface="Calibri" panose="020F0502020204030204" pitchFamily="34" charset="0"/>
                        <a:ea typeface="Calibri" panose="020F0502020204030204" pitchFamily="34" charset="0"/>
                        <a:cs typeface="Times New Roman" panose="02020603050405020304" pitchFamily="18" charset="0"/>
                      </a:endParaRPr>
                    </a:p>
                  </a:txBody>
                  <a:tcPr marL="47023" marR="47023"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50250815"/>
                  </a:ext>
                </a:extLst>
              </a:tr>
              <a:tr h="141647">
                <a:tc>
                  <a:txBody>
                    <a:bodyPr/>
                    <a:lstStyle/>
                    <a:p>
                      <a:pPr>
                        <a:lnSpc>
                          <a:spcPct val="107000"/>
                        </a:lnSpc>
                        <a:spcAft>
                          <a:spcPts val="800"/>
                        </a:spcAft>
                      </a:pPr>
                      <a:r>
                        <a:rPr lang="en-AU" sz="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Departmental Contributory Income (Loss)</a:t>
                      </a:r>
                      <a:endParaRPr lang="en-AU" sz="800">
                        <a:effectLst/>
                        <a:latin typeface="Calibri" panose="020F0502020204030204" pitchFamily="34" charset="0"/>
                        <a:ea typeface="Calibri" panose="020F0502020204030204" pitchFamily="34" charset="0"/>
                        <a:cs typeface="Times New Roman" panose="02020603050405020304" pitchFamily="18" charset="0"/>
                      </a:endParaRPr>
                    </a:p>
                  </a:txBody>
                  <a:tcPr marL="47023" marR="47023"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AU"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AU" sz="800">
                        <a:effectLst/>
                        <a:latin typeface="Calibri" panose="020F0502020204030204" pitchFamily="34" charset="0"/>
                        <a:ea typeface="Calibri" panose="020F0502020204030204" pitchFamily="34" charset="0"/>
                        <a:cs typeface="Times New Roman" panose="02020603050405020304" pitchFamily="18" charset="0"/>
                      </a:endParaRPr>
                    </a:p>
                  </a:txBody>
                  <a:tcPr marL="47023" marR="47023"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AU" sz="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AU" sz="800" u="sng"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135,000.00 </a:t>
                      </a:r>
                      <a:endParaRPr lang="en-AU"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7023" marR="47023"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11301807"/>
                  </a:ext>
                </a:extLst>
              </a:tr>
            </a:tbl>
          </a:graphicData>
        </a:graphic>
      </p:graphicFrame>
    </p:spTree>
    <p:extLst>
      <p:ext uri="{BB962C8B-B14F-4D97-AF65-F5344CB8AC3E}">
        <p14:creationId xmlns:p14="http://schemas.microsoft.com/office/powerpoint/2010/main" val="41520381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14BF527-60FC-4F9E-B514-182D6C7003A3}"/>
              </a:ext>
            </a:extLst>
          </p:cNvPr>
          <p:cNvSpPr>
            <a:spLocks noGrp="1"/>
          </p:cNvSpPr>
          <p:nvPr>
            <p:ph type="body" sz="quarter" idx="10"/>
          </p:nvPr>
        </p:nvSpPr>
        <p:spPr>
          <a:xfrm>
            <a:off x="540000" y="1260000"/>
            <a:ext cx="10800000" cy="4760656"/>
          </a:xfrm>
        </p:spPr>
        <p:txBody>
          <a:bodyPr/>
          <a:lstStyle/>
          <a:p>
            <a:r>
              <a:rPr lang="en-AU" dirty="0"/>
              <a:t>Income Statement for the year ending 31 December 2018</a:t>
            </a:r>
          </a:p>
        </p:txBody>
      </p:sp>
      <p:sp>
        <p:nvSpPr>
          <p:cNvPr id="3" name="Text Placeholder 2">
            <a:extLst>
              <a:ext uri="{FF2B5EF4-FFF2-40B4-BE49-F238E27FC236}">
                <a16:creationId xmlns:a16="http://schemas.microsoft.com/office/drawing/2014/main" id="{7D19A9C4-4B09-4917-B2FD-CE0DE9E67FA1}"/>
              </a:ext>
            </a:extLst>
          </p:cNvPr>
          <p:cNvSpPr>
            <a:spLocks noGrp="1"/>
          </p:cNvSpPr>
          <p:nvPr>
            <p:ph type="body" sz="quarter" idx="11"/>
          </p:nvPr>
        </p:nvSpPr>
        <p:spPr/>
        <p:txBody>
          <a:bodyPr/>
          <a:lstStyle/>
          <a:p>
            <a:endParaRPr lang="en-AU"/>
          </a:p>
        </p:txBody>
      </p:sp>
      <p:sp>
        <p:nvSpPr>
          <p:cNvPr id="4" name="Title 3">
            <a:extLst>
              <a:ext uri="{FF2B5EF4-FFF2-40B4-BE49-F238E27FC236}">
                <a16:creationId xmlns:a16="http://schemas.microsoft.com/office/drawing/2014/main" id="{B3EC97AF-6013-432F-A67C-1C5347F46BAC}"/>
              </a:ext>
            </a:extLst>
          </p:cNvPr>
          <p:cNvSpPr>
            <a:spLocks noGrp="1"/>
          </p:cNvSpPr>
          <p:nvPr>
            <p:ph type="title"/>
          </p:nvPr>
        </p:nvSpPr>
        <p:spPr/>
        <p:txBody>
          <a:bodyPr/>
          <a:lstStyle/>
          <a:p>
            <a:endParaRPr lang="en-AU"/>
          </a:p>
        </p:txBody>
      </p:sp>
      <p:graphicFrame>
        <p:nvGraphicFramePr>
          <p:cNvPr id="5" name="Table 4">
            <a:extLst>
              <a:ext uri="{FF2B5EF4-FFF2-40B4-BE49-F238E27FC236}">
                <a16:creationId xmlns:a16="http://schemas.microsoft.com/office/drawing/2014/main" id="{3BD0534D-9356-46CC-9AF4-DB8B072F3A27}"/>
              </a:ext>
            </a:extLst>
          </p:cNvPr>
          <p:cNvGraphicFramePr>
            <a:graphicFrameLocks noGrp="1"/>
          </p:cNvGraphicFramePr>
          <p:nvPr>
            <p:extLst>
              <p:ext uri="{D42A27DB-BD31-4B8C-83A1-F6EECF244321}">
                <p14:modId xmlns:p14="http://schemas.microsoft.com/office/powerpoint/2010/main" val="3450067782"/>
              </p:ext>
            </p:extLst>
          </p:nvPr>
        </p:nvGraphicFramePr>
        <p:xfrm>
          <a:off x="609600" y="1862931"/>
          <a:ext cx="10730400" cy="4000500"/>
        </p:xfrm>
        <a:graphic>
          <a:graphicData uri="http://schemas.openxmlformats.org/drawingml/2006/table">
            <a:tbl>
              <a:tblPr firstRow="1" firstCol="1" bandRow="1"/>
              <a:tblGrid>
                <a:gridCol w="3576800">
                  <a:extLst>
                    <a:ext uri="{9D8B030D-6E8A-4147-A177-3AD203B41FA5}">
                      <a16:colId xmlns:a16="http://schemas.microsoft.com/office/drawing/2014/main" val="1504087411"/>
                    </a:ext>
                  </a:extLst>
                </a:gridCol>
                <a:gridCol w="3576800">
                  <a:extLst>
                    <a:ext uri="{9D8B030D-6E8A-4147-A177-3AD203B41FA5}">
                      <a16:colId xmlns:a16="http://schemas.microsoft.com/office/drawing/2014/main" val="1424523083"/>
                    </a:ext>
                  </a:extLst>
                </a:gridCol>
                <a:gridCol w="3576800">
                  <a:extLst>
                    <a:ext uri="{9D8B030D-6E8A-4147-A177-3AD203B41FA5}">
                      <a16:colId xmlns:a16="http://schemas.microsoft.com/office/drawing/2014/main" val="878538235"/>
                    </a:ext>
                  </a:extLst>
                </a:gridCol>
              </a:tblGrid>
              <a:tr h="200025">
                <a:tc gridSpan="3">
                  <a:txBody>
                    <a:bodyPr/>
                    <a:lstStyle/>
                    <a:p>
                      <a:pPr>
                        <a:lnSpc>
                          <a:spcPct val="107000"/>
                        </a:lnSpc>
                      </a:pPr>
                      <a:endParaRPr lang="en-AU" sz="1100">
                        <a:effectLst/>
                        <a:latin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829477993"/>
                  </a:ext>
                </a:extLst>
              </a:tr>
              <a:tr h="200025">
                <a:tc>
                  <a:txBody>
                    <a:bodyPr/>
                    <a:lstStyle/>
                    <a:p>
                      <a:pPr>
                        <a:lnSpc>
                          <a:spcPct val="107000"/>
                        </a:lnSpc>
                        <a:spcAft>
                          <a:spcPts val="800"/>
                        </a:spcAft>
                      </a:pPr>
                      <a:r>
                        <a:rPr lang="en-AU"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Hotel - Income (Loss) from Departments </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spcAft>
                          <a:spcPts val="800"/>
                        </a:spcAft>
                      </a:pPr>
                      <a:r>
                        <a:rPr lang="en-AU"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spcAft>
                          <a:spcPts val="800"/>
                        </a:spcAft>
                      </a:pPr>
                      <a:r>
                        <a:rPr lang="en-AU"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631475165"/>
                  </a:ext>
                </a:extLst>
              </a:tr>
              <a:tr h="200025">
                <a:tc>
                  <a:txBody>
                    <a:bodyPr/>
                    <a:lstStyle/>
                    <a:p>
                      <a:pPr indent="152400">
                        <a:lnSpc>
                          <a:spcPct val="107000"/>
                        </a:lnSpc>
                        <a:spcAft>
                          <a:spcPts val="800"/>
                        </a:spcAft>
                      </a:pPr>
                      <a:r>
                        <a:rPr lang="en-AU"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Rooms</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07000"/>
                        </a:lnSpc>
                      </a:pPr>
                      <a:endParaRPr lang="en-AU" sz="1100">
                        <a:effectLst/>
                        <a:latin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nSpc>
                          <a:spcPct val="107000"/>
                        </a:lnSpc>
                        <a:spcAft>
                          <a:spcPts val="800"/>
                        </a:spcAft>
                      </a:pPr>
                      <a:r>
                        <a:rPr lang="en-AU"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490,000.00 </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59371565"/>
                  </a:ext>
                </a:extLst>
              </a:tr>
              <a:tr h="200025">
                <a:tc>
                  <a:txBody>
                    <a:bodyPr/>
                    <a:lstStyle/>
                    <a:p>
                      <a:pPr indent="152400">
                        <a:lnSpc>
                          <a:spcPct val="107000"/>
                        </a:lnSpc>
                        <a:spcAft>
                          <a:spcPts val="800"/>
                        </a:spcAft>
                      </a:pPr>
                      <a:r>
                        <a:rPr lang="en-AU"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Food &amp; Beverage</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07000"/>
                        </a:lnSpc>
                      </a:pPr>
                      <a:endParaRPr lang="en-AU" sz="1100">
                        <a:effectLst/>
                        <a:latin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nSpc>
                          <a:spcPct val="107000"/>
                        </a:lnSpc>
                        <a:spcAft>
                          <a:spcPts val="800"/>
                        </a:spcAft>
                      </a:pPr>
                      <a:r>
                        <a:rPr lang="en-AU"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135,000.00 </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119416130"/>
                  </a:ext>
                </a:extLst>
              </a:tr>
              <a:tr h="200025">
                <a:tc>
                  <a:txBody>
                    <a:bodyPr/>
                    <a:lstStyle/>
                    <a:p>
                      <a:pPr indent="152400">
                        <a:lnSpc>
                          <a:spcPct val="107000"/>
                        </a:lnSpc>
                        <a:spcAft>
                          <a:spcPts val="800"/>
                        </a:spcAft>
                      </a:pPr>
                      <a:r>
                        <a:rPr lang="en-AU"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Miscellaneous income</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07000"/>
                        </a:lnSpc>
                      </a:pPr>
                      <a:endParaRPr lang="en-AU" sz="1100">
                        <a:effectLst/>
                        <a:latin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nSpc>
                          <a:spcPct val="107000"/>
                        </a:lnSpc>
                        <a:spcAft>
                          <a:spcPts val="800"/>
                        </a:spcAft>
                      </a:pPr>
                      <a:r>
                        <a:rPr lang="en-AU"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7,800.00 </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75576903"/>
                  </a:ext>
                </a:extLst>
              </a:tr>
              <a:tr h="200025">
                <a:tc>
                  <a:txBody>
                    <a:bodyPr/>
                    <a:lstStyle/>
                    <a:p>
                      <a:pPr>
                        <a:lnSpc>
                          <a:spcPct val="107000"/>
                        </a:lnSpc>
                        <a:spcAft>
                          <a:spcPts val="800"/>
                        </a:spcAft>
                      </a:pPr>
                      <a:r>
                        <a:rPr lang="en-AU"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Total Departmental Income</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07000"/>
                        </a:lnSpc>
                      </a:pPr>
                      <a:endParaRPr lang="en-AU" sz="1100">
                        <a:effectLst/>
                        <a:latin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nSpc>
                          <a:spcPct val="107000"/>
                        </a:lnSpc>
                        <a:spcAft>
                          <a:spcPts val="800"/>
                        </a:spcAft>
                      </a:pPr>
                      <a:r>
                        <a:rPr lang="en-AU"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632,800.00 </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701739444"/>
                  </a:ext>
                </a:extLst>
              </a:tr>
              <a:tr h="200025">
                <a:tc>
                  <a:txBody>
                    <a:bodyPr/>
                    <a:lstStyle/>
                    <a:p>
                      <a:pPr>
                        <a:lnSpc>
                          <a:spcPct val="107000"/>
                        </a:lnSpc>
                        <a:spcAft>
                          <a:spcPts val="800"/>
                        </a:spcAft>
                      </a:pPr>
                      <a:r>
                        <a:rPr lang="en-AU"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Undistributed Operating Expenses</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07000"/>
                        </a:lnSpc>
                      </a:pPr>
                      <a:endParaRPr lang="en-AU" sz="1100">
                        <a:effectLst/>
                        <a:latin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nSpc>
                          <a:spcPct val="107000"/>
                        </a:lnSpc>
                        <a:spcAft>
                          <a:spcPts val="800"/>
                        </a:spcAft>
                      </a:pPr>
                      <a:r>
                        <a:rPr lang="en-AU"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111809665"/>
                  </a:ext>
                </a:extLst>
              </a:tr>
              <a:tr h="200025">
                <a:tc>
                  <a:txBody>
                    <a:bodyPr/>
                    <a:lstStyle/>
                    <a:p>
                      <a:pPr indent="152400">
                        <a:lnSpc>
                          <a:spcPct val="107000"/>
                        </a:lnSpc>
                        <a:spcAft>
                          <a:spcPts val="800"/>
                        </a:spcAft>
                      </a:pPr>
                      <a:r>
                        <a:rPr lang="en-AU"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Administrative and general</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07000"/>
                        </a:lnSpc>
                        <a:spcAft>
                          <a:spcPts val="800"/>
                        </a:spcAft>
                      </a:pPr>
                      <a:r>
                        <a:rPr lang="en-AU"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(140,000.00)</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nSpc>
                          <a:spcPct val="107000"/>
                        </a:lnSpc>
                        <a:spcAft>
                          <a:spcPts val="800"/>
                        </a:spcAft>
                      </a:pPr>
                      <a:r>
                        <a:rPr lang="en-AU"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525919207"/>
                  </a:ext>
                </a:extLst>
              </a:tr>
              <a:tr h="200025">
                <a:tc>
                  <a:txBody>
                    <a:bodyPr/>
                    <a:lstStyle/>
                    <a:p>
                      <a:pPr indent="152400">
                        <a:lnSpc>
                          <a:spcPct val="107000"/>
                        </a:lnSpc>
                        <a:spcAft>
                          <a:spcPts val="800"/>
                        </a:spcAft>
                      </a:pPr>
                      <a:r>
                        <a:rPr lang="en-AU"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Marketing and Promotions</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07000"/>
                        </a:lnSpc>
                        <a:spcAft>
                          <a:spcPts val="800"/>
                        </a:spcAft>
                      </a:pPr>
                      <a:r>
                        <a:rPr lang="en-AU"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(60,000.00)</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nSpc>
                          <a:spcPct val="107000"/>
                        </a:lnSpc>
                        <a:spcAft>
                          <a:spcPts val="800"/>
                        </a:spcAft>
                      </a:pPr>
                      <a:r>
                        <a:rPr lang="en-AU"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083567375"/>
                  </a:ext>
                </a:extLst>
              </a:tr>
              <a:tr h="200025">
                <a:tc>
                  <a:txBody>
                    <a:bodyPr/>
                    <a:lstStyle/>
                    <a:p>
                      <a:pPr indent="152400">
                        <a:lnSpc>
                          <a:spcPct val="107000"/>
                        </a:lnSpc>
                        <a:spcAft>
                          <a:spcPts val="800"/>
                        </a:spcAft>
                      </a:pPr>
                      <a:r>
                        <a:rPr lang="en-AU"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Property operations and maintenance</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07000"/>
                        </a:lnSpc>
                        <a:spcAft>
                          <a:spcPts val="800"/>
                        </a:spcAft>
                      </a:pPr>
                      <a:r>
                        <a:rPr lang="en-AU"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(155,000.00)</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nSpc>
                          <a:spcPct val="107000"/>
                        </a:lnSpc>
                        <a:spcAft>
                          <a:spcPts val="800"/>
                        </a:spcAft>
                      </a:pPr>
                      <a:r>
                        <a:rPr lang="en-AU"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524569847"/>
                  </a:ext>
                </a:extLst>
              </a:tr>
              <a:tr h="200025">
                <a:tc>
                  <a:txBody>
                    <a:bodyPr/>
                    <a:lstStyle/>
                    <a:p>
                      <a:pPr indent="152400">
                        <a:lnSpc>
                          <a:spcPct val="107000"/>
                        </a:lnSpc>
                        <a:spcAft>
                          <a:spcPts val="800"/>
                        </a:spcAft>
                      </a:pPr>
                      <a:r>
                        <a:rPr lang="en-AU"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Utility bills</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07000"/>
                        </a:lnSpc>
                        <a:spcAft>
                          <a:spcPts val="800"/>
                        </a:spcAft>
                      </a:pPr>
                      <a:r>
                        <a:rPr lang="en-AU"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(36,000.00)</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AU"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(391,000.00)</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44959341"/>
                  </a:ext>
                </a:extLst>
              </a:tr>
              <a:tr h="200025">
                <a:tc>
                  <a:txBody>
                    <a:bodyPr/>
                    <a:lstStyle/>
                    <a:p>
                      <a:pPr>
                        <a:lnSpc>
                          <a:spcPct val="107000"/>
                        </a:lnSpc>
                        <a:spcAft>
                          <a:spcPts val="800"/>
                        </a:spcAft>
                      </a:pPr>
                      <a:r>
                        <a:rPr lang="en-AU"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Income Before Fixed Charges</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07000"/>
                        </a:lnSpc>
                      </a:pPr>
                      <a:endParaRPr lang="en-AU" sz="1100">
                        <a:effectLst/>
                        <a:latin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spcAft>
                          <a:spcPts val="800"/>
                        </a:spcAft>
                      </a:pPr>
                      <a:r>
                        <a:rPr lang="en-AU"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241,800.00 </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409086648"/>
                  </a:ext>
                </a:extLst>
              </a:tr>
              <a:tr h="200025">
                <a:tc>
                  <a:txBody>
                    <a:bodyPr/>
                    <a:lstStyle/>
                    <a:p>
                      <a:pPr>
                        <a:lnSpc>
                          <a:spcPct val="107000"/>
                        </a:lnSpc>
                        <a:spcAft>
                          <a:spcPts val="800"/>
                        </a:spcAft>
                      </a:pPr>
                      <a:r>
                        <a:rPr lang="en-AU"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Fixed Charges</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07000"/>
                        </a:lnSpc>
                      </a:pPr>
                      <a:endParaRPr lang="en-AU" sz="1100">
                        <a:effectLst/>
                        <a:latin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nSpc>
                          <a:spcPct val="107000"/>
                        </a:lnSpc>
                        <a:spcAft>
                          <a:spcPts val="800"/>
                        </a:spcAft>
                      </a:pPr>
                      <a:r>
                        <a:rPr lang="en-AU"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80979205"/>
                  </a:ext>
                </a:extLst>
              </a:tr>
              <a:tr h="200025">
                <a:tc>
                  <a:txBody>
                    <a:bodyPr/>
                    <a:lstStyle/>
                    <a:p>
                      <a:pPr indent="152400">
                        <a:lnSpc>
                          <a:spcPct val="107000"/>
                        </a:lnSpc>
                        <a:spcAft>
                          <a:spcPts val="800"/>
                        </a:spcAft>
                      </a:pPr>
                      <a:r>
                        <a:rPr lang="en-AU"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Property taxes</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07000"/>
                        </a:lnSpc>
                        <a:spcAft>
                          <a:spcPts val="800"/>
                        </a:spcAft>
                      </a:pPr>
                      <a:r>
                        <a:rPr lang="en-AU"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(38,000.00)</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nSpc>
                          <a:spcPct val="107000"/>
                        </a:lnSpc>
                        <a:spcAft>
                          <a:spcPts val="800"/>
                        </a:spcAft>
                      </a:pPr>
                      <a:r>
                        <a:rPr lang="en-AU"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129480564"/>
                  </a:ext>
                </a:extLst>
              </a:tr>
              <a:tr h="200025">
                <a:tc>
                  <a:txBody>
                    <a:bodyPr/>
                    <a:lstStyle/>
                    <a:p>
                      <a:pPr indent="152400">
                        <a:lnSpc>
                          <a:spcPct val="107000"/>
                        </a:lnSpc>
                        <a:spcAft>
                          <a:spcPts val="800"/>
                        </a:spcAft>
                      </a:pPr>
                      <a:r>
                        <a:rPr lang="en-AU"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Insurance </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07000"/>
                        </a:lnSpc>
                        <a:spcAft>
                          <a:spcPts val="800"/>
                        </a:spcAft>
                      </a:pPr>
                      <a:r>
                        <a:rPr lang="en-AU"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(25,000.00)</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nSpc>
                          <a:spcPct val="107000"/>
                        </a:lnSpc>
                        <a:spcAft>
                          <a:spcPts val="800"/>
                        </a:spcAft>
                      </a:pPr>
                      <a:r>
                        <a:rPr lang="en-AU"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931863940"/>
                  </a:ext>
                </a:extLst>
              </a:tr>
              <a:tr h="200025">
                <a:tc>
                  <a:txBody>
                    <a:bodyPr/>
                    <a:lstStyle/>
                    <a:p>
                      <a:pPr indent="152400">
                        <a:lnSpc>
                          <a:spcPct val="107000"/>
                        </a:lnSpc>
                        <a:spcAft>
                          <a:spcPts val="800"/>
                        </a:spcAft>
                      </a:pPr>
                      <a:r>
                        <a:rPr lang="en-AU"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Interest</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07000"/>
                        </a:lnSpc>
                        <a:spcAft>
                          <a:spcPts val="800"/>
                        </a:spcAft>
                      </a:pPr>
                      <a:r>
                        <a:rPr lang="en-AU"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(15,000.00)</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nSpc>
                          <a:spcPct val="107000"/>
                        </a:lnSpc>
                        <a:spcAft>
                          <a:spcPts val="800"/>
                        </a:spcAft>
                      </a:pPr>
                      <a:r>
                        <a:rPr lang="en-AU"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160947601"/>
                  </a:ext>
                </a:extLst>
              </a:tr>
              <a:tr h="200025">
                <a:tc>
                  <a:txBody>
                    <a:bodyPr/>
                    <a:lstStyle/>
                    <a:p>
                      <a:pPr indent="152400">
                        <a:lnSpc>
                          <a:spcPct val="107000"/>
                        </a:lnSpc>
                        <a:spcAft>
                          <a:spcPts val="800"/>
                        </a:spcAft>
                      </a:pPr>
                      <a:r>
                        <a:rPr lang="en-AU"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Depreciation</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07000"/>
                        </a:lnSpc>
                        <a:spcAft>
                          <a:spcPts val="800"/>
                        </a:spcAft>
                      </a:pPr>
                      <a:r>
                        <a:rPr lang="en-AU"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(35,000.00)</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AU"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(113,000.00)</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67539511"/>
                  </a:ext>
                </a:extLst>
              </a:tr>
              <a:tr h="200025">
                <a:tc>
                  <a:txBody>
                    <a:bodyPr/>
                    <a:lstStyle/>
                    <a:p>
                      <a:pPr>
                        <a:lnSpc>
                          <a:spcPct val="107000"/>
                        </a:lnSpc>
                        <a:spcAft>
                          <a:spcPts val="800"/>
                        </a:spcAft>
                      </a:pPr>
                      <a:r>
                        <a:rPr lang="en-AU"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Operating Income Before Tax</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07000"/>
                        </a:lnSpc>
                      </a:pPr>
                      <a:endParaRPr lang="en-AU" sz="1100">
                        <a:effectLst/>
                        <a:latin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spcAft>
                          <a:spcPts val="800"/>
                        </a:spcAft>
                      </a:pPr>
                      <a:r>
                        <a:rPr lang="en-AU"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128,800.00 </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389967612"/>
                  </a:ext>
                </a:extLst>
              </a:tr>
              <a:tr h="200025">
                <a:tc>
                  <a:txBody>
                    <a:bodyPr/>
                    <a:lstStyle/>
                    <a:p>
                      <a:pPr indent="152400">
                        <a:lnSpc>
                          <a:spcPct val="107000"/>
                        </a:lnSpc>
                        <a:spcAft>
                          <a:spcPts val="800"/>
                        </a:spcAft>
                      </a:pPr>
                      <a:r>
                        <a:rPr lang="en-AU"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Income Tax</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07000"/>
                        </a:lnSpc>
                      </a:pPr>
                      <a:endParaRPr lang="en-AU" sz="1100">
                        <a:effectLst/>
                        <a:latin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nSpc>
                          <a:spcPct val="107000"/>
                        </a:lnSpc>
                        <a:spcAft>
                          <a:spcPts val="800"/>
                        </a:spcAft>
                      </a:pPr>
                      <a:r>
                        <a:rPr lang="en-AU"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(65,000.00)</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783033269"/>
                  </a:ext>
                </a:extLst>
              </a:tr>
              <a:tr h="200025">
                <a:tc>
                  <a:txBody>
                    <a:bodyPr/>
                    <a:lstStyle/>
                    <a:p>
                      <a:pPr>
                        <a:lnSpc>
                          <a:spcPct val="107000"/>
                        </a:lnSpc>
                        <a:spcAft>
                          <a:spcPts val="800"/>
                        </a:spcAft>
                      </a:pPr>
                      <a:r>
                        <a:rPr lang="en-AU"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Net Income</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AU"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AU"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AU" sz="1200" u="sng"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63,800.00</a:t>
                      </a:r>
                      <a:r>
                        <a:rPr lang="en-AU"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52959751"/>
                  </a:ext>
                </a:extLst>
              </a:tr>
            </a:tbl>
          </a:graphicData>
        </a:graphic>
      </p:graphicFrame>
    </p:spTree>
    <p:extLst>
      <p:ext uri="{BB962C8B-B14F-4D97-AF65-F5344CB8AC3E}">
        <p14:creationId xmlns:p14="http://schemas.microsoft.com/office/powerpoint/2010/main" val="3712909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524C452-226B-466E-A9F0-EC789954E4F9}"/>
              </a:ext>
            </a:extLst>
          </p:cNvPr>
          <p:cNvSpPr>
            <a:spLocks noGrp="1"/>
          </p:cNvSpPr>
          <p:nvPr>
            <p:ph type="body" sz="quarter" idx="10"/>
          </p:nvPr>
        </p:nvSpPr>
        <p:spPr>
          <a:xfrm>
            <a:off x="540000" y="1260000"/>
            <a:ext cx="10800000" cy="4524351"/>
          </a:xfrm>
        </p:spPr>
        <p:txBody>
          <a:bodyPr>
            <a:normAutofit fontScale="92500"/>
          </a:bodyPr>
          <a:lstStyle/>
          <a:p>
            <a:r>
              <a:rPr lang="en-AU" b="1" dirty="0"/>
              <a:t>Cash Budget</a:t>
            </a:r>
          </a:p>
          <a:p>
            <a:pPr marL="342900" indent="-342900">
              <a:buFont typeface="Arial" panose="020B0604020202020204" pitchFamily="34" charset="0"/>
              <a:buChar char="•"/>
            </a:pPr>
            <a:r>
              <a:rPr lang="en-AU" sz="2000" dirty="0"/>
              <a:t>Cash budgets are useful tools in cash management for small businesses.</a:t>
            </a:r>
          </a:p>
          <a:p>
            <a:pPr marL="342900" indent="-342900">
              <a:buFont typeface="Arial" panose="020B0604020202020204" pitchFamily="34" charset="0"/>
              <a:buChar char="•"/>
            </a:pPr>
            <a:r>
              <a:rPr lang="en-AU" sz="2000" dirty="0">
                <a:ea typeface="Calibri" panose="020F0502020204030204" pitchFamily="34" charset="0"/>
              </a:rPr>
              <a:t>They h</a:t>
            </a:r>
            <a:r>
              <a:rPr lang="en-AU" sz="2000" dirty="0">
                <a:effectLst/>
                <a:ea typeface="Calibri" panose="020F0502020204030204" pitchFamily="34" charset="0"/>
              </a:rPr>
              <a:t>elp to ensure that there are minimum instances of cash shortages in paying the necessary bills, and assisting in maintaining an optimum level of cash balance at all times.</a:t>
            </a:r>
          </a:p>
          <a:p>
            <a:pPr marL="342900" indent="-342900">
              <a:buFont typeface="Arial" panose="020B0604020202020204" pitchFamily="34" charset="0"/>
              <a:buChar char="•"/>
            </a:pPr>
            <a:r>
              <a:rPr lang="en-AU" sz="2000" dirty="0">
                <a:effectLst/>
                <a:ea typeface="Calibri" panose="020F0502020204030204" pitchFamily="34" charset="0"/>
              </a:rPr>
              <a:t>Maintaining a tight control over the cash receipts and disbursements is particularly important since the net income reported by a business in its income statement does not necessarily indicate the amount of cash held in hand.</a:t>
            </a:r>
          </a:p>
          <a:p>
            <a:pPr marL="342900" indent="-342900">
              <a:buFont typeface="Arial" panose="020B0604020202020204" pitchFamily="34" charset="0"/>
              <a:buChar char="•"/>
            </a:pPr>
            <a:r>
              <a:rPr lang="en-AU" sz="2000" dirty="0"/>
              <a:t>Cash budget forecasts can be developed for different periods (usually quarterly) and can be used for cost control to determine variances between forecasts and actual.</a:t>
            </a:r>
          </a:p>
          <a:p>
            <a:endParaRPr lang="en-AU" sz="2000" dirty="0"/>
          </a:p>
          <a:p>
            <a:r>
              <a:rPr lang="en-AU" sz="2000" dirty="0">
                <a:ea typeface="Calibri" panose="020F0502020204030204" pitchFamily="34" charset="0"/>
              </a:rPr>
              <a:t>E</a:t>
            </a:r>
            <a:r>
              <a:rPr lang="en-AU" sz="2000" dirty="0">
                <a:effectLst/>
                <a:ea typeface="Calibri" panose="020F0502020204030204" pitchFamily="34" charset="0"/>
              </a:rPr>
              <a:t>nd-of-period cash balance is calculated as follows: </a:t>
            </a:r>
          </a:p>
          <a:p>
            <a:endParaRPr lang="en-AU" sz="2000" b="1" dirty="0">
              <a:effectLst/>
              <a:ea typeface="Calibri" panose="020F0502020204030204" pitchFamily="34" charset="0"/>
            </a:endParaRPr>
          </a:p>
          <a:p>
            <a:r>
              <a:rPr lang="en-AU" sz="2000" b="1" dirty="0">
                <a:effectLst/>
                <a:ea typeface="Calibri" panose="020F0502020204030204" pitchFamily="34" charset="0"/>
              </a:rPr>
              <a:t>End-of-period/closing cash balance = Beginning cash balance + Receipts – Disbursements</a:t>
            </a:r>
            <a:endParaRPr lang="en-AU" sz="2000" dirty="0">
              <a:effectLst/>
              <a:ea typeface="Calibri" panose="020F0502020204030204" pitchFamily="34" charset="0"/>
            </a:endParaRPr>
          </a:p>
          <a:p>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AU" dirty="0"/>
          </a:p>
        </p:txBody>
      </p:sp>
      <p:sp>
        <p:nvSpPr>
          <p:cNvPr id="3" name="Text Placeholder 2">
            <a:extLst>
              <a:ext uri="{FF2B5EF4-FFF2-40B4-BE49-F238E27FC236}">
                <a16:creationId xmlns:a16="http://schemas.microsoft.com/office/drawing/2014/main" id="{ACC719D6-9237-4EFC-B1D8-2AFAE6DEC6AA}"/>
              </a:ext>
            </a:extLst>
          </p:cNvPr>
          <p:cNvSpPr>
            <a:spLocks noGrp="1"/>
          </p:cNvSpPr>
          <p:nvPr>
            <p:ph type="body" sz="quarter" idx="11"/>
          </p:nvPr>
        </p:nvSpPr>
        <p:spPr/>
        <p:txBody>
          <a:bodyPr/>
          <a:lstStyle/>
          <a:p>
            <a:endParaRPr lang="en-AU"/>
          </a:p>
        </p:txBody>
      </p:sp>
      <p:sp>
        <p:nvSpPr>
          <p:cNvPr id="4" name="Title 3">
            <a:extLst>
              <a:ext uri="{FF2B5EF4-FFF2-40B4-BE49-F238E27FC236}">
                <a16:creationId xmlns:a16="http://schemas.microsoft.com/office/drawing/2014/main" id="{3BBCBFCE-7BBC-46F7-ACA9-10F743081E0A}"/>
              </a:ext>
            </a:extLst>
          </p:cNvPr>
          <p:cNvSpPr>
            <a:spLocks noGrp="1"/>
          </p:cNvSpPr>
          <p:nvPr>
            <p:ph type="title"/>
          </p:nvPr>
        </p:nvSpPr>
        <p:spPr/>
        <p:txBody>
          <a:bodyPr/>
          <a:lstStyle/>
          <a:p>
            <a:endParaRPr lang="en-AU"/>
          </a:p>
        </p:txBody>
      </p:sp>
    </p:spTree>
    <p:extLst>
      <p:ext uri="{BB962C8B-B14F-4D97-AF65-F5344CB8AC3E}">
        <p14:creationId xmlns:p14="http://schemas.microsoft.com/office/powerpoint/2010/main" val="15934740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53B1891-A7C2-4E4A-97DC-DA9BA8DDA452}"/>
              </a:ext>
            </a:extLst>
          </p:cNvPr>
          <p:cNvSpPr>
            <a:spLocks noGrp="1"/>
          </p:cNvSpPr>
          <p:nvPr>
            <p:ph type="body" sz="quarter" idx="10"/>
          </p:nvPr>
        </p:nvSpPr>
        <p:spPr/>
        <p:txBody>
          <a:bodyPr>
            <a:normAutofit fontScale="92500" lnSpcReduction="20000"/>
          </a:bodyPr>
          <a:lstStyle/>
          <a:p>
            <a:r>
              <a:rPr lang="en-US" b="1" dirty="0"/>
              <a:t>Learning Outcomes:</a:t>
            </a:r>
          </a:p>
          <a:p>
            <a:pPr marL="285750" indent="-285750">
              <a:lnSpc>
                <a:spcPct val="150000"/>
              </a:lnSpc>
              <a:spcAft>
                <a:spcPts val="800"/>
              </a:spcAft>
              <a:buFont typeface="Arial" panose="020B0604020202020204" pitchFamily="34" charset="0"/>
              <a:buChar char="•"/>
            </a:pPr>
            <a:r>
              <a:rPr lang="en-AU" sz="2400" dirty="0">
                <a:effectLst/>
                <a:ea typeface="Calibri" panose="020F0502020204030204" pitchFamily="34" charset="0"/>
              </a:rPr>
              <a:t>Understand the importance of financial management for tourism organizations</a:t>
            </a:r>
          </a:p>
          <a:p>
            <a:pPr marL="285750" indent="-285750">
              <a:lnSpc>
                <a:spcPct val="150000"/>
              </a:lnSpc>
              <a:spcAft>
                <a:spcPts val="800"/>
              </a:spcAft>
              <a:buFont typeface="Arial" panose="020B0604020202020204" pitchFamily="34" charset="0"/>
              <a:buChar char="•"/>
            </a:pPr>
            <a:r>
              <a:rPr lang="en-AU" sz="2400" dirty="0">
                <a:effectLst/>
                <a:ea typeface="Calibri" panose="020F0502020204030204" pitchFamily="34" charset="0"/>
              </a:rPr>
              <a:t>Learn about determining costs and calculating break-even analysis</a:t>
            </a:r>
          </a:p>
          <a:p>
            <a:pPr marL="285750" indent="-285750">
              <a:lnSpc>
                <a:spcPct val="150000"/>
              </a:lnSpc>
              <a:spcAft>
                <a:spcPts val="800"/>
              </a:spcAft>
              <a:buFont typeface="Arial" panose="020B0604020202020204" pitchFamily="34" charset="0"/>
              <a:buChar char="•"/>
            </a:pPr>
            <a:r>
              <a:rPr lang="en-AU" sz="2400" dirty="0">
                <a:effectLst/>
                <a:ea typeface="Calibri" panose="020F0502020204030204" pitchFamily="34" charset="0"/>
              </a:rPr>
              <a:t>Learn to develop and understand the main financial statements – balance sheet, income statement (profit &amp; loss), cash budget</a:t>
            </a:r>
          </a:p>
          <a:p>
            <a:pPr marL="285750" indent="-285750">
              <a:lnSpc>
                <a:spcPct val="150000"/>
              </a:lnSpc>
              <a:spcAft>
                <a:spcPts val="800"/>
              </a:spcAft>
              <a:buFont typeface="Arial" panose="020B0604020202020204" pitchFamily="34" charset="0"/>
              <a:buChar char="•"/>
            </a:pPr>
            <a:r>
              <a:rPr lang="en-AU" sz="2400" dirty="0">
                <a:effectLst/>
                <a:ea typeface="Calibri" panose="020F0502020204030204" pitchFamily="34" charset="0"/>
              </a:rPr>
              <a:t>Develop a working knowledge of capital budgeting for tourism businesses</a:t>
            </a:r>
          </a:p>
          <a:p>
            <a:pPr marL="285750" indent="-285750">
              <a:lnSpc>
                <a:spcPct val="150000"/>
              </a:lnSpc>
              <a:spcAft>
                <a:spcPts val="800"/>
              </a:spcAft>
              <a:buFont typeface="Arial" panose="020B0604020202020204" pitchFamily="34" charset="0"/>
              <a:buChar char="•"/>
            </a:pPr>
            <a:r>
              <a:rPr lang="en-AU" sz="2400" dirty="0">
                <a:effectLst/>
                <a:ea typeface="Calibri" panose="020F0502020204030204" pitchFamily="34" charset="0"/>
              </a:rPr>
              <a:t>Become confident with assessing the financial performance of an organization through the use of financial ratios </a:t>
            </a:r>
          </a:p>
          <a:p>
            <a:pPr marL="285750" indent="-285750">
              <a:lnSpc>
                <a:spcPct val="150000"/>
              </a:lnSpc>
              <a:spcAft>
                <a:spcPts val="800"/>
              </a:spcAft>
              <a:buFont typeface="Arial" panose="020B0604020202020204" pitchFamily="34" charset="0"/>
              <a:buChar char="•"/>
            </a:pPr>
            <a:endParaRPr lang="en-AU" sz="2400" dirty="0">
              <a:effectLst/>
              <a:ea typeface="Calibri" panose="020F0502020204030204" pitchFamily="34" charset="0"/>
            </a:endParaRPr>
          </a:p>
          <a:p>
            <a:endParaRPr lang="en-US" dirty="0"/>
          </a:p>
        </p:txBody>
      </p:sp>
      <p:sp>
        <p:nvSpPr>
          <p:cNvPr id="5" name="Text Placeholder 4">
            <a:extLst>
              <a:ext uri="{FF2B5EF4-FFF2-40B4-BE49-F238E27FC236}">
                <a16:creationId xmlns:a16="http://schemas.microsoft.com/office/drawing/2014/main" id="{0BACE64A-F627-8549-9BBF-D781C89BC501}"/>
              </a:ext>
            </a:extLst>
          </p:cNvPr>
          <p:cNvSpPr>
            <a:spLocks noGrp="1"/>
          </p:cNvSpPr>
          <p:nvPr>
            <p:ph type="body" sz="quarter" idx="11"/>
          </p:nvPr>
        </p:nvSpPr>
        <p:spPr/>
        <p:txBody>
          <a:bodyPr/>
          <a:lstStyle/>
          <a:p>
            <a:endParaRPr lang="en-US"/>
          </a:p>
        </p:txBody>
      </p:sp>
      <p:sp>
        <p:nvSpPr>
          <p:cNvPr id="3" name="Title 2">
            <a:extLst>
              <a:ext uri="{FF2B5EF4-FFF2-40B4-BE49-F238E27FC236}">
                <a16:creationId xmlns:a16="http://schemas.microsoft.com/office/drawing/2014/main" id="{DC20C395-C906-1241-81E7-1F0ABD658286}"/>
              </a:ext>
            </a:extLst>
          </p:cNvPr>
          <p:cNvSpPr>
            <a:spLocks noGrp="1"/>
          </p:cNvSpPr>
          <p:nvPr>
            <p:ph type="title"/>
          </p:nvPr>
        </p:nvSpPr>
        <p:spPr>
          <a:xfrm>
            <a:off x="540000" y="505608"/>
            <a:ext cx="10640658" cy="804381"/>
          </a:xfrm>
        </p:spPr>
        <p:txBody>
          <a:bodyPr/>
          <a:lstStyle/>
          <a:p>
            <a:endParaRPr lang="en-US" dirty="0"/>
          </a:p>
        </p:txBody>
      </p:sp>
    </p:spTree>
    <p:extLst>
      <p:ext uri="{BB962C8B-B14F-4D97-AF65-F5344CB8AC3E}">
        <p14:creationId xmlns:p14="http://schemas.microsoft.com/office/powerpoint/2010/main" val="39340725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B064FF6-5B32-49AE-B218-4401D8600650}"/>
              </a:ext>
            </a:extLst>
          </p:cNvPr>
          <p:cNvSpPr>
            <a:spLocks noGrp="1"/>
          </p:cNvSpPr>
          <p:nvPr>
            <p:ph type="body" sz="quarter" idx="10"/>
          </p:nvPr>
        </p:nvSpPr>
        <p:spPr/>
        <p:txBody>
          <a:bodyPr/>
          <a:lstStyle/>
          <a:p>
            <a:r>
              <a:rPr lang="en-AU" b="1" dirty="0"/>
              <a:t>Example of Cash Budget</a:t>
            </a:r>
          </a:p>
          <a:p>
            <a:endParaRPr lang="en-AU" dirty="0"/>
          </a:p>
        </p:txBody>
      </p:sp>
      <p:sp>
        <p:nvSpPr>
          <p:cNvPr id="3" name="Text Placeholder 2">
            <a:extLst>
              <a:ext uri="{FF2B5EF4-FFF2-40B4-BE49-F238E27FC236}">
                <a16:creationId xmlns:a16="http://schemas.microsoft.com/office/drawing/2014/main" id="{7AA7BA98-CB59-47A1-AA97-2E7D2016F8DE}"/>
              </a:ext>
            </a:extLst>
          </p:cNvPr>
          <p:cNvSpPr>
            <a:spLocks noGrp="1"/>
          </p:cNvSpPr>
          <p:nvPr>
            <p:ph type="body" sz="quarter" idx="11"/>
          </p:nvPr>
        </p:nvSpPr>
        <p:spPr/>
        <p:txBody>
          <a:bodyPr/>
          <a:lstStyle/>
          <a:p>
            <a:endParaRPr lang="en-AU"/>
          </a:p>
        </p:txBody>
      </p:sp>
      <p:sp>
        <p:nvSpPr>
          <p:cNvPr id="4" name="Title 3">
            <a:extLst>
              <a:ext uri="{FF2B5EF4-FFF2-40B4-BE49-F238E27FC236}">
                <a16:creationId xmlns:a16="http://schemas.microsoft.com/office/drawing/2014/main" id="{FA3D3576-E219-420E-BE8D-5FE1942FF773}"/>
              </a:ext>
            </a:extLst>
          </p:cNvPr>
          <p:cNvSpPr>
            <a:spLocks noGrp="1"/>
          </p:cNvSpPr>
          <p:nvPr>
            <p:ph type="title"/>
          </p:nvPr>
        </p:nvSpPr>
        <p:spPr/>
        <p:txBody>
          <a:bodyPr/>
          <a:lstStyle/>
          <a:p>
            <a:endParaRPr lang="en-AU"/>
          </a:p>
        </p:txBody>
      </p:sp>
      <p:graphicFrame>
        <p:nvGraphicFramePr>
          <p:cNvPr id="5" name="Table 4">
            <a:extLst>
              <a:ext uri="{FF2B5EF4-FFF2-40B4-BE49-F238E27FC236}">
                <a16:creationId xmlns:a16="http://schemas.microsoft.com/office/drawing/2014/main" id="{2DF746A3-7D15-4A4E-866B-0E8E5C5818CF}"/>
              </a:ext>
            </a:extLst>
          </p:cNvPr>
          <p:cNvGraphicFramePr>
            <a:graphicFrameLocks noGrp="1"/>
          </p:cNvGraphicFramePr>
          <p:nvPr>
            <p:extLst>
              <p:ext uri="{D42A27DB-BD31-4B8C-83A1-F6EECF244321}">
                <p14:modId xmlns:p14="http://schemas.microsoft.com/office/powerpoint/2010/main" val="1053533726"/>
              </p:ext>
            </p:extLst>
          </p:nvPr>
        </p:nvGraphicFramePr>
        <p:xfrm>
          <a:off x="933712" y="1813240"/>
          <a:ext cx="10324575" cy="4312917"/>
        </p:xfrm>
        <a:graphic>
          <a:graphicData uri="http://schemas.openxmlformats.org/drawingml/2006/table">
            <a:tbl>
              <a:tblPr firstRow="1" firstCol="1" bandRow="1"/>
              <a:tblGrid>
                <a:gridCol w="2064915">
                  <a:extLst>
                    <a:ext uri="{9D8B030D-6E8A-4147-A177-3AD203B41FA5}">
                      <a16:colId xmlns:a16="http://schemas.microsoft.com/office/drawing/2014/main" val="453857567"/>
                    </a:ext>
                  </a:extLst>
                </a:gridCol>
                <a:gridCol w="2064915">
                  <a:extLst>
                    <a:ext uri="{9D8B030D-6E8A-4147-A177-3AD203B41FA5}">
                      <a16:colId xmlns:a16="http://schemas.microsoft.com/office/drawing/2014/main" val="2162048903"/>
                    </a:ext>
                  </a:extLst>
                </a:gridCol>
                <a:gridCol w="2064915">
                  <a:extLst>
                    <a:ext uri="{9D8B030D-6E8A-4147-A177-3AD203B41FA5}">
                      <a16:colId xmlns:a16="http://schemas.microsoft.com/office/drawing/2014/main" val="1794397812"/>
                    </a:ext>
                  </a:extLst>
                </a:gridCol>
                <a:gridCol w="2064915">
                  <a:extLst>
                    <a:ext uri="{9D8B030D-6E8A-4147-A177-3AD203B41FA5}">
                      <a16:colId xmlns:a16="http://schemas.microsoft.com/office/drawing/2014/main" val="1249372639"/>
                    </a:ext>
                  </a:extLst>
                </a:gridCol>
                <a:gridCol w="2064915">
                  <a:extLst>
                    <a:ext uri="{9D8B030D-6E8A-4147-A177-3AD203B41FA5}">
                      <a16:colId xmlns:a16="http://schemas.microsoft.com/office/drawing/2014/main" val="1872638296"/>
                    </a:ext>
                  </a:extLst>
                </a:gridCol>
              </a:tblGrid>
              <a:tr h="179349">
                <a:tc gridSpan="4">
                  <a:txBody>
                    <a:bodyPr/>
                    <a:lstStyle/>
                    <a:p>
                      <a:pPr>
                        <a:lnSpc>
                          <a:spcPct val="107000"/>
                        </a:lnSpc>
                        <a:spcAft>
                          <a:spcPts val="800"/>
                        </a:spcAft>
                      </a:pPr>
                      <a:r>
                        <a:rPr lang="en-AU"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Barossa Boutique - Cash Budget based on Sales Forecast</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4529" marR="64529" marT="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AU"/>
                    </a:p>
                  </a:txBody>
                  <a:tcPr/>
                </a:tc>
                <a:tc hMerge="1">
                  <a:txBody>
                    <a:bodyPr/>
                    <a:lstStyle/>
                    <a:p>
                      <a:endParaRPr lang="en-AU"/>
                    </a:p>
                  </a:txBody>
                  <a:tcPr/>
                </a:tc>
                <a:tc hMerge="1">
                  <a:txBody>
                    <a:bodyPr/>
                    <a:lstStyle/>
                    <a:p>
                      <a:endParaRPr lang="en-AU"/>
                    </a:p>
                  </a:txBody>
                  <a:tcPr/>
                </a:tc>
                <a:tc>
                  <a:txBody>
                    <a:bodyPr/>
                    <a:lstStyle/>
                    <a:p>
                      <a:pPr>
                        <a:lnSpc>
                          <a:spcPct val="107000"/>
                        </a:lnSpc>
                      </a:pPr>
                      <a:endParaRPr lang="en-AU" sz="1000">
                        <a:effectLst/>
                        <a:latin typeface="Calibri" panose="020F0502020204030204" pitchFamily="34" charset="0"/>
                        <a:cs typeface="Times New Roman" panose="02020603050405020304" pitchFamily="18" charset="0"/>
                      </a:endParaRPr>
                    </a:p>
                  </a:txBody>
                  <a:tcPr marL="64529" marR="64529"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40686863"/>
                  </a:ext>
                </a:extLst>
              </a:tr>
              <a:tr h="179349">
                <a:tc>
                  <a:txBody>
                    <a:bodyPr/>
                    <a:lstStyle/>
                    <a:p>
                      <a:pPr>
                        <a:lnSpc>
                          <a:spcPct val="107000"/>
                        </a:lnSpc>
                        <a:spcAft>
                          <a:spcPts val="800"/>
                        </a:spcAft>
                      </a:pPr>
                      <a:r>
                        <a:rPr lang="en-AU"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4529" marR="64529"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spcAft>
                          <a:spcPts val="800"/>
                        </a:spcAft>
                      </a:pPr>
                      <a:r>
                        <a:rPr lang="en-AU"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Q1</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4529" marR="64529"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AU"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Q2</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4529" marR="64529"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AU"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Q3</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4529" marR="64529"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AU"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Q4</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4529" marR="64529"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10115510"/>
                  </a:ext>
                </a:extLst>
              </a:tr>
              <a:tr h="179349">
                <a:tc>
                  <a:txBody>
                    <a:bodyPr/>
                    <a:lstStyle/>
                    <a:p>
                      <a:pPr>
                        <a:lnSpc>
                          <a:spcPct val="107000"/>
                        </a:lnSpc>
                        <a:spcAft>
                          <a:spcPts val="800"/>
                        </a:spcAft>
                      </a:pPr>
                      <a:r>
                        <a:rPr lang="en-AU"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Cash Receipts</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4529" marR="64529"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07000"/>
                        </a:lnSpc>
                      </a:pPr>
                      <a:endParaRPr lang="en-AU" sz="1000">
                        <a:effectLst/>
                        <a:latin typeface="Calibri" panose="020F0502020204030204" pitchFamily="34" charset="0"/>
                        <a:cs typeface="Times New Roman" panose="02020603050405020304" pitchFamily="18" charset="0"/>
                      </a:endParaRPr>
                    </a:p>
                  </a:txBody>
                  <a:tcPr marL="64529" marR="64529"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pPr>
                      <a:endParaRPr lang="en-AU" sz="1000">
                        <a:effectLst/>
                        <a:latin typeface="Calibri" panose="020F0502020204030204" pitchFamily="34" charset="0"/>
                        <a:cs typeface="Times New Roman" panose="02020603050405020304" pitchFamily="18" charset="0"/>
                      </a:endParaRPr>
                    </a:p>
                  </a:txBody>
                  <a:tcPr marL="64529" marR="64529"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pPr>
                      <a:endParaRPr lang="en-AU" sz="1000">
                        <a:effectLst/>
                        <a:latin typeface="Calibri" panose="020F0502020204030204" pitchFamily="34" charset="0"/>
                        <a:cs typeface="Times New Roman" panose="02020603050405020304" pitchFamily="18" charset="0"/>
                      </a:endParaRPr>
                    </a:p>
                  </a:txBody>
                  <a:tcPr marL="64529" marR="64529"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spcAft>
                          <a:spcPts val="800"/>
                        </a:spcAft>
                      </a:pPr>
                      <a:r>
                        <a:rPr lang="en-AU"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4529" marR="64529"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848194849"/>
                  </a:ext>
                </a:extLst>
              </a:tr>
              <a:tr h="179349">
                <a:tc>
                  <a:txBody>
                    <a:bodyPr/>
                    <a:lstStyle/>
                    <a:p>
                      <a:pPr>
                        <a:lnSpc>
                          <a:spcPct val="107000"/>
                        </a:lnSpc>
                        <a:spcAft>
                          <a:spcPts val="800"/>
                        </a:spcAft>
                      </a:pPr>
                      <a:r>
                        <a:rPr lang="en-AU"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Cash sales</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4529" marR="64529"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07000"/>
                        </a:lnSpc>
                        <a:spcAft>
                          <a:spcPts val="800"/>
                        </a:spcAft>
                      </a:pPr>
                      <a:r>
                        <a:rPr lang="en-AU"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62,000.00 </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4529" marR="64529" marT="0" marB="0" anchor="b">
                    <a:lnL>
                      <a:noFill/>
                    </a:lnL>
                    <a:lnR>
                      <a:noFill/>
                    </a:lnR>
                    <a:lnT>
                      <a:noFill/>
                    </a:lnT>
                    <a:lnB>
                      <a:noFill/>
                    </a:lnB>
                  </a:tcPr>
                </a:tc>
                <a:tc>
                  <a:txBody>
                    <a:bodyPr/>
                    <a:lstStyle/>
                    <a:p>
                      <a:pPr>
                        <a:lnSpc>
                          <a:spcPct val="107000"/>
                        </a:lnSpc>
                        <a:spcAft>
                          <a:spcPts val="800"/>
                        </a:spcAft>
                      </a:pPr>
                      <a:r>
                        <a:rPr lang="en-AU"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35,000.00 </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4529" marR="64529" marT="0" marB="0" anchor="b">
                    <a:lnL>
                      <a:noFill/>
                    </a:lnL>
                    <a:lnR>
                      <a:noFill/>
                    </a:lnR>
                    <a:lnT>
                      <a:noFill/>
                    </a:lnT>
                    <a:lnB>
                      <a:noFill/>
                    </a:lnB>
                  </a:tcPr>
                </a:tc>
                <a:tc>
                  <a:txBody>
                    <a:bodyPr/>
                    <a:lstStyle/>
                    <a:p>
                      <a:pPr>
                        <a:lnSpc>
                          <a:spcPct val="107000"/>
                        </a:lnSpc>
                        <a:spcAft>
                          <a:spcPts val="800"/>
                        </a:spcAft>
                      </a:pPr>
                      <a:r>
                        <a:rPr lang="en-AU"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28,000.00 </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4529" marR="64529" marT="0" marB="0" anchor="b">
                    <a:lnL>
                      <a:noFill/>
                    </a:lnL>
                    <a:lnR>
                      <a:noFill/>
                    </a:lnR>
                    <a:lnT>
                      <a:noFill/>
                    </a:lnT>
                    <a:lnB>
                      <a:noFill/>
                    </a:lnB>
                  </a:tcPr>
                </a:tc>
                <a:tc>
                  <a:txBody>
                    <a:bodyPr/>
                    <a:lstStyle/>
                    <a:p>
                      <a:pPr>
                        <a:lnSpc>
                          <a:spcPct val="107000"/>
                        </a:lnSpc>
                        <a:spcAft>
                          <a:spcPts val="800"/>
                        </a:spcAft>
                      </a:pPr>
                      <a:r>
                        <a:rPr lang="en-AU"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78,000.00 </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4529" marR="64529"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76104127"/>
                  </a:ext>
                </a:extLst>
              </a:tr>
              <a:tr h="179349">
                <a:tc>
                  <a:txBody>
                    <a:bodyPr/>
                    <a:lstStyle/>
                    <a:p>
                      <a:pPr>
                        <a:lnSpc>
                          <a:spcPct val="107000"/>
                        </a:lnSpc>
                        <a:spcAft>
                          <a:spcPts val="800"/>
                        </a:spcAft>
                      </a:pPr>
                      <a:r>
                        <a:rPr lang="en-AU"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Credit sales collected</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4529" marR="64529"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07000"/>
                        </a:lnSpc>
                        <a:spcAft>
                          <a:spcPts val="800"/>
                        </a:spcAft>
                      </a:pPr>
                      <a:r>
                        <a:rPr lang="en-AU"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70,000.00 </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4529" marR="64529" marT="0" marB="0" anchor="b">
                    <a:lnL>
                      <a:noFill/>
                    </a:lnL>
                    <a:lnR>
                      <a:noFill/>
                    </a:lnR>
                    <a:lnT>
                      <a:noFill/>
                    </a:lnT>
                    <a:lnB>
                      <a:noFill/>
                    </a:lnB>
                  </a:tcPr>
                </a:tc>
                <a:tc>
                  <a:txBody>
                    <a:bodyPr/>
                    <a:lstStyle/>
                    <a:p>
                      <a:pPr>
                        <a:lnSpc>
                          <a:spcPct val="107000"/>
                        </a:lnSpc>
                        <a:spcAft>
                          <a:spcPts val="800"/>
                        </a:spcAft>
                      </a:pPr>
                      <a:r>
                        <a:rPr lang="en-AU"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45,000.00 </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4529" marR="64529" marT="0" marB="0" anchor="b">
                    <a:lnL>
                      <a:noFill/>
                    </a:lnL>
                    <a:lnR>
                      <a:noFill/>
                    </a:lnR>
                    <a:lnT>
                      <a:noFill/>
                    </a:lnT>
                    <a:lnB>
                      <a:noFill/>
                    </a:lnB>
                  </a:tcPr>
                </a:tc>
                <a:tc>
                  <a:txBody>
                    <a:bodyPr/>
                    <a:lstStyle/>
                    <a:p>
                      <a:pPr>
                        <a:lnSpc>
                          <a:spcPct val="107000"/>
                        </a:lnSpc>
                        <a:spcAft>
                          <a:spcPts val="800"/>
                        </a:spcAft>
                      </a:pPr>
                      <a:r>
                        <a:rPr lang="en-AU"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35,000.00 </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4529" marR="64529" marT="0" marB="0" anchor="b">
                    <a:lnL>
                      <a:noFill/>
                    </a:lnL>
                    <a:lnR>
                      <a:noFill/>
                    </a:lnR>
                    <a:lnT>
                      <a:noFill/>
                    </a:lnT>
                    <a:lnB>
                      <a:noFill/>
                    </a:lnB>
                  </a:tcPr>
                </a:tc>
                <a:tc>
                  <a:txBody>
                    <a:bodyPr/>
                    <a:lstStyle/>
                    <a:p>
                      <a:pPr>
                        <a:lnSpc>
                          <a:spcPct val="107000"/>
                        </a:lnSpc>
                        <a:spcAft>
                          <a:spcPts val="800"/>
                        </a:spcAft>
                      </a:pPr>
                      <a:r>
                        <a:rPr lang="en-AU"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35,000.00 </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4529" marR="64529"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86562938"/>
                  </a:ext>
                </a:extLst>
              </a:tr>
              <a:tr h="179349">
                <a:tc>
                  <a:txBody>
                    <a:bodyPr/>
                    <a:lstStyle/>
                    <a:p>
                      <a:pPr>
                        <a:lnSpc>
                          <a:spcPct val="107000"/>
                        </a:lnSpc>
                        <a:spcAft>
                          <a:spcPts val="800"/>
                        </a:spcAft>
                      </a:pPr>
                      <a:r>
                        <a:rPr lang="en-AU"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Other cash receipts</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4529" marR="64529"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07000"/>
                        </a:lnSpc>
                        <a:spcAft>
                          <a:spcPts val="800"/>
                        </a:spcAft>
                      </a:pPr>
                      <a:r>
                        <a:rPr lang="en-AU"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750.00 </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4529" marR="64529"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AU"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380.00 </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4529" marR="64529"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AU"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400.00 </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4529" marR="64529"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AU"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270.00 </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4529" marR="64529"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52598764"/>
                  </a:ext>
                </a:extLst>
              </a:tr>
              <a:tr h="179349">
                <a:tc>
                  <a:txBody>
                    <a:bodyPr/>
                    <a:lstStyle/>
                    <a:p>
                      <a:pPr>
                        <a:lnSpc>
                          <a:spcPct val="107000"/>
                        </a:lnSpc>
                        <a:spcAft>
                          <a:spcPts val="800"/>
                        </a:spcAft>
                      </a:pPr>
                      <a:r>
                        <a:rPr lang="en-AU"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Total Cash Receipts</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4529" marR="64529"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07000"/>
                        </a:lnSpc>
                        <a:spcAft>
                          <a:spcPts val="800"/>
                        </a:spcAft>
                      </a:pPr>
                      <a:r>
                        <a:rPr lang="en-AU"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132,750.00 </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4529" marR="64529"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spcAft>
                          <a:spcPts val="800"/>
                        </a:spcAft>
                      </a:pPr>
                      <a:r>
                        <a:rPr lang="en-AU"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80,380.00 </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4529" marR="64529"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spcAft>
                          <a:spcPts val="800"/>
                        </a:spcAft>
                      </a:pPr>
                      <a:r>
                        <a:rPr lang="en-AU"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63,400.00 </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4529" marR="64529"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spcAft>
                          <a:spcPts val="800"/>
                        </a:spcAft>
                      </a:pPr>
                      <a:r>
                        <a:rPr lang="en-AU"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113,270.00 </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4529" marR="64529"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573652158"/>
                  </a:ext>
                </a:extLst>
              </a:tr>
              <a:tr h="179349">
                <a:tc>
                  <a:txBody>
                    <a:bodyPr/>
                    <a:lstStyle/>
                    <a:p>
                      <a:pPr>
                        <a:lnSpc>
                          <a:spcPct val="107000"/>
                        </a:lnSpc>
                        <a:spcAft>
                          <a:spcPts val="800"/>
                        </a:spcAft>
                      </a:pPr>
                      <a:r>
                        <a:rPr lang="en-AU"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4529" marR="64529"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07000"/>
                        </a:lnSpc>
                      </a:pPr>
                      <a:endParaRPr lang="en-AU" sz="1000">
                        <a:effectLst/>
                        <a:latin typeface="Calibri" panose="020F0502020204030204" pitchFamily="34" charset="0"/>
                        <a:cs typeface="Times New Roman" panose="02020603050405020304" pitchFamily="18" charset="0"/>
                      </a:endParaRPr>
                    </a:p>
                  </a:txBody>
                  <a:tcPr marL="64529" marR="64529" marT="0" marB="0" anchor="b">
                    <a:lnL>
                      <a:noFill/>
                    </a:lnL>
                    <a:lnR>
                      <a:noFill/>
                    </a:lnR>
                    <a:lnT>
                      <a:noFill/>
                    </a:lnT>
                    <a:lnB>
                      <a:noFill/>
                    </a:lnB>
                  </a:tcPr>
                </a:tc>
                <a:tc>
                  <a:txBody>
                    <a:bodyPr/>
                    <a:lstStyle/>
                    <a:p>
                      <a:pPr>
                        <a:lnSpc>
                          <a:spcPct val="107000"/>
                        </a:lnSpc>
                      </a:pPr>
                      <a:endParaRPr lang="en-AU" sz="1000">
                        <a:effectLst/>
                        <a:latin typeface="Calibri" panose="020F0502020204030204" pitchFamily="34" charset="0"/>
                        <a:cs typeface="Times New Roman" panose="02020603050405020304" pitchFamily="18" charset="0"/>
                      </a:endParaRPr>
                    </a:p>
                  </a:txBody>
                  <a:tcPr marL="64529" marR="64529" marT="0" marB="0" anchor="b">
                    <a:lnL>
                      <a:noFill/>
                    </a:lnL>
                    <a:lnR>
                      <a:noFill/>
                    </a:lnR>
                    <a:lnT>
                      <a:noFill/>
                    </a:lnT>
                    <a:lnB>
                      <a:noFill/>
                    </a:lnB>
                  </a:tcPr>
                </a:tc>
                <a:tc>
                  <a:txBody>
                    <a:bodyPr/>
                    <a:lstStyle/>
                    <a:p>
                      <a:pPr>
                        <a:lnSpc>
                          <a:spcPct val="107000"/>
                        </a:lnSpc>
                      </a:pPr>
                      <a:endParaRPr lang="en-AU" sz="1000">
                        <a:effectLst/>
                        <a:latin typeface="Calibri" panose="020F0502020204030204" pitchFamily="34" charset="0"/>
                        <a:cs typeface="Times New Roman" panose="02020603050405020304" pitchFamily="18" charset="0"/>
                      </a:endParaRPr>
                    </a:p>
                  </a:txBody>
                  <a:tcPr marL="64529" marR="64529" marT="0" marB="0" anchor="b">
                    <a:lnL>
                      <a:noFill/>
                    </a:lnL>
                    <a:lnR>
                      <a:noFill/>
                    </a:lnR>
                    <a:lnT>
                      <a:noFill/>
                    </a:lnT>
                    <a:lnB>
                      <a:noFill/>
                    </a:lnB>
                  </a:tcPr>
                </a:tc>
                <a:tc>
                  <a:txBody>
                    <a:bodyPr/>
                    <a:lstStyle/>
                    <a:p>
                      <a:pPr>
                        <a:lnSpc>
                          <a:spcPct val="107000"/>
                        </a:lnSpc>
                        <a:spcAft>
                          <a:spcPts val="800"/>
                        </a:spcAft>
                      </a:pPr>
                      <a:r>
                        <a:rPr lang="en-AU"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4529" marR="64529"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958666833"/>
                  </a:ext>
                </a:extLst>
              </a:tr>
              <a:tr h="179349">
                <a:tc>
                  <a:txBody>
                    <a:bodyPr/>
                    <a:lstStyle/>
                    <a:p>
                      <a:pPr>
                        <a:lnSpc>
                          <a:spcPct val="107000"/>
                        </a:lnSpc>
                        <a:spcAft>
                          <a:spcPts val="800"/>
                        </a:spcAft>
                      </a:pPr>
                      <a:r>
                        <a:rPr lang="en-AU"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Cash Disbursements</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4529" marR="64529"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07000"/>
                        </a:lnSpc>
                      </a:pPr>
                      <a:endParaRPr lang="en-AU" sz="1000">
                        <a:effectLst/>
                        <a:latin typeface="Calibri" panose="020F0502020204030204" pitchFamily="34" charset="0"/>
                        <a:cs typeface="Times New Roman" panose="02020603050405020304" pitchFamily="18" charset="0"/>
                      </a:endParaRPr>
                    </a:p>
                  </a:txBody>
                  <a:tcPr marL="64529" marR="64529" marT="0" marB="0" anchor="b">
                    <a:lnL>
                      <a:noFill/>
                    </a:lnL>
                    <a:lnR>
                      <a:noFill/>
                    </a:lnR>
                    <a:lnT>
                      <a:noFill/>
                    </a:lnT>
                    <a:lnB>
                      <a:noFill/>
                    </a:lnB>
                  </a:tcPr>
                </a:tc>
                <a:tc>
                  <a:txBody>
                    <a:bodyPr/>
                    <a:lstStyle/>
                    <a:p>
                      <a:pPr>
                        <a:lnSpc>
                          <a:spcPct val="107000"/>
                        </a:lnSpc>
                      </a:pPr>
                      <a:endParaRPr lang="en-AU" sz="1000">
                        <a:effectLst/>
                        <a:latin typeface="Calibri" panose="020F0502020204030204" pitchFamily="34" charset="0"/>
                        <a:cs typeface="Times New Roman" panose="02020603050405020304" pitchFamily="18" charset="0"/>
                      </a:endParaRPr>
                    </a:p>
                  </a:txBody>
                  <a:tcPr marL="64529" marR="64529" marT="0" marB="0" anchor="b">
                    <a:lnL>
                      <a:noFill/>
                    </a:lnL>
                    <a:lnR>
                      <a:noFill/>
                    </a:lnR>
                    <a:lnT>
                      <a:noFill/>
                    </a:lnT>
                    <a:lnB>
                      <a:noFill/>
                    </a:lnB>
                  </a:tcPr>
                </a:tc>
                <a:tc>
                  <a:txBody>
                    <a:bodyPr/>
                    <a:lstStyle/>
                    <a:p>
                      <a:pPr>
                        <a:lnSpc>
                          <a:spcPct val="107000"/>
                        </a:lnSpc>
                      </a:pPr>
                      <a:endParaRPr lang="en-AU" sz="1000">
                        <a:effectLst/>
                        <a:latin typeface="Calibri" panose="020F0502020204030204" pitchFamily="34" charset="0"/>
                        <a:cs typeface="Times New Roman" panose="02020603050405020304" pitchFamily="18" charset="0"/>
                      </a:endParaRPr>
                    </a:p>
                  </a:txBody>
                  <a:tcPr marL="64529" marR="64529" marT="0" marB="0" anchor="b">
                    <a:lnL>
                      <a:noFill/>
                    </a:lnL>
                    <a:lnR>
                      <a:noFill/>
                    </a:lnR>
                    <a:lnT>
                      <a:noFill/>
                    </a:lnT>
                    <a:lnB>
                      <a:noFill/>
                    </a:lnB>
                  </a:tcPr>
                </a:tc>
                <a:tc>
                  <a:txBody>
                    <a:bodyPr/>
                    <a:lstStyle/>
                    <a:p>
                      <a:pPr>
                        <a:lnSpc>
                          <a:spcPct val="107000"/>
                        </a:lnSpc>
                        <a:spcAft>
                          <a:spcPts val="800"/>
                        </a:spcAft>
                      </a:pPr>
                      <a:r>
                        <a:rPr lang="en-AU"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4529" marR="64529"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623290292"/>
                  </a:ext>
                </a:extLst>
              </a:tr>
              <a:tr h="179349">
                <a:tc>
                  <a:txBody>
                    <a:bodyPr/>
                    <a:lstStyle/>
                    <a:p>
                      <a:pPr>
                        <a:lnSpc>
                          <a:spcPct val="107000"/>
                        </a:lnSpc>
                        <a:spcAft>
                          <a:spcPts val="800"/>
                        </a:spcAft>
                      </a:pPr>
                      <a:r>
                        <a:rPr lang="en-AU"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Purchases</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4529" marR="64529"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07000"/>
                        </a:lnSpc>
                        <a:spcAft>
                          <a:spcPts val="800"/>
                        </a:spcAft>
                      </a:pPr>
                      <a:r>
                        <a:rPr lang="en-AU"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(35,000.00)</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4529" marR="64529" marT="0" marB="0" anchor="b">
                    <a:lnL>
                      <a:noFill/>
                    </a:lnL>
                    <a:lnR>
                      <a:noFill/>
                    </a:lnR>
                    <a:lnT>
                      <a:noFill/>
                    </a:lnT>
                    <a:lnB>
                      <a:noFill/>
                    </a:lnB>
                  </a:tcPr>
                </a:tc>
                <a:tc>
                  <a:txBody>
                    <a:bodyPr/>
                    <a:lstStyle/>
                    <a:p>
                      <a:pPr>
                        <a:lnSpc>
                          <a:spcPct val="107000"/>
                        </a:lnSpc>
                        <a:spcAft>
                          <a:spcPts val="800"/>
                        </a:spcAft>
                      </a:pPr>
                      <a:r>
                        <a:rPr lang="en-AU"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(18,000.00)</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4529" marR="64529" marT="0" marB="0" anchor="b">
                    <a:lnL>
                      <a:noFill/>
                    </a:lnL>
                    <a:lnR>
                      <a:noFill/>
                    </a:lnR>
                    <a:lnT>
                      <a:noFill/>
                    </a:lnT>
                    <a:lnB>
                      <a:noFill/>
                    </a:lnB>
                  </a:tcPr>
                </a:tc>
                <a:tc>
                  <a:txBody>
                    <a:bodyPr/>
                    <a:lstStyle/>
                    <a:p>
                      <a:pPr>
                        <a:lnSpc>
                          <a:spcPct val="107000"/>
                        </a:lnSpc>
                        <a:spcAft>
                          <a:spcPts val="800"/>
                        </a:spcAft>
                      </a:pPr>
                      <a:r>
                        <a:rPr lang="en-AU"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(15,000.00)</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4529" marR="64529" marT="0" marB="0" anchor="b">
                    <a:lnL>
                      <a:noFill/>
                    </a:lnL>
                    <a:lnR>
                      <a:noFill/>
                    </a:lnR>
                    <a:lnT>
                      <a:noFill/>
                    </a:lnT>
                    <a:lnB>
                      <a:noFill/>
                    </a:lnB>
                  </a:tcPr>
                </a:tc>
                <a:tc>
                  <a:txBody>
                    <a:bodyPr/>
                    <a:lstStyle/>
                    <a:p>
                      <a:pPr>
                        <a:lnSpc>
                          <a:spcPct val="107000"/>
                        </a:lnSpc>
                        <a:spcAft>
                          <a:spcPts val="800"/>
                        </a:spcAft>
                      </a:pPr>
                      <a:r>
                        <a:rPr lang="en-AU"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(29,000.00)</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4529" marR="64529"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854435149"/>
                  </a:ext>
                </a:extLst>
              </a:tr>
              <a:tr h="179349">
                <a:tc>
                  <a:txBody>
                    <a:bodyPr/>
                    <a:lstStyle/>
                    <a:p>
                      <a:pPr>
                        <a:lnSpc>
                          <a:spcPct val="107000"/>
                        </a:lnSpc>
                        <a:spcAft>
                          <a:spcPts val="800"/>
                        </a:spcAft>
                      </a:pPr>
                      <a:r>
                        <a:rPr lang="en-AU"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Loan payments</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4529" marR="64529"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07000"/>
                        </a:lnSpc>
                        <a:spcAft>
                          <a:spcPts val="800"/>
                        </a:spcAft>
                      </a:pPr>
                      <a:r>
                        <a:rPr lang="en-AU"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(6,000.00)</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4529" marR="64529" marT="0" marB="0" anchor="b">
                    <a:lnL>
                      <a:noFill/>
                    </a:lnL>
                    <a:lnR>
                      <a:noFill/>
                    </a:lnR>
                    <a:lnT>
                      <a:noFill/>
                    </a:lnT>
                    <a:lnB>
                      <a:noFill/>
                    </a:lnB>
                  </a:tcPr>
                </a:tc>
                <a:tc>
                  <a:txBody>
                    <a:bodyPr/>
                    <a:lstStyle/>
                    <a:p>
                      <a:pPr>
                        <a:lnSpc>
                          <a:spcPct val="107000"/>
                        </a:lnSpc>
                        <a:spcAft>
                          <a:spcPts val="800"/>
                        </a:spcAft>
                      </a:pPr>
                      <a:r>
                        <a:rPr lang="en-AU"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(6,000.00)</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4529" marR="64529" marT="0" marB="0" anchor="b">
                    <a:lnL>
                      <a:noFill/>
                    </a:lnL>
                    <a:lnR>
                      <a:noFill/>
                    </a:lnR>
                    <a:lnT>
                      <a:noFill/>
                    </a:lnT>
                    <a:lnB>
                      <a:noFill/>
                    </a:lnB>
                  </a:tcPr>
                </a:tc>
                <a:tc>
                  <a:txBody>
                    <a:bodyPr/>
                    <a:lstStyle/>
                    <a:p>
                      <a:pPr>
                        <a:lnSpc>
                          <a:spcPct val="107000"/>
                        </a:lnSpc>
                        <a:spcAft>
                          <a:spcPts val="800"/>
                        </a:spcAft>
                      </a:pPr>
                      <a:r>
                        <a:rPr lang="en-AU"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(6,000.00)</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4529" marR="64529" marT="0" marB="0" anchor="b">
                    <a:lnL>
                      <a:noFill/>
                    </a:lnL>
                    <a:lnR>
                      <a:noFill/>
                    </a:lnR>
                    <a:lnT>
                      <a:noFill/>
                    </a:lnT>
                    <a:lnB>
                      <a:noFill/>
                    </a:lnB>
                  </a:tcPr>
                </a:tc>
                <a:tc>
                  <a:txBody>
                    <a:bodyPr/>
                    <a:lstStyle/>
                    <a:p>
                      <a:pPr>
                        <a:lnSpc>
                          <a:spcPct val="107000"/>
                        </a:lnSpc>
                        <a:spcAft>
                          <a:spcPts val="800"/>
                        </a:spcAft>
                      </a:pPr>
                      <a:r>
                        <a:rPr lang="en-AU"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(6,000.00)</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4529" marR="64529"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861187222"/>
                  </a:ext>
                </a:extLst>
              </a:tr>
              <a:tr h="179349">
                <a:tc>
                  <a:txBody>
                    <a:bodyPr/>
                    <a:lstStyle/>
                    <a:p>
                      <a:pPr>
                        <a:lnSpc>
                          <a:spcPct val="107000"/>
                        </a:lnSpc>
                        <a:spcAft>
                          <a:spcPts val="800"/>
                        </a:spcAft>
                      </a:pPr>
                      <a:r>
                        <a:rPr lang="en-AU"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Utilities bill</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4529" marR="64529"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07000"/>
                        </a:lnSpc>
                        <a:spcAft>
                          <a:spcPts val="800"/>
                        </a:spcAft>
                      </a:pPr>
                      <a:r>
                        <a:rPr lang="en-AU"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(2,000.00)</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4529" marR="64529" marT="0" marB="0" anchor="b">
                    <a:lnL>
                      <a:noFill/>
                    </a:lnL>
                    <a:lnR>
                      <a:noFill/>
                    </a:lnR>
                    <a:lnT>
                      <a:noFill/>
                    </a:lnT>
                    <a:lnB>
                      <a:noFill/>
                    </a:lnB>
                  </a:tcPr>
                </a:tc>
                <a:tc>
                  <a:txBody>
                    <a:bodyPr/>
                    <a:lstStyle/>
                    <a:p>
                      <a:pPr>
                        <a:lnSpc>
                          <a:spcPct val="107000"/>
                        </a:lnSpc>
                        <a:spcAft>
                          <a:spcPts val="800"/>
                        </a:spcAft>
                      </a:pPr>
                      <a:r>
                        <a:rPr lang="en-AU"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(1,400.00)</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4529" marR="64529" marT="0" marB="0" anchor="b">
                    <a:lnL>
                      <a:noFill/>
                    </a:lnL>
                    <a:lnR>
                      <a:noFill/>
                    </a:lnR>
                    <a:lnT>
                      <a:noFill/>
                    </a:lnT>
                    <a:lnB>
                      <a:noFill/>
                    </a:lnB>
                  </a:tcPr>
                </a:tc>
                <a:tc>
                  <a:txBody>
                    <a:bodyPr/>
                    <a:lstStyle/>
                    <a:p>
                      <a:pPr>
                        <a:lnSpc>
                          <a:spcPct val="107000"/>
                        </a:lnSpc>
                        <a:spcAft>
                          <a:spcPts val="800"/>
                        </a:spcAft>
                      </a:pPr>
                      <a:r>
                        <a:rPr lang="en-AU"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(1,350.00)</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4529" marR="64529" marT="0" marB="0" anchor="b">
                    <a:lnL>
                      <a:noFill/>
                    </a:lnL>
                    <a:lnR>
                      <a:noFill/>
                    </a:lnR>
                    <a:lnT>
                      <a:noFill/>
                    </a:lnT>
                    <a:lnB>
                      <a:noFill/>
                    </a:lnB>
                  </a:tcPr>
                </a:tc>
                <a:tc>
                  <a:txBody>
                    <a:bodyPr/>
                    <a:lstStyle/>
                    <a:p>
                      <a:pPr>
                        <a:lnSpc>
                          <a:spcPct val="107000"/>
                        </a:lnSpc>
                        <a:spcAft>
                          <a:spcPts val="800"/>
                        </a:spcAft>
                      </a:pPr>
                      <a:r>
                        <a:rPr lang="en-AU"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(1,750.00)</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4529" marR="64529"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462046350"/>
                  </a:ext>
                </a:extLst>
              </a:tr>
              <a:tr h="179349">
                <a:tc>
                  <a:txBody>
                    <a:bodyPr/>
                    <a:lstStyle/>
                    <a:p>
                      <a:pPr>
                        <a:lnSpc>
                          <a:spcPct val="107000"/>
                        </a:lnSpc>
                        <a:spcAft>
                          <a:spcPts val="800"/>
                        </a:spcAft>
                      </a:pPr>
                      <a:r>
                        <a:rPr lang="en-AU"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Capital additions</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4529" marR="64529"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07000"/>
                        </a:lnSpc>
                        <a:spcAft>
                          <a:spcPts val="800"/>
                        </a:spcAft>
                      </a:pPr>
                      <a:r>
                        <a:rPr lang="en-AU"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   </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4529" marR="64529" marT="0" marB="0" anchor="b">
                    <a:lnL>
                      <a:noFill/>
                    </a:lnL>
                    <a:lnR>
                      <a:noFill/>
                    </a:lnR>
                    <a:lnT>
                      <a:noFill/>
                    </a:lnT>
                    <a:lnB>
                      <a:noFill/>
                    </a:lnB>
                  </a:tcPr>
                </a:tc>
                <a:tc>
                  <a:txBody>
                    <a:bodyPr/>
                    <a:lstStyle/>
                    <a:p>
                      <a:pPr>
                        <a:lnSpc>
                          <a:spcPct val="107000"/>
                        </a:lnSpc>
                        <a:spcAft>
                          <a:spcPts val="800"/>
                        </a:spcAft>
                      </a:pPr>
                      <a:r>
                        <a:rPr lang="en-AU"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   </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4529" marR="64529" marT="0" marB="0" anchor="b">
                    <a:lnL>
                      <a:noFill/>
                    </a:lnL>
                    <a:lnR>
                      <a:noFill/>
                    </a:lnR>
                    <a:lnT>
                      <a:noFill/>
                    </a:lnT>
                    <a:lnB>
                      <a:noFill/>
                    </a:lnB>
                  </a:tcPr>
                </a:tc>
                <a:tc>
                  <a:txBody>
                    <a:bodyPr/>
                    <a:lstStyle/>
                    <a:p>
                      <a:pPr>
                        <a:lnSpc>
                          <a:spcPct val="107000"/>
                        </a:lnSpc>
                        <a:spcAft>
                          <a:spcPts val="800"/>
                        </a:spcAft>
                      </a:pPr>
                      <a:r>
                        <a:rPr lang="en-AU"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(750.00)</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4529" marR="64529" marT="0" marB="0" anchor="b">
                    <a:lnL>
                      <a:noFill/>
                    </a:lnL>
                    <a:lnR>
                      <a:noFill/>
                    </a:lnR>
                    <a:lnT>
                      <a:noFill/>
                    </a:lnT>
                    <a:lnB>
                      <a:noFill/>
                    </a:lnB>
                  </a:tcPr>
                </a:tc>
                <a:tc>
                  <a:txBody>
                    <a:bodyPr/>
                    <a:lstStyle/>
                    <a:p>
                      <a:pPr>
                        <a:lnSpc>
                          <a:spcPct val="107000"/>
                        </a:lnSpc>
                        <a:spcAft>
                          <a:spcPts val="800"/>
                        </a:spcAft>
                      </a:pPr>
                      <a:r>
                        <a:rPr lang="en-AU"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(500.00)</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4529" marR="64529"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2479812"/>
                  </a:ext>
                </a:extLst>
              </a:tr>
              <a:tr h="179349">
                <a:tc>
                  <a:txBody>
                    <a:bodyPr/>
                    <a:lstStyle/>
                    <a:p>
                      <a:pPr>
                        <a:lnSpc>
                          <a:spcPct val="107000"/>
                        </a:lnSpc>
                        <a:spcAft>
                          <a:spcPts val="800"/>
                        </a:spcAft>
                      </a:pPr>
                      <a:r>
                        <a:rPr lang="en-AU"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Wages and salaries</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4529" marR="64529"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07000"/>
                        </a:lnSpc>
                        <a:spcAft>
                          <a:spcPts val="800"/>
                        </a:spcAft>
                      </a:pPr>
                      <a:r>
                        <a:rPr lang="en-AU"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(60,000.00)</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4529" marR="64529" marT="0" marB="0" anchor="b">
                    <a:lnL>
                      <a:noFill/>
                    </a:lnL>
                    <a:lnR>
                      <a:noFill/>
                    </a:lnR>
                    <a:lnT>
                      <a:noFill/>
                    </a:lnT>
                    <a:lnB>
                      <a:noFill/>
                    </a:lnB>
                  </a:tcPr>
                </a:tc>
                <a:tc>
                  <a:txBody>
                    <a:bodyPr/>
                    <a:lstStyle/>
                    <a:p>
                      <a:pPr>
                        <a:lnSpc>
                          <a:spcPct val="107000"/>
                        </a:lnSpc>
                        <a:spcAft>
                          <a:spcPts val="800"/>
                        </a:spcAft>
                      </a:pPr>
                      <a:r>
                        <a:rPr lang="en-AU"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(45,000.00)</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4529" marR="64529" marT="0" marB="0" anchor="b">
                    <a:lnL>
                      <a:noFill/>
                    </a:lnL>
                    <a:lnR>
                      <a:noFill/>
                    </a:lnR>
                    <a:lnT>
                      <a:noFill/>
                    </a:lnT>
                    <a:lnB>
                      <a:noFill/>
                    </a:lnB>
                  </a:tcPr>
                </a:tc>
                <a:tc>
                  <a:txBody>
                    <a:bodyPr/>
                    <a:lstStyle/>
                    <a:p>
                      <a:pPr>
                        <a:lnSpc>
                          <a:spcPct val="107000"/>
                        </a:lnSpc>
                        <a:spcAft>
                          <a:spcPts val="800"/>
                        </a:spcAft>
                      </a:pPr>
                      <a:r>
                        <a:rPr lang="en-AU"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(45,000.00)</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4529" marR="64529" marT="0" marB="0" anchor="b">
                    <a:lnL>
                      <a:noFill/>
                    </a:lnL>
                    <a:lnR>
                      <a:noFill/>
                    </a:lnR>
                    <a:lnT>
                      <a:noFill/>
                    </a:lnT>
                    <a:lnB>
                      <a:noFill/>
                    </a:lnB>
                  </a:tcPr>
                </a:tc>
                <a:tc>
                  <a:txBody>
                    <a:bodyPr/>
                    <a:lstStyle/>
                    <a:p>
                      <a:pPr>
                        <a:lnSpc>
                          <a:spcPct val="107000"/>
                        </a:lnSpc>
                        <a:spcAft>
                          <a:spcPts val="800"/>
                        </a:spcAft>
                      </a:pPr>
                      <a:r>
                        <a:rPr lang="en-AU"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(60,000.00)</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4529" marR="64529"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95547870"/>
                  </a:ext>
                </a:extLst>
              </a:tr>
              <a:tr h="179349">
                <a:tc>
                  <a:txBody>
                    <a:bodyPr/>
                    <a:lstStyle/>
                    <a:p>
                      <a:pPr>
                        <a:lnSpc>
                          <a:spcPct val="107000"/>
                        </a:lnSpc>
                        <a:spcAft>
                          <a:spcPts val="800"/>
                        </a:spcAft>
                      </a:pPr>
                      <a:r>
                        <a:rPr lang="en-AU"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Insurance</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4529" marR="64529"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07000"/>
                        </a:lnSpc>
                        <a:spcAft>
                          <a:spcPts val="800"/>
                        </a:spcAft>
                      </a:pPr>
                      <a:r>
                        <a:rPr lang="en-AU"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(1,200.00)</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4529" marR="64529" marT="0" marB="0" anchor="b">
                    <a:lnL>
                      <a:noFill/>
                    </a:lnL>
                    <a:lnR>
                      <a:noFill/>
                    </a:lnR>
                    <a:lnT>
                      <a:noFill/>
                    </a:lnT>
                    <a:lnB>
                      <a:noFill/>
                    </a:lnB>
                  </a:tcPr>
                </a:tc>
                <a:tc>
                  <a:txBody>
                    <a:bodyPr/>
                    <a:lstStyle/>
                    <a:p>
                      <a:pPr>
                        <a:lnSpc>
                          <a:spcPct val="107000"/>
                        </a:lnSpc>
                        <a:spcAft>
                          <a:spcPts val="800"/>
                        </a:spcAft>
                      </a:pPr>
                      <a:r>
                        <a:rPr lang="en-AU"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(1,200.00)</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4529" marR="64529" marT="0" marB="0" anchor="b">
                    <a:lnL>
                      <a:noFill/>
                    </a:lnL>
                    <a:lnR>
                      <a:noFill/>
                    </a:lnR>
                    <a:lnT>
                      <a:noFill/>
                    </a:lnT>
                    <a:lnB>
                      <a:noFill/>
                    </a:lnB>
                  </a:tcPr>
                </a:tc>
                <a:tc>
                  <a:txBody>
                    <a:bodyPr/>
                    <a:lstStyle/>
                    <a:p>
                      <a:pPr>
                        <a:lnSpc>
                          <a:spcPct val="107000"/>
                        </a:lnSpc>
                        <a:spcAft>
                          <a:spcPts val="800"/>
                        </a:spcAft>
                      </a:pPr>
                      <a:r>
                        <a:rPr lang="en-AU"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(1,200.00)</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4529" marR="64529" marT="0" marB="0" anchor="b">
                    <a:lnL>
                      <a:noFill/>
                    </a:lnL>
                    <a:lnR>
                      <a:noFill/>
                    </a:lnR>
                    <a:lnT>
                      <a:noFill/>
                    </a:lnT>
                    <a:lnB>
                      <a:noFill/>
                    </a:lnB>
                  </a:tcPr>
                </a:tc>
                <a:tc>
                  <a:txBody>
                    <a:bodyPr/>
                    <a:lstStyle/>
                    <a:p>
                      <a:pPr>
                        <a:lnSpc>
                          <a:spcPct val="107000"/>
                        </a:lnSpc>
                        <a:spcAft>
                          <a:spcPts val="800"/>
                        </a:spcAft>
                      </a:pPr>
                      <a:r>
                        <a:rPr lang="en-AU"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(1,200.00)</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4529" marR="64529"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251982344"/>
                  </a:ext>
                </a:extLst>
              </a:tr>
              <a:tr h="179349">
                <a:tc>
                  <a:txBody>
                    <a:bodyPr/>
                    <a:lstStyle/>
                    <a:p>
                      <a:pPr>
                        <a:lnSpc>
                          <a:spcPct val="107000"/>
                        </a:lnSpc>
                        <a:spcAft>
                          <a:spcPts val="800"/>
                        </a:spcAft>
                      </a:pPr>
                      <a:r>
                        <a:rPr lang="en-AU"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Advertising</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4529" marR="64529"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07000"/>
                        </a:lnSpc>
                        <a:spcAft>
                          <a:spcPts val="800"/>
                        </a:spcAft>
                      </a:pPr>
                      <a:r>
                        <a:rPr lang="en-AU"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(5,000.00)</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4529" marR="64529" marT="0" marB="0" anchor="b">
                    <a:lnL>
                      <a:noFill/>
                    </a:lnL>
                    <a:lnR>
                      <a:noFill/>
                    </a:lnR>
                    <a:lnT>
                      <a:noFill/>
                    </a:lnT>
                    <a:lnB>
                      <a:noFill/>
                    </a:lnB>
                  </a:tcPr>
                </a:tc>
                <a:tc>
                  <a:txBody>
                    <a:bodyPr/>
                    <a:lstStyle/>
                    <a:p>
                      <a:pPr>
                        <a:lnSpc>
                          <a:spcPct val="107000"/>
                        </a:lnSpc>
                        <a:spcAft>
                          <a:spcPts val="800"/>
                        </a:spcAft>
                      </a:pPr>
                      <a:r>
                        <a:rPr lang="en-AU"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(4,000.00)</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4529" marR="64529" marT="0" marB="0" anchor="b">
                    <a:lnL>
                      <a:noFill/>
                    </a:lnL>
                    <a:lnR>
                      <a:noFill/>
                    </a:lnR>
                    <a:lnT>
                      <a:noFill/>
                    </a:lnT>
                    <a:lnB>
                      <a:noFill/>
                    </a:lnB>
                  </a:tcPr>
                </a:tc>
                <a:tc>
                  <a:txBody>
                    <a:bodyPr/>
                    <a:lstStyle/>
                    <a:p>
                      <a:pPr>
                        <a:lnSpc>
                          <a:spcPct val="107000"/>
                        </a:lnSpc>
                        <a:spcAft>
                          <a:spcPts val="800"/>
                        </a:spcAft>
                      </a:pPr>
                      <a:r>
                        <a:rPr lang="en-AU"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(4,000.00)</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4529" marR="64529" marT="0" marB="0" anchor="b">
                    <a:lnL>
                      <a:noFill/>
                    </a:lnL>
                    <a:lnR>
                      <a:noFill/>
                    </a:lnR>
                    <a:lnT>
                      <a:noFill/>
                    </a:lnT>
                    <a:lnB>
                      <a:noFill/>
                    </a:lnB>
                  </a:tcPr>
                </a:tc>
                <a:tc>
                  <a:txBody>
                    <a:bodyPr/>
                    <a:lstStyle/>
                    <a:p>
                      <a:pPr>
                        <a:lnSpc>
                          <a:spcPct val="107000"/>
                        </a:lnSpc>
                        <a:spcAft>
                          <a:spcPts val="800"/>
                        </a:spcAft>
                      </a:pPr>
                      <a:r>
                        <a:rPr lang="en-AU"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(5,000.00)</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4529" marR="64529"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838606506"/>
                  </a:ext>
                </a:extLst>
              </a:tr>
              <a:tr h="179349">
                <a:tc>
                  <a:txBody>
                    <a:bodyPr/>
                    <a:lstStyle/>
                    <a:p>
                      <a:pPr>
                        <a:lnSpc>
                          <a:spcPct val="107000"/>
                        </a:lnSpc>
                        <a:spcAft>
                          <a:spcPts val="800"/>
                        </a:spcAft>
                      </a:pPr>
                      <a:r>
                        <a:rPr lang="en-AU"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Miscellaneous</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4529" marR="64529"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07000"/>
                        </a:lnSpc>
                        <a:spcAft>
                          <a:spcPts val="800"/>
                        </a:spcAft>
                      </a:pPr>
                      <a:r>
                        <a:rPr lang="en-AU"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(750.00)</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4529" marR="64529"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AU"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(500.00)</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4529" marR="64529"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AU"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(500.00)</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4529" marR="64529"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AU"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(1,000.00)</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4529" marR="64529"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24661482"/>
                  </a:ext>
                </a:extLst>
              </a:tr>
              <a:tr h="179349">
                <a:tc>
                  <a:txBody>
                    <a:bodyPr/>
                    <a:lstStyle/>
                    <a:p>
                      <a:pPr>
                        <a:lnSpc>
                          <a:spcPct val="107000"/>
                        </a:lnSpc>
                        <a:spcAft>
                          <a:spcPts val="800"/>
                        </a:spcAft>
                      </a:pPr>
                      <a:r>
                        <a:rPr lang="en-AU"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Total Cash Disbursements</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4529" marR="64529"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07000"/>
                        </a:lnSpc>
                        <a:spcAft>
                          <a:spcPts val="800"/>
                        </a:spcAft>
                      </a:pPr>
                      <a:r>
                        <a:rPr lang="en-AU"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(109,950.00)</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4529" marR="64529"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spcAft>
                          <a:spcPts val="800"/>
                        </a:spcAft>
                      </a:pPr>
                      <a:r>
                        <a:rPr lang="en-AU"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(76,100.00)</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4529" marR="64529"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spcAft>
                          <a:spcPts val="800"/>
                        </a:spcAft>
                      </a:pPr>
                      <a:r>
                        <a:rPr lang="en-AU"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(73,800.00)</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4529" marR="64529"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spcAft>
                          <a:spcPts val="800"/>
                        </a:spcAft>
                      </a:pPr>
                      <a:r>
                        <a:rPr lang="en-AU"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(104,450.00)</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4529" marR="64529"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708986784"/>
                  </a:ext>
                </a:extLst>
              </a:tr>
              <a:tr h="179349">
                <a:tc>
                  <a:txBody>
                    <a:bodyPr/>
                    <a:lstStyle/>
                    <a:p>
                      <a:pPr>
                        <a:lnSpc>
                          <a:spcPct val="107000"/>
                        </a:lnSpc>
                        <a:spcAft>
                          <a:spcPts val="800"/>
                        </a:spcAft>
                      </a:pPr>
                      <a:r>
                        <a:rPr lang="en-AU"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4529" marR="64529"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07000"/>
                        </a:lnSpc>
                      </a:pPr>
                      <a:endParaRPr lang="en-AU" sz="1000">
                        <a:effectLst/>
                        <a:latin typeface="Calibri" panose="020F0502020204030204" pitchFamily="34" charset="0"/>
                        <a:cs typeface="Times New Roman" panose="02020603050405020304" pitchFamily="18" charset="0"/>
                      </a:endParaRPr>
                    </a:p>
                  </a:txBody>
                  <a:tcPr marL="64529" marR="64529" marT="0" marB="0" anchor="b">
                    <a:lnL>
                      <a:noFill/>
                    </a:lnL>
                    <a:lnR>
                      <a:noFill/>
                    </a:lnR>
                    <a:lnT>
                      <a:noFill/>
                    </a:lnT>
                    <a:lnB>
                      <a:noFill/>
                    </a:lnB>
                  </a:tcPr>
                </a:tc>
                <a:tc>
                  <a:txBody>
                    <a:bodyPr/>
                    <a:lstStyle/>
                    <a:p>
                      <a:pPr>
                        <a:lnSpc>
                          <a:spcPct val="107000"/>
                        </a:lnSpc>
                      </a:pPr>
                      <a:endParaRPr lang="en-AU" sz="1000">
                        <a:effectLst/>
                        <a:latin typeface="Calibri" panose="020F0502020204030204" pitchFamily="34" charset="0"/>
                        <a:cs typeface="Times New Roman" panose="02020603050405020304" pitchFamily="18" charset="0"/>
                      </a:endParaRPr>
                    </a:p>
                  </a:txBody>
                  <a:tcPr marL="64529" marR="64529" marT="0" marB="0" anchor="b">
                    <a:lnL>
                      <a:noFill/>
                    </a:lnL>
                    <a:lnR>
                      <a:noFill/>
                    </a:lnR>
                    <a:lnT>
                      <a:noFill/>
                    </a:lnT>
                    <a:lnB>
                      <a:noFill/>
                    </a:lnB>
                  </a:tcPr>
                </a:tc>
                <a:tc>
                  <a:txBody>
                    <a:bodyPr/>
                    <a:lstStyle/>
                    <a:p>
                      <a:pPr>
                        <a:lnSpc>
                          <a:spcPct val="107000"/>
                        </a:lnSpc>
                      </a:pPr>
                      <a:endParaRPr lang="en-AU" sz="1000">
                        <a:effectLst/>
                        <a:latin typeface="Calibri" panose="020F0502020204030204" pitchFamily="34" charset="0"/>
                        <a:cs typeface="Times New Roman" panose="02020603050405020304" pitchFamily="18" charset="0"/>
                      </a:endParaRPr>
                    </a:p>
                  </a:txBody>
                  <a:tcPr marL="64529" marR="64529" marT="0" marB="0" anchor="b">
                    <a:lnL>
                      <a:noFill/>
                    </a:lnL>
                    <a:lnR>
                      <a:noFill/>
                    </a:lnR>
                    <a:lnT>
                      <a:noFill/>
                    </a:lnT>
                    <a:lnB>
                      <a:noFill/>
                    </a:lnB>
                  </a:tcPr>
                </a:tc>
                <a:tc>
                  <a:txBody>
                    <a:bodyPr/>
                    <a:lstStyle/>
                    <a:p>
                      <a:pPr>
                        <a:lnSpc>
                          <a:spcPct val="107000"/>
                        </a:lnSpc>
                        <a:spcAft>
                          <a:spcPts val="800"/>
                        </a:spcAft>
                      </a:pPr>
                      <a:r>
                        <a:rPr lang="en-AU"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4529" marR="64529"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55764271"/>
                  </a:ext>
                </a:extLst>
              </a:tr>
              <a:tr h="179349">
                <a:tc>
                  <a:txBody>
                    <a:bodyPr/>
                    <a:lstStyle/>
                    <a:p>
                      <a:pPr>
                        <a:lnSpc>
                          <a:spcPct val="107000"/>
                        </a:lnSpc>
                        <a:spcAft>
                          <a:spcPts val="800"/>
                        </a:spcAft>
                      </a:pPr>
                      <a:r>
                        <a:rPr lang="en-AU"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End-of-quarter Balance</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4529" marR="64529"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07000"/>
                        </a:lnSpc>
                      </a:pPr>
                      <a:endParaRPr lang="en-AU" sz="1000">
                        <a:effectLst/>
                        <a:latin typeface="Calibri" panose="020F0502020204030204" pitchFamily="34" charset="0"/>
                        <a:cs typeface="Times New Roman" panose="02020603050405020304" pitchFamily="18" charset="0"/>
                      </a:endParaRPr>
                    </a:p>
                  </a:txBody>
                  <a:tcPr marL="64529" marR="64529" marT="0" marB="0" anchor="b">
                    <a:lnL>
                      <a:noFill/>
                    </a:lnL>
                    <a:lnR>
                      <a:noFill/>
                    </a:lnR>
                    <a:lnT>
                      <a:noFill/>
                    </a:lnT>
                    <a:lnB>
                      <a:noFill/>
                    </a:lnB>
                  </a:tcPr>
                </a:tc>
                <a:tc>
                  <a:txBody>
                    <a:bodyPr/>
                    <a:lstStyle/>
                    <a:p>
                      <a:pPr>
                        <a:lnSpc>
                          <a:spcPct val="107000"/>
                        </a:lnSpc>
                      </a:pPr>
                      <a:endParaRPr lang="en-AU" sz="1000">
                        <a:effectLst/>
                        <a:latin typeface="Calibri" panose="020F0502020204030204" pitchFamily="34" charset="0"/>
                        <a:cs typeface="Times New Roman" panose="02020603050405020304" pitchFamily="18" charset="0"/>
                      </a:endParaRPr>
                    </a:p>
                  </a:txBody>
                  <a:tcPr marL="64529" marR="64529" marT="0" marB="0" anchor="b">
                    <a:lnL>
                      <a:noFill/>
                    </a:lnL>
                    <a:lnR>
                      <a:noFill/>
                    </a:lnR>
                    <a:lnT>
                      <a:noFill/>
                    </a:lnT>
                    <a:lnB>
                      <a:noFill/>
                    </a:lnB>
                  </a:tcPr>
                </a:tc>
                <a:tc>
                  <a:txBody>
                    <a:bodyPr/>
                    <a:lstStyle/>
                    <a:p>
                      <a:pPr>
                        <a:lnSpc>
                          <a:spcPct val="107000"/>
                        </a:lnSpc>
                      </a:pPr>
                      <a:endParaRPr lang="en-AU" sz="1000">
                        <a:effectLst/>
                        <a:latin typeface="Calibri" panose="020F0502020204030204" pitchFamily="34" charset="0"/>
                        <a:cs typeface="Times New Roman" panose="02020603050405020304" pitchFamily="18" charset="0"/>
                      </a:endParaRPr>
                    </a:p>
                  </a:txBody>
                  <a:tcPr marL="64529" marR="64529" marT="0" marB="0" anchor="b">
                    <a:lnL>
                      <a:noFill/>
                    </a:lnL>
                    <a:lnR>
                      <a:noFill/>
                    </a:lnR>
                    <a:lnT>
                      <a:noFill/>
                    </a:lnT>
                    <a:lnB>
                      <a:noFill/>
                    </a:lnB>
                  </a:tcPr>
                </a:tc>
                <a:tc>
                  <a:txBody>
                    <a:bodyPr/>
                    <a:lstStyle/>
                    <a:p>
                      <a:pPr>
                        <a:lnSpc>
                          <a:spcPct val="107000"/>
                        </a:lnSpc>
                        <a:spcAft>
                          <a:spcPts val="800"/>
                        </a:spcAft>
                      </a:pPr>
                      <a:r>
                        <a:rPr lang="en-AU"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4529" marR="64529"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565402780"/>
                  </a:ext>
                </a:extLst>
              </a:tr>
              <a:tr h="179349">
                <a:tc>
                  <a:txBody>
                    <a:bodyPr/>
                    <a:lstStyle/>
                    <a:p>
                      <a:pPr>
                        <a:lnSpc>
                          <a:spcPct val="107000"/>
                        </a:lnSpc>
                        <a:spcAft>
                          <a:spcPts val="800"/>
                        </a:spcAft>
                      </a:pPr>
                      <a:r>
                        <a:rPr lang="en-AU"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Beginning cash balance</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4529" marR="64529"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07000"/>
                        </a:lnSpc>
                        <a:spcAft>
                          <a:spcPts val="800"/>
                        </a:spcAft>
                      </a:pPr>
                      <a:r>
                        <a:rPr lang="en-AU"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4,500.00 </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4529" marR="64529" marT="0" marB="0" anchor="b">
                    <a:lnL>
                      <a:noFill/>
                    </a:lnL>
                    <a:lnR>
                      <a:noFill/>
                    </a:lnR>
                    <a:lnT>
                      <a:noFill/>
                    </a:lnT>
                    <a:lnB>
                      <a:noFill/>
                    </a:lnB>
                  </a:tcPr>
                </a:tc>
                <a:tc>
                  <a:txBody>
                    <a:bodyPr/>
                    <a:lstStyle/>
                    <a:p>
                      <a:pPr>
                        <a:lnSpc>
                          <a:spcPct val="107000"/>
                        </a:lnSpc>
                        <a:spcAft>
                          <a:spcPts val="800"/>
                        </a:spcAft>
                      </a:pPr>
                      <a:r>
                        <a:rPr lang="en-AU"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27,300.00 </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4529" marR="64529" marT="0" marB="0" anchor="b">
                    <a:lnL>
                      <a:noFill/>
                    </a:lnL>
                    <a:lnR>
                      <a:noFill/>
                    </a:lnR>
                    <a:lnT>
                      <a:noFill/>
                    </a:lnT>
                    <a:lnB>
                      <a:noFill/>
                    </a:lnB>
                  </a:tcPr>
                </a:tc>
                <a:tc>
                  <a:txBody>
                    <a:bodyPr/>
                    <a:lstStyle/>
                    <a:p>
                      <a:pPr>
                        <a:lnSpc>
                          <a:spcPct val="107000"/>
                        </a:lnSpc>
                        <a:spcAft>
                          <a:spcPts val="800"/>
                        </a:spcAft>
                      </a:pPr>
                      <a:r>
                        <a:rPr lang="en-AU"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31,580.00 </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4529" marR="64529" marT="0" marB="0" anchor="b">
                    <a:lnL>
                      <a:noFill/>
                    </a:lnL>
                    <a:lnR>
                      <a:noFill/>
                    </a:lnR>
                    <a:lnT>
                      <a:noFill/>
                    </a:lnT>
                    <a:lnB>
                      <a:noFill/>
                    </a:lnB>
                  </a:tcPr>
                </a:tc>
                <a:tc>
                  <a:txBody>
                    <a:bodyPr/>
                    <a:lstStyle/>
                    <a:p>
                      <a:pPr>
                        <a:lnSpc>
                          <a:spcPct val="107000"/>
                        </a:lnSpc>
                        <a:spcAft>
                          <a:spcPts val="800"/>
                        </a:spcAft>
                      </a:pPr>
                      <a:r>
                        <a:rPr lang="en-AU"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21,180.00 </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4529" marR="64529"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497974179"/>
                  </a:ext>
                </a:extLst>
              </a:tr>
              <a:tr h="179349">
                <a:tc>
                  <a:txBody>
                    <a:bodyPr/>
                    <a:lstStyle/>
                    <a:p>
                      <a:pPr>
                        <a:lnSpc>
                          <a:spcPct val="107000"/>
                        </a:lnSpc>
                        <a:spcAft>
                          <a:spcPts val="800"/>
                        </a:spcAft>
                      </a:pPr>
                      <a:r>
                        <a:rPr lang="en-AU"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Add: Cash receipts</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4529" marR="64529"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07000"/>
                        </a:lnSpc>
                        <a:spcAft>
                          <a:spcPts val="800"/>
                        </a:spcAft>
                      </a:pPr>
                      <a:r>
                        <a:rPr lang="en-AU"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132,750.00 </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4529" marR="64529" marT="0" marB="0" anchor="b">
                    <a:lnL>
                      <a:noFill/>
                    </a:lnL>
                    <a:lnR>
                      <a:noFill/>
                    </a:lnR>
                    <a:lnT>
                      <a:noFill/>
                    </a:lnT>
                    <a:lnB>
                      <a:noFill/>
                    </a:lnB>
                  </a:tcPr>
                </a:tc>
                <a:tc>
                  <a:txBody>
                    <a:bodyPr/>
                    <a:lstStyle/>
                    <a:p>
                      <a:pPr>
                        <a:lnSpc>
                          <a:spcPct val="107000"/>
                        </a:lnSpc>
                        <a:spcAft>
                          <a:spcPts val="800"/>
                        </a:spcAft>
                      </a:pPr>
                      <a:r>
                        <a:rPr lang="en-AU"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80,380.00 </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4529" marR="64529" marT="0" marB="0" anchor="b">
                    <a:lnL>
                      <a:noFill/>
                    </a:lnL>
                    <a:lnR>
                      <a:noFill/>
                    </a:lnR>
                    <a:lnT>
                      <a:noFill/>
                    </a:lnT>
                    <a:lnB>
                      <a:noFill/>
                    </a:lnB>
                  </a:tcPr>
                </a:tc>
                <a:tc>
                  <a:txBody>
                    <a:bodyPr/>
                    <a:lstStyle/>
                    <a:p>
                      <a:pPr>
                        <a:lnSpc>
                          <a:spcPct val="107000"/>
                        </a:lnSpc>
                        <a:spcAft>
                          <a:spcPts val="800"/>
                        </a:spcAft>
                      </a:pPr>
                      <a:r>
                        <a:rPr lang="en-AU"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63,400.00 </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4529" marR="64529" marT="0" marB="0" anchor="b">
                    <a:lnL>
                      <a:noFill/>
                    </a:lnL>
                    <a:lnR>
                      <a:noFill/>
                    </a:lnR>
                    <a:lnT>
                      <a:noFill/>
                    </a:lnT>
                    <a:lnB>
                      <a:noFill/>
                    </a:lnB>
                  </a:tcPr>
                </a:tc>
                <a:tc>
                  <a:txBody>
                    <a:bodyPr/>
                    <a:lstStyle/>
                    <a:p>
                      <a:pPr>
                        <a:lnSpc>
                          <a:spcPct val="107000"/>
                        </a:lnSpc>
                        <a:spcAft>
                          <a:spcPts val="800"/>
                        </a:spcAft>
                      </a:pPr>
                      <a:r>
                        <a:rPr lang="en-AU"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113,270.00 </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4529" marR="64529"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702400473"/>
                  </a:ext>
                </a:extLst>
              </a:tr>
              <a:tr h="179349">
                <a:tc>
                  <a:txBody>
                    <a:bodyPr/>
                    <a:lstStyle/>
                    <a:p>
                      <a:pPr>
                        <a:lnSpc>
                          <a:spcPct val="107000"/>
                        </a:lnSpc>
                        <a:spcAft>
                          <a:spcPts val="800"/>
                        </a:spcAft>
                      </a:pPr>
                      <a:r>
                        <a:rPr lang="en-AU"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Less: Cash disbursements</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4529" marR="64529"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07000"/>
                        </a:lnSpc>
                        <a:spcAft>
                          <a:spcPts val="800"/>
                        </a:spcAft>
                      </a:pPr>
                      <a:r>
                        <a:rPr lang="en-AU"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(109,950.00)</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4529" marR="64529"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AU"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(76,100.00)</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4529" marR="64529"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AU"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(73,800.00)</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4529" marR="64529"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AU"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(104,450.00)</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4529" marR="64529"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46577123"/>
                  </a:ext>
                </a:extLst>
              </a:tr>
              <a:tr h="187890">
                <a:tc>
                  <a:txBody>
                    <a:bodyPr/>
                    <a:lstStyle/>
                    <a:p>
                      <a:pPr>
                        <a:lnSpc>
                          <a:spcPct val="107000"/>
                        </a:lnSpc>
                        <a:spcAft>
                          <a:spcPts val="800"/>
                        </a:spcAft>
                      </a:pPr>
                      <a:r>
                        <a:rPr lang="en-AU"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End-of-quarter Cash Balance</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4529" marR="64529"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AU"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27,300.00 </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4529" marR="64529" marT="0" marB="0" anchor="b">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nSpc>
                          <a:spcPct val="107000"/>
                        </a:lnSpc>
                        <a:spcAft>
                          <a:spcPts val="800"/>
                        </a:spcAft>
                      </a:pPr>
                      <a:r>
                        <a:rPr lang="en-AU"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31,580.00 </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4529" marR="64529" marT="0" marB="0" anchor="b">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nSpc>
                          <a:spcPct val="107000"/>
                        </a:lnSpc>
                        <a:spcAft>
                          <a:spcPts val="800"/>
                        </a:spcAft>
                      </a:pPr>
                      <a:r>
                        <a:rPr lang="en-AU"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21,180.00 </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64529" marR="64529" marT="0" marB="0" anchor="b">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nSpc>
                          <a:spcPct val="107000"/>
                        </a:lnSpc>
                        <a:spcAft>
                          <a:spcPts val="800"/>
                        </a:spcAft>
                      </a:pPr>
                      <a:r>
                        <a:rPr lang="en-AU"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30,000.00 </a:t>
                      </a:r>
                      <a:endParaRPr lang="en-A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529" marR="64529"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451577771"/>
                  </a:ext>
                </a:extLst>
              </a:tr>
            </a:tbl>
          </a:graphicData>
        </a:graphic>
      </p:graphicFrame>
    </p:spTree>
    <p:extLst>
      <p:ext uri="{BB962C8B-B14F-4D97-AF65-F5344CB8AC3E}">
        <p14:creationId xmlns:p14="http://schemas.microsoft.com/office/powerpoint/2010/main" val="5081139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BC3A170-9313-4947-9C87-8C9506A5C2F7}"/>
              </a:ext>
            </a:extLst>
          </p:cNvPr>
          <p:cNvSpPr>
            <a:spLocks noGrp="1"/>
          </p:cNvSpPr>
          <p:nvPr>
            <p:ph type="body" sz="quarter" idx="10"/>
          </p:nvPr>
        </p:nvSpPr>
        <p:spPr/>
        <p:txBody>
          <a:bodyPr/>
          <a:lstStyle/>
          <a:p>
            <a:r>
              <a:rPr lang="en-AU" b="1" dirty="0"/>
              <a:t>Capital Budgeting</a:t>
            </a:r>
          </a:p>
          <a:p>
            <a:endParaRPr lang="en-AU" dirty="0"/>
          </a:p>
          <a:p>
            <a:pPr marL="342900" indent="-342900">
              <a:buFont typeface="Arial" panose="020B0604020202020204" pitchFamily="34" charset="0"/>
              <a:buChar char="•"/>
            </a:pPr>
            <a:r>
              <a:rPr lang="en-AU" sz="2000" dirty="0"/>
              <a:t>In addition to day-to-day operations and management of revenues and expenditure, tourism business owners need to invest in assets and capital projects. </a:t>
            </a:r>
          </a:p>
          <a:p>
            <a:pPr marL="342900" indent="-342900">
              <a:buFont typeface="Arial" panose="020B0604020202020204" pitchFamily="34" charset="0"/>
              <a:buChar char="•"/>
            </a:pPr>
            <a:r>
              <a:rPr lang="en-AU" sz="2000" dirty="0"/>
              <a:t>For example, investment in kitchen and bar facilities, new equipment, coffee machines, motor vehicles, etc.</a:t>
            </a:r>
          </a:p>
          <a:p>
            <a:pPr marL="342900" indent="-342900">
              <a:buFont typeface="Arial" panose="020B0604020202020204" pitchFamily="34" charset="0"/>
              <a:buChar char="•"/>
            </a:pPr>
            <a:r>
              <a:rPr lang="en-AU" sz="2000" dirty="0">
                <a:ea typeface="Calibri" panose="020F0502020204030204" pitchFamily="34" charset="0"/>
              </a:rPr>
              <a:t>I</a:t>
            </a:r>
            <a:r>
              <a:rPr lang="en-AU" sz="2000" dirty="0">
                <a:effectLst/>
                <a:ea typeface="Calibri" panose="020F0502020204030204" pitchFamily="34" charset="0"/>
              </a:rPr>
              <a:t>t is essential that these capital decisions are made with sound analysis.</a:t>
            </a:r>
          </a:p>
          <a:p>
            <a:pPr marL="342900" indent="-342900">
              <a:buFont typeface="Arial" panose="020B0604020202020204" pitchFamily="34" charset="0"/>
              <a:buChar char="•"/>
            </a:pPr>
            <a:r>
              <a:rPr lang="en-AU" sz="2000" dirty="0">
                <a:ea typeface="Calibri" panose="020F0502020204030204" pitchFamily="34" charset="0"/>
              </a:rPr>
              <a:t>A</a:t>
            </a:r>
            <a:r>
              <a:rPr lang="en-AU" sz="2000" dirty="0">
                <a:effectLst/>
                <a:ea typeface="Calibri" panose="020F0502020204030204" pitchFamily="34" charset="0"/>
              </a:rPr>
              <a:t>nalysing the value-addition potential of long-term capital assets is known as capital budgeting.</a:t>
            </a:r>
            <a:endParaRPr lang="en-AU" sz="2000" dirty="0"/>
          </a:p>
        </p:txBody>
      </p:sp>
      <p:sp>
        <p:nvSpPr>
          <p:cNvPr id="3" name="Text Placeholder 2">
            <a:extLst>
              <a:ext uri="{FF2B5EF4-FFF2-40B4-BE49-F238E27FC236}">
                <a16:creationId xmlns:a16="http://schemas.microsoft.com/office/drawing/2014/main" id="{13F1C278-2270-4A3A-859B-93C43D72D45E}"/>
              </a:ext>
            </a:extLst>
          </p:cNvPr>
          <p:cNvSpPr>
            <a:spLocks noGrp="1"/>
          </p:cNvSpPr>
          <p:nvPr>
            <p:ph type="body" sz="quarter" idx="11"/>
          </p:nvPr>
        </p:nvSpPr>
        <p:spPr/>
        <p:txBody>
          <a:bodyPr/>
          <a:lstStyle/>
          <a:p>
            <a:endParaRPr lang="en-AU"/>
          </a:p>
        </p:txBody>
      </p:sp>
      <p:sp>
        <p:nvSpPr>
          <p:cNvPr id="4" name="Title 3">
            <a:extLst>
              <a:ext uri="{FF2B5EF4-FFF2-40B4-BE49-F238E27FC236}">
                <a16:creationId xmlns:a16="http://schemas.microsoft.com/office/drawing/2014/main" id="{2ECD7D11-D4B2-43F9-84E2-4B053D98C34D}"/>
              </a:ext>
            </a:extLst>
          </p:cNvPr>
          <p:cNvSpPr>
            <a:spLocks noGrp="1"/>
          </p:cNvSpPr>
          <p:nvPr>
            <p:ph type="title"/>
          </p:nvPr>
        </p:nvSpPr>
        <p:spPr/>
        <p:txBody>
          <a:bodyPr/>
          <a:lstStyle/>
          <a:p>
            <a:endParaRPr lang="en-AU"/>
          </a:p>
        </p:txBody>
      </p:sp>
    </p:spTree>
    <p:extLst>
      <p:ext uri="{BB962C8B-B14F-4D97-AF65-F5344CB8AC3E}">
        <p14:creationId xmlns:p14="http://schemas.microsoft.com/office/powerpoint/2010/main" val="40653718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CE2C99-9203-4458-BD64-C6FDA039D441}"/>
              </a:ext>
            </a:extLst>
          </p:cNvPr>
          <p:cNvSpPr>
            <a:spLocks noGrp="1"/>
          </p:cNvSpPr>
          <p:nvPr>
            <p:ph type="body" sz="quarter" idx="10"/>
          </p:nvPr>
        </p:nvSpPr>
        <p:spPr/>
        <p:txBody>
          <a:bodyPr/>
          <a:lstStyle/>
          <a:p>
            <a:r>
              <a:rPr lang="en-AU" b="1" dirty="0"/>
              <a:t>Process for Capital Budgeting</a:t>
            </a:r>
          </a:p>
          <a:p>
            <a:endParaRPr lang="en-AU" dirty="0"/>
          </a:p>
          <a:p>
            <a:pPr marL="342900" indent="-342900">
              <a:buFont typeface="Arial" panose="020B0604020202020204" pitchFamily="34" charset="0"/>
              <a:buChar char="•"/>
            </a:pPr>
            <a:r>
              <a:rPr lang="en-AU" sz="2400" dirty="0">
                <a:effectLst/>
                <a:ea typeface="Calibri" panose="020F0502020204030204" pitchFamily="34" charset="0"/>
              </a:rPr>
              <a:t>Identify the potential opportunities</a:t>
            </a:r>
          </a:p>
          <a:p>
            <a:pPr marL="342900" indent="-342900">
              <a:buFont typeface="Arial" panose="020B0604020202020204" pitchFamily="34" charset="0"/>
              <a:buChar char="•"/>
            </a:pPr>
            <a:r>
              <a:rPr lang="en-AU" sz="2400" dirty="0">
                <a:effectLst/>
                <a:ea typeface="Calibri" panose="020F0502020204030204" pitchFamily="34" charset="0"/>
              </a:rPr>
              <a:t>Estimate costs of investment</a:t>
            </a:r>
          </a:p>
          <a:p>
            <a:pPr marL="342900" indent="-342900">
              <a:buFont typeface="Arial" panose="020B0604020202020204" pitchFamily="34" charset="0"/>
              <a:buChar char="•"/>
            </a:pPr>
            <a:r>
              <a:rPr lang="en-AU" sz="2400" dirty="0">
                <a:effectLst/>
                <a:ea typeface="Calibri" panose="020F0502020204030204" pitchFamily="34" charset="0"/>
              </a:rPr>
              <a:t>Estimate cashflows</a:t>
            </a:r>
          </a:p>
          <a:p>
            <a:pPr marL="342900" indent="-342900">
              <a:buFont typeface="Arial" panose="020B0604020202020204" pitchFamily="34" charset="0"/>
              <a:buChar char="•"/>
            </a:pPr>
            <a:r>
              <a:rPr lang="en-AU" sz="2400" dirty="0">
                <a:effectLst/>
                <a:ea typeface="Calibri" panose="020F0502020204030204" pitchFamily="34" charset="0"/>
              </a:rPr>
              <a:t>Assess risk</a:t>
            </a:r>
            <a:endParaRPr lang="en-AU" sz="2400" dirty="0">
              <a:ea typeface="Calibri" panose="020F0502020204030204" pitchFamily="34" charset="0"/>
            </a:endParaRPr>
          </a:p>
          <a:p>
            <a:pPr marL="342900" indent="-342900">
              <a:buFont typeface="Arial" panose="020B0604020202020204" pitchFamily="34" charset="0"/>
              <a:buChar char="•"/>
            </a:pPr>
            <a:r>
              <a:rPr lang="en-AU" sz="2400" dirty="0">
                <a:effectLst/>
                <a:ea typeface="Calibri" panose="020F0502020204030204" pitchFamily="34" charset="0"/>
              </a:rPr>
              <a:t>Implement and feedback loop</a:t>
            </a:r>
          </a:p>
          <a:p>
            <a:endParaRPr lang="en-AU" dirty="0"/>
          </a:p>
        </p:txBody>
      </p:sp>
      <p:sp>
        <p:nvSpPr>
          <p:cNvPr id="3" name="Text Placeholder 2">
            <a:extLst>
              <a:ext uri="{FF2B5EF4-FFF2-40B4-BE49-F238E27FC236}">
                <a16:creationId xmlns:a16="http://schemas.microsoft.com/office/drawing/2014/main" id="{B5E63300-B783-4CC2-86AB-01720C6D1AB2}"/>
              </a:ext>
            </a:extLst>
          </p:cNvPr>
          <p:cNvSpPr>
            <a:spLocks noGrp="1"/>
          </p:cNvSpPr>
          <p:nvPr>
            <p:ph type="body" sz="quarter" idx="11"/>
          </p:nvPr>
        </p:nvSpPr>
        <p:spPr/>
        <p:txBody>
          <a:bodyPr/>
          <a:lstStyle/>
          <a:p>
            <a:endParaRPr lang="en-AU"/>
          </a:p>
        </p:txBody>
      </p:sp>
      <p:sp>
        <p:nvSpPr>
          <p:cNvPr id="4" name="Title 3">
            <a:extLst>
              <a:ext uri="{FF2B5EF4-FFF2-40B4-BE49-F238E27FC236}">
                <a16:creationId xmlns:a16="http://schemas.microsoft.com/office/drawing/2014/main" id="{F9CFB491-78B3-4E82-8B65-BB1F2B1C69DF}"/>
              </a:ext>
            </a:extLst>
          </p:cNvPr>
          <p:cNvSpPr>
            <a:spLocks noGrp="1"/>
          </p:cNvSpPr>
          <p:nvPr>
            <p:ph type="title"/>
          </p:nvPr>
        </p:nvSpPr>
        <p:spPr/>
        <p:txBody>
          <a:bodyPr/>
          <a:lstStyle/>
          <a:p>
            <a:endParaRPr lang="en-AU"/>
          </a:p>
        </p:txBody>
      </p:sp>
    </p:spTree>
    <p:extLst>
      <p:ext uri="{BB962C8B-B14F-4D97-AF65-F5344CB8AC3E}">
        <p14:creationId xmlns:p14="http://schemas.microsoft.com/office/powerpoint/2010/main" val="29984824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5F99A43-18A0-4C0D-8B31-A88B421C9A1E}"/>
              </a:ext>
            </a:extLst>
          </p:cNvPr>
          <p:cNvSpPr>
            <a:spLocks noGrp="1"/>
          </p:cNvSpPr>
          <p:nvPr>
            <p:ph type="body" sz="quarter" idx="10"/>
          </p:nvPr>
        </p:nvSpPr>
        <p:spPr/>
        <p:txBody>
          <a:bodyPr>
            <a:normAutofit fontScale="92500" lnSpcReduction="10000"/>
          </a:bodyPr>
          <a:lstStyle/>
          <a:p>
            <a:r>
              <a:rPr lang="en-AU" b="1" dirty="0"/>
              <a:t>Capital Budgeting Techniques – Net Present Value (NPV)</a:t>
            </a:r>
          </a:p>
          <a:p>
            <a:r>
              <a:rPr lang="en-AU" dirty="0"/>
              <a:t> </a:t>
            </a:r>
          </a:p>
          <a:p>
            <a:pPr marL="457200" indent="-457200">
              <a:buFont typeface="Arial" panose="020B0604020202020204" pitchFamily="34" charset="0"/>
              <a:buChar char="•"/>
            </a:pPr>
            <a:r>
              <a:rPr lang="en-AU" dirty="0"/>
              <a:t>One of the most commonly used and for capital budgeting</a:t>
            </a:r>
          </a:p>
          <a:p>
            <a:pPr marL="457200" indent="-457200">
              <a:buFont typeface="Arial" panose="020B0604020202020204" pitchFamily="34" charset="0"/>
              <a:buChar char="•"/>
            </a:pPr>
            <a:r>
              <a:rPr lang="en-AU" dirty="0"/>
              <a:t>Based on the time value of money concept of finance, which is set up on the premise that a dollar today is worth more than a dollar in the future.</a:t>
            </a:r>
          </a:p>
          <a:p>
            <a:pPr marL="457200" indent="-457200">
              <a:buFont typeface="Arial" panose="020B0604020202020204" pitchFamily="34" charset="0"/>
              <a:buChar char="•"/>
            </a:pPr>
            <a:r>
              <a:rPr lang="en-AU" dirty="0"/>
              <a:t>The expected future cashflows of the project are discounted to today’s terms by determining their present values. </a:t>
            </a:r>
          </a:p>
          <a:p>
            <a:pPr marL="457200" indent="-457200">
              <a:buFont typeface="Arial" panose="020B0604020202020204" pitchFamily="34" charset="0"/>
              <a:buChar char="•"/>
            </a:pPr>
            <a:r>
              <a:rPr lang="en-AU" dirty="0"/>
              <a:t>The net of these present values of cashflows from the initial investment outlay is considered the NPV of the project.</a:t>
            </a:r>
          </a:p>
        </p:txBody>
      </p:sp>
      <p:sp>
        <p:nvSpPr>
          <p:cNvPr id="3" name="Text Placeholder 2">
            <a:extLst>
              <a:ext uri="{FF2B5EF4-FFF2-40B4-BE49-F238E27FC236}">
                <a16:creationId xmlns:a16="http://schemas.microsoft.com/office/drawing/2014/main" id="{DCEC3249-014C-44AD-827A-D2C575CD9522}"/>
              </a:ext>
            </a:extLst>
          </p:cNvPr>
          <p:cNvSpPr>
            <a:spLocks noGrp="1"/>
          </p:cNvSpPr>
          <p:nvPr>
            <p:ph type="body" sz="quarter" idx="11"/>
          </p:nvPr>
        </p:nvSpPr>
        <p:spPr/>
        <p:txBody>
          <a:bodyPr/>
          <a:lstStyle/>
          <a:p>
            <a:endParaRPr lang="en-AU"/>
          </a:p>
        </p:txBody>
      </p:sp>
      <p:sp>
        <p:nvSpPr>
          <p:cNvPr id="4" name="Title 3">
            <a:extLst>
              <a:ext uri="{FF2B5EF4-FFF2-40B4-BE49-F238E27FC236}">
                <a16:creationId xmlns:a16="http://schemas.microsoft.com/office/drawing/2014/main" id="{BA7856C1-A981-409D-8438-E2AA0DCB509E}"/>
              </a:ext>
            </a:extLst>
          </p:cNvPr>
          <p:cNvSpPr>
            <a:spLocks noGrp="1"/>
          </p:cNvSpPr>
          <p:nvPr>
            <p:ph type="title"/>
          </p:nvPr>
        </p:nvSpPr>
        <p:spPr/>
        <p:txBody>
          <a:bodyPr/>
          <a:lstStyle/>
          <a:p>
            <a:endParaRPr lang="en-AU"/>
          </a:p>
        </p:txBody>
      </p:sp>
    </p:spTree>
    <p:extLst>
      <p:ext uri="{BB962C8B-B14F-4D97-AF65-F5344CB8AC3E}">
        <p14:creationId xmlns:p14="http://schemas.microsoft.com/office/powerpoint/2010/main" val="19187926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40F538E1-94E4-4E8C-A470-604985214329}"/>
                  </a:ext>
                </a:extLst>
              </p:cNvPr>
              <p:cNvSpPr>
                <a:spLocks noGrp="1"/>
              </p:cNvSpPr>
              <p:nvPr>
                <p:ph type="body" sz="quarter" idx="10"/>
              </p:nvPr>
            </p:nvSpPr>
            <p:spPr/>
            <p:txBody>
              <a:bodyPr/>
              <a:lstStyle/>
              <a:p>
                <a:pPr>
                  <a:lnSpc>
                    <a:spcPct val="150000"/>
                  </a:lnSpc>
                  <a:spcAft>
                    <a:spcPts val="800"/>
                  </a:spcAft>
                </a:pPr>
                <a:r>
                  <a:rPr lang="en-AU" sz="2400" dirty="0">
                    <a:effectLst/>
                    <a:ea typeface="Calibri" panose="020F0502020204030204" pitchFamily="34" charset="0"/>
                  </a:rPr>
                  <a:t>The formula to calculate the NPV assuming the project has ‘t’ years of useful life and discount rate of ‘r’ is the following:</a:t>
                </a:r>
              </a:p>
              <a:p>
                <a:pPr>
                  <a:lnSpc>
                    <a:spcPct val="150000"/>
                  </a:lnSpc>
                  <a:spcAft>
                    <a:spcPts val="800"/>
                  </a:spcAft>
                </a:pPr>
                <a14:m>
                  <m:oMathPara xmlns:m="http://schemas.openxmlformats.org/officeDocument/2006/math">
                    <m:oMathParaPr>
                      <m:jc m:val="centerGroup"/>
                    </m:oMathParaPr>
                    <m:oMath xmlns:m="http://schemas.openxmlformats.org/officeDocument/2006/math">
                      <m:r>
                        <a:rPr lang="en-AU" sz="2800" i="1">
                          <a:effectLst/>
                          <a:latin typeface="Cambria Math" panose="02040503050406030204" pitchFamily="18" charset="0"/>
                          <a:ea typeface="Calibri" panose="020F0502020204030204" pitchFamily="34" charset="0"/>
                          <a:cs typeface="Times New Roman" panose="02020603050405020304" pitchFamily="18" charset="0"/>
                        </a:rPr>
                        <m:t>𝑁𝑃𝑉</m:t>
                      </m:r>
                      <m:r>
                        <a:rPr lang="en-AU" sz="2800" i="1">
                          <a:effectLst/>
                          <a:latin typeface="Cambria Math" panose="02040503050406030204" pitchFamily="18" charset="0"/>
                          <a:ea typeface="Calibri" panose="020F0502020204030204" pitchFamily="34" charset="0"/>
                          <a:cs typeface="Times New Roman" panose="02020603050405020304" pitchFamily="18" charset="0"/>
                        </a:rPr>
                        <m:t>= −</m:t>
                      </m:r>
                      <m:sSub>
                        <m:sSubPr>
                          <m:ctrlPr>
                            <a:rPr lang="en-AU" sz="2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AU" sz="2800" i="1">
                              <a:effectLst/>
                              <a:latin typeface="Cambria Math" panose="02040503050406030204" pitchFamily="18" charset="0"/>
                              <a:ea typeface="Calibri" panose="020F0502020204030204" pitchFamily="34" charset="0"/>
                              <a:cs typeface="Times New Roman" panose="02020603050405020304" pitchFamily="18" charset="0"/>
                            </a:rPr>
                            <m:t>𝐶𝐹</m:t>
                          </m:r>
                        </m:e>
                        <m:sub>
                          <m:r>
                            <a:rPr lang="en-AU" sz="2800" i="1">
                              <a:effectLst/>
                              <a:latin typeface="Cambria Math" panose="02040503050406030204" pitchFamily="18" charset="0"/>
                              <a:ea typeface="Calibri" panose="020F0502020204030204" pitchFamily="34" charset="0"/>
                              <a:cs typeface="Times New Roman" panose="02020603050405020304" pitchFamily="18" charset="0"/>
                            </a:rPr>
                            <m:t>0</m:t>
                          </m:r>
                        </m:sub>
                      </m:sSub>
                      <m:r>
                        <a:rPr lang="en-AU" sz="2800" i="1">
                          <a:effectLst/>
                          <a:latin typeface="Cambria Math" panose="02040503050406030204" pitchFamily="18" charset="0"/>
                          <a:ea typeface="Calibri" panose="020F0502020204030204" pitchFamily="34" charset="0"/>
                          <a:cs typeface="Times New Roman" panose="02020603050405020304" pitchFamily="18" charset="0"/>
                        </a:rPr>
                        <m:t>+</m:t>
                      </m:r>
                      <m:nary>
                        <m:naryPr>
                          <m:chr m:val="∑"/>
                          <m:limLoc m:val="undOvr"/>
                          <m:ctrlPr>
                            <a:rPr lang="en-AU" sz="2800" i="1">
                              <a:effectLst/>
                              <a:latin typeface="Cambria Math" panose="02040503050406030204" pitchFamily="18" charset="0"/>
                              <a:ea typeface="Calibri" panose="020F0502020204030204" pitchFamily="34" charset="0"/>
                              <a:cs typeface="Times New Roman" panose="02020603050405020304" pitchFamily="18" charset="0"/>
                            </a:rPr>
                          </m:ctrlPr>
                        </m:naryPr>
                        <m:sub>
                          <m:r>
                            <a:rPr lang="en-AU" sz="2800" i="1">
                              <a:effectLst/>
                              <a:latin typeface="Cambria Math" panose="02040503050406030204" pitchFamily="18" charset="0"/>
                              <a:ea typeface="Calibri" panose="020F0502020204030204" pitchFamily="34" charset="0"/>
                              <a:cs typeface="Times New Roman" panose="02020603050405020304" pitchFamily="18" charset="0"/>
                            </a:rPr>
                            <m:t>𝑡</m:t>
                          </m:r>
                          <m:r>
                            <a:rPr lang="en-AU" sz="2800" i="1">
                              <a:effectLst/>
                              <a:latin typeface="Cambria Math" panose="02040503050406030204" pitchFamily="18" charset="0"/>
                              <a:ea typeface="Calibri" panose="020F0502020204030204" pitchFamily="34" charset="0"/>
                              <a:cs typeface="Times New Roman" panose="02020603050405020304" pitchFamily="18" charset="0"/>
                            </a:rPr>
                            <m:t>=1</m:t>
                          </m:r>
                        </m:sub>
                        <m:sup>
                          <m:r>
                            <a:rPr lang="en-AU" sz="2800" i="1">
                              <a:effectLst/>
                              <a:latin typeface="Cambria Math" panose="02040503050406030204" pitchFamily="18" charset="0"/>
                              <a:ea typeface="Calibri" panose="020F0502020204030204" pitchFamily="34" charset="0"/>
                              <a:cs typeface="Times New Roman" panose="02020603050405020304" pitchFamily="18" charset="0"/>
                            </a:rPr>
                            <m:t>𝑛</m:t>
                          </m:r>
                        </m:sup>
                        <m:e>
                          <m:f>
                            <m:fPr>
                              <m:ctrlPr>
                                <a:rPr lang="en-AU" sz="2800" i="1">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AU" sz="2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AU" sz="2800" i="1">
                                      <a:effectLst/>
                                      <a:latin typeface="Cambria Math" panose="02040503050406030204" pitchFamily="18" charset="0"/>
                                      <a:ea typeface="Calibri" panose="020F0502020204030204" pitchFamily="34" charset="0"/>
                                      <a:cs typeface="Times New Roman" panose="02020603050405020304" pitchFamily="18" charset="0"/>
                                    </a:rPr>
                                    <m:t>𝐶𝐹</m:t>
                                  </m:r>
                                </m:e>
                                <m:sub>
                                  <m:r>
                                    <a:rPr lang="en-AU" sz="2800" i="1">
                                      <a:effectLst/>
                                      <a:latin typeface="Cambria Math" panose="02040503050406030204" pitchFamily="18" charset="0"/>
                                      <a:ea typeface="Calibri" panose="020F0502020204030204" pitchFamily="34" charset="0"/>
                                      <a:cs typeface="Times New Roman" panose="02020603050405020304" pitchFamily="18" charset="0"/>
                                    </a:rPr>
                                    <m:t>𝑛</m:t>
                                  </m:r>
                                </m:sub>
                              </m:sSub>
                            </m:num>
                            <m:den>
                              <m:sSup>
                                <m:sSupPr>
                                  <m:ctrlPr>
                                    <a:rPr lang="en-AU" sz="2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AU" sz="2800" i="1">
                                      <a:effectLst/>
                                      <a:latin typeface="Cambria Math" panose="02040503050406030204" pitchFamily="18" charset="0"/>
                                      <a:ea typeface="Calibri" panose="020F0502020204030204" pitchFamily="34" charset="0"/>
                                      <a:cs typeface="Times New Roman" panose="02020603050405020304" pitchFamily="18" charset="0"/>
                                    </a:rPr>
                                    <m:t>(1+</m:t>
                                  </m:r>
                                  <m:r>
                                    <a:rPr lang="en-AU" sz="2800" i="1">
                                      <a:effectLst/>
                                      <a:latin typeface="Cambria Math" panose="02040503050406030204" pitchFamily="18" charset="0"/>
                                      <a:ea typeface="Calibri" panose="020F0502020204030204" pitchFamily="34" charset="0"/>
                                      <a:cs typeface="Times New Roman" panose="02020603050405020304" pitchFamily="18" charset="0"/>
                                    </a:rPr>
                                    <m:t>𝑟</m:t>
                                  </m:r>
                                  <m:r>
                                    <a:rPr lang="en-AU" sz="2800" i="1">
                                      <a:effectLst/>
                                      <a:latin typeface="Cambria Math" panose="02040503050406030204" pitchFamily="18" charset="0"/>
                                      <a:ea typeface="Calibri" panose="020F0502020204030204" pitchFamily="34" charset="0"/>
                                      <a:cs typeface="Times New Roman" panose="02020603050405020304" pitchFamily="18" charset="0"/>
                                    </a:rPr>
                                    <m:t>)</m:t>
                                  </m:r>
                                </m:e>
                                <m:sup>
                                  <m:r>
                                    <a:rPr lang="en-AU" sz="2800" i="1">
                                      <a:effectLst/>
                                      <a:latin typeface="Cambria Math" panose="02040503050406030204" pitchFamily="18" charset="0"/>
                                      <a:ea typeface="Calibri" panose="020F0502020204030204" pitchFamily="34" charset="0"/>
                                      <a:cs typeface="Times New Roman" panose="02020603050405020304" pitchFamily="18" charset="0"/>
                                    </a:rPr>
                                    <m:t>𝑛</m:t>
                                  </m:r>
                                </m:sup>
                              </m:sSup>
                            </m:den>
                          </m:f>
                        </m:e>
                      </m:nary>
                    </m:oMath>
                  </m:oMathPara>
                </a14:m>
                <a:endParaRPr lang="en-AU"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AU" dirty="0"/>
              </a:p>
            </p:txBody>
          </p:sp>
        </mc:Choice>
        <mc:Fallback xmlns="">
          <p:sp>
            <p:nvSpPr>
              <p:cNvPr id="2" name="Text Placeholder 1">
                <a:extLst>
                  <a:ext uri="{FF2B5EF4-FFF2-40B4-BE49-F238E27FC236}">
                    <a16:creationId xmlns:a16="http://schemas.microsoft.com/office/drawing/2014/main" id="{40F538E1-94E4-4E8C-A470-604985214329}"/>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903"/>
                </a:stretch>
              </a:blipFill>
            </p:spPr>
            <p:txBody>
              <a:bodyPr/>
              <a:lstStyle/>
              <a:p>
                <a:r>
                  <a:rPr lang="en-GB">
                    <a:noFill/>
                  </a:rPr>
                  <a:t> </a:t>
                </a:r>
              </a:p>
            </p:txBody>
          </p:sp>
        </mc:Fallback>
      </mc:AlternateContent>
      <p:sp>
        <p:nvSpPr>
          <p:cNvPr id="3" name="Text Placeholder 2">
            <a:extLst>
              <a:ext uri="{FF2B5EF4-FFF2-40B4-BE49-F238E27FC236}">
                <a16:creationId xmlns:a16="http://schemas.microsoft.com/office/drawing/2014/main" id="{58883EF5-0D2A-489E-A785-8BAED60781F4}"/>
              </a:ext>
            </a:extLst>
          </p:cNvPr>
          <p:cNvSpPr>
            <a:spLocks noGrp="1"/>
          </p:cNvSpPr>
          <p:nvPr>
            <p:ph type="body" sz="quarter" idx="11"/>
          </p:nvPr>
        </p:nvSpPr>
        <p:spPr/>
        <p:txBody>
          <a:bodyPr/>
          <a:lstStyle/>
          <a:p>
            <a:endParaRPr lang="en-AU"/>
          </a:p>
        </p:txBody>
      </p:sp>
      <p:sp>
        <p:nvSpPr>
          <p:cNvPr id="4" name="Title 3">
            <a:extLst>
              <a:ext uri="{FF2B5EF4-FFF2-40B4-BE49-F238E27FC236}">
                <a16:creationId xmlns:a16="http://schemas.microsoft.com/office/drawing/2014/main" id="{2390C4A1-753B-4BCA-992B-785A9696676F}"/>
              </a:ext>
            </a:extLst>
          </p:cNvPr>
          <p:cNvSpPr>
            <a:spLocks noGrp="1"/>
          </p:cNvSpPr>
          <p:nvPr>
            <p:ph type="title"/>
          </p:nvPr>
        </p:nvSpPr>
        <p:spPr/>
        <p:txBody>
          <a:bodyPr/>
          <a:lstStyle/>
          <a:p>
            <a:endParaRPr lang="en-AU"/>
          </a:p>
        </p:txBody>
      </p:sp>
    </p:spTree>
    <p:extLst>
      <p:ext uri="{BB962C8B-B14F-4D97-AF65-F5344CB8AC3E}">
        <p14:creationId xmlns:p14="http://schemas.microsoft.com/office/powerpoint/2010/main" val="35908336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E07F4C7-AADB-4EBF-B869-8E9232EA6D03}"/>
              </a:ext>
            </a:extLst>
          </p:cNvPr>
          <p:cNvSpPr>
            <a:spLocks noGrp="1"/>
          </p:cNvSpPr>
          <p:nvPr>
            <p:ph type="body" sz="quarter" idx="10"/>
          </p:nvPr>
        </p:nvSpPr>
        <p:spPr/>
        <p:txBody>
          <a:bodyPr/>
          <a:lstStyle/>
          <a:p>
            <a:r>
              <a:rPr lang="en-AU" sz="2000" b="1" dirty="0">
                <a:effectLst/>
                <a:latin typeface="Times New Roman" panose="02020603050405020304" pitchFamily="18" charset="0"/>
                <a:ea typeface="Calibri" panose="020F0502020204030204" pitchFamily="34" charset="0"/>
              </a:rPr>
              <a:t>Capital Budgeting Using Net Present Value (NPV) Method</a:t>
            </a:r>
          </a:p>
          <a:p>
            <a:endParaRPr lang="en-AU" dirty="0"/>
          </a:p>
        </p:txBody>
      </p:sp>
      <p:sp>
        <p:nvSpPr>
          <p:cNvPr id="3" name="Text Placeholder 2">
            <a:extLst>
              <a:ext uri="{FF2B5EF4-FFF2-40B4-BE49-F238E27FC236}">
                <a16:creationId xmlns:a16="http://schemas.microsoft.com/office/drawing/2014/main" id="{3ABDD76E-7834-47B4-9EF1-A23CFC3CF483}"/>
              </a:ext>
            </a:extLst>
          </p:cNvPr>
          <p:cNvSpPr>
            <a:spLocks noGrp="1"/>
          </p:cNvSpPr>
          <p:nvPr>
            <p:ph type="body" sz="quarter" idx="11"/>
          </p:nvPr>
        </p:nvSpPr>
        <p:spPr/>
        <p:txBody>
          <a:bodyPr/>
          <a:lstStyle/>
          <a:p>
            <a:endParaRPr lang="en-AU"/>
          </a:p>
        </p:txBody>
      </p:sp>
      <p:sp>
        <p:nvSpPr>
          <p:cNvPr id="4" name="Title 3">
            <a:extLst>
              <a:ext uri="{FF2B5EF4-FFF2-40B4-BE49-F238E27FC236}">
                <a16:creationId xmlns:a16="http://schemas.microsoft.com/office/drawing/2014/main" id="{686BE6BF-10DA-4893-A435-DDD95DDBEFF3}"/>
              </a:ext>
            </a:extLst>
          </p:cNvPr>
          <p:cNvSpPr>
            <a:spLocks noGrp="1"/>
          </p:cNvSpPr>
          <p:nvPr>
            <p:ph type="title"/>
          </p:nvPr>
        </p:nvSpPr>
        <p:spPr/>
        <p:txBody>
          <a:bodyPr/>
          <a:lstStyle/>
          <a:p>
            <a:endParaRPr lang="en-AU"/>
          </a:p>
        </p:txBody>
      </p:sp>
      <p:graphicFrame>
        <p:nvGraphicFramePr>
          <p:cNvPr id="5" name="Table 4">
            <a:extLst>
              <a:ext uri="{FF2B5EF4-FFF2-40B4-BE49-F238E27FC236}">
                <a16:creationId xmlns:a16="http://schemas.microsoft.com/office/drawing/2014/main" id="{D9079AD6-6CCA-4D3E-906E-FC6F0B8AC4C4}"/>
              </a:ext>
            </a:extLst>
          </p:cNvPr>
          <p:cNvGraphicFramePr>
            <a:graphicFrameLocks noGrp="1"/>
          </p:cNvGraphicFramePr>
          <p:nvPr>
            <p:extLst>
              <p:ext uri="{D42A27DB-BD31-4B8C-83A1-F6EECF244321}">
                <p14:modId xmlns:p14="http://schemas.microsoft.com/office/powerpoint/2010/main" val="3713969383"/>
              </p:ext>
            </p:extLst>
          </p:nvPr>
        </p:nvGraphicFramePr>
        <p:xfrm>
          <a:off x="1168062" y="2189528"/>
          <a:ext cx="9543876" cy="3162645"/>
        </p:xfrm>
        <a:graphic>
          <a:graphicData uri="http://schemas.openxmlformats.org/drawingml/2006/table">
            <a:tbl>
              <a:tblPr firstRow="1" firstCol="1" bandRow="1"/>
              <a:tblGrid>
                <a:gridCol w="3181292">
                  <a:extLst>
                    <a:ext uri="{9D8B030D-6E8A-4147-A177-3AD203B41FA5}">
                      <a16:colId xmlns:a16="http://schemas.microsoft.com/office/drawing/2014/main" val="266108068"/>
                    </a:ext>
                  </a:extLst>
                </a:gridCol>
                <a:gridCol w="3181292">
                  <a:extLst>
                    <a:ext uri="{9D8B030D-6E8A-4147-A177-3AD203B41FA5}">
                      <a16:colId xmlns:a16="http://schemas.microsoft.com/office/drawing/2014/main" val="1704854721"/>
                    </a:ext>
                  </a:extLst>
                </a:gridCol>
                <a:gridCol w="3181292">
                  <a:extLst>
                    <a:ext uri="{9D8B030D-6E8A-4147-A177-3AD203B41FA5}">
                      <a16:colId xmlns:a16="http://schemas.microsoft.com/office/drawing/2014/main" val="2938479234"/>
                    </a:ext>
                  </a:extLst>
                </a:gridCol>
              </a:tblGrid>
              <a:tr h="351405">
                <a:tc>
                  <a:txBody>
                    <a:bodyPr/>
                    <a:lstStyle/>
                    <a:p>
                      <a:pPr>
                        <a:lnSpc>
                          <a:spcPct val="107000"/>
                        </a:lnSpc>
                        <a:spcAft>
                          <a:spcPts val="800"/>
                        </a:spcAft>
                      </a:pPr>
                      <a:r>
                        <a:rPr lang="en-AU"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Year</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AU"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New Coffee Machine</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AU"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New Beer Tap System</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73492890"/>
                  </a:ext>
                </a:extLst>
              </a:tr>
              <a:tr h="351405">
                <a:tc>
                  <a:txBody>
                    <a:bodyPr/>
                    <a:lstStyle/>
                    <a:p>
                      <a:pPr>
                        <a:lnSpc>
                          <a:spcPct val="107000"/>
                        </a:lnSpc>
                        <a:spcAft>
                          <a:spcPts val="800"/>
                        </a:spcAft>
                      </a:pPr>
                      <a:r>
                        <a:rPr lang="en-AU"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AU"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(20,000.00)</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AU"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(45,000.00)</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34415527"/>
                  </a:ext>
                </a:extLst>
              </a:tr>
              <a:tr h="351405">
                <a:tc>
                  <a:txBody>
                    <a:bodyPr/>
                    <a:lstStyle/>
                    <a:p>
                      <a:pPr>
                        <a:lnSpc>
                          <a:spcPct val="107000"/>
                        </a:lnSpc>
                        <a:spcAft>
                          <a:spcPts val="800"/>
                        </a:spcAft>
                      </a:pPr>
                      <a:r>
                        <a:rPr lang="en-AU"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AU"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$ 3,500.00</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AU"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$ 17,500.00 </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06680773"/>
                  </a:ext>
                </a:extLst>
              </a:tr>
              <a:tr h="351405">
                <a:tc>
                  <a:txBody>
                    <a:bodyPr/>
                    <a:lstStyle/>
                    <a:p>
                      <a:pPr>
                        <a:lnSpc>
                          <a:spcPct val="107000"/>
                        </a:lnSpc>
                        <a:spcAft>
                          <a:spcPts val="800"/>
                        </a:spcAft>
                      </a:pPr>
                      <a:r>
                        <a:rPr lang="en-AU"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AU"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$ 5,000.00</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AU"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$ 13,000.00 </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80887434"/>
                  </a:ext>
                </a:extLst>
              </a:tr>
              <a:tr h="351405">
                <a:tc>
                  <a:txBody>
                    <a:bodyPr/>
                    <a:lstStyle/>
                    <a:p>
                      <a:pPr>
                        <a:lnSpc>
                          <a:spcPct val="107000"/>
                        </a:lnSpc>
                        <a:spcAft>
                          <a:spcPts val="800"/>
                        </a:spcAft>
                      </a:pPr>
                      <a:r>
                        <a:rPr lang="en-AU"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AU"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$ 9,800.00</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AU"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$ 10,000.00 </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76390706"/>
                  </a:ext>
                </a:extLst>
              </a:tr>
              <a:tr h="351405">
                <a:tc>
                  <a:txBody>
                    <a:bodyPr/>
                    <a:lstStyle/>
                    <a:p>
                      <a:pPr>
                        <a:lnSpc>
                          <a:spcPct val="107000"/>
                        </a:lnSpc>
                        <a:spcAft>
                          <a:spcPts val="800"/>
                        </a:spcAft>
                      </a:pPr>
                      <a:r>
                        <a:rPr lang="en-AU"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AU"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$ 6,500.00</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AU"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$ 10,000.00 </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99557194"/>
                  </a:ext>
                </a:extLst>
              </a:tr>
              <a:tr h="351405">
                <a:tc>
                  <a:txBody>
                    <a:bodyPr/>
                    <a:lstStyle/>
                    <a:p>
                      <a:pPr>
                        <a:lnSpc>
                          <a:spcPct val="107000"/>
                        </a:lnSpc>
                        <a:spcAft>
                          <a:spcPts val="800"/>
                        </a:spcAft>
                      </a:pPr>
                      <a:r>
                        <a:rPr lang="en-AU"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AU"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$ 5,500.00</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AU"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$ 9,000.00 </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98501086"/>
                  </a:ext>
                </a:extLst>
              </a:tr>
              <a:tr h="351405">
                <a:tc>
                  <a:txBody>
                    <a:bodyPr/>
                    <a:lstStyle/>
                    <a:p>
                      <a:pPr>
                        <a:lnSpc>
                          <a:spcPct val="107000"/>
                        </a:lnSpc>
                        <a:spcAft>
                          <a:spcPts val="800"/>
                        </a:spcAft>
                      </a:pPr>
                      <a:r>
                        <a:rPr lang="en-AU"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NPV</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AU"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$ 6,379.77</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AU"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$ 8,021.54 </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99861516"/>
                  </a:ext>
                </a:extLst>
              </a:tr>
              <a:tr h="351405">
                <a:tc>
                  <a:txBody>
                    <a:bodyPr/>
                    <a:lstStyle/>
                    <a:p>
                      <a:pPr>
                        <a:lnSpc>
                          <a:spcPct val="107000"/>
                        </a:lnSpc>
                        <a:spcAft>
                          <a:spcPts val="800"/>
                        </a:spcAft>
                      </a:pPr>
                      <a:r>
                        <a:rPr lang="en-AU"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Cost of Capital</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AU"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4.5%</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AU"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4.50%</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06486731"/>
                  </a:ext>
                </a:extLst>
              </a:tr>
            </a:tbl>
          </a:graphicData>
        </a:graphic>
      </p:graphicFrame>
    </p:spTree>
    <p:extLst>
      <p:ext uri="{BB962C8B-B14F-4D97-AF65-F5344CB8AC3E}">
        <p14:creationId xmlns:p14="http://schemas.microsoft.com/office/powerpoint/2010/main" val="14155179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306FB37-DAB8-4D7E-8EB1-93389D2429BA}"/>
              </a:ext>
            </a:extLst>
          </p:cNvPr>
          <p:cNvSpPr>
            <a:spLocks noGrp="1"/>
          </p:cNvSpPr>
          <p:nvPr>
            <p:ph type="body" sz="quarter" idx="10"/>
          </p:nvPr>
        </p:nvSpPr>
        <p:spPr/>
        <p:txBody>
          <a:bodyPr/>
          <a:lstStyle/>
          <a:p>
            <a:r>
              <a:rPr lang="en-AU" b="1" dirty="0"/>
              <a:t>Financial Ratio Analysis</a:t>
            </a:r>
          </a:p>
          <a:p>
            <a:endParaRPr lang="en-AU" dirty="0"/>
          </a:p>
          <a:p>
            <a:r>
              <a:rPr lang="en-AU" sz="2400" dirty="0"/>
              <a:t>To gain the most benefit from financial statements, one must analyse them in assessing the business’s financial position, and trends in liquidity, profitability and solvency; they act as a starting point in planning for the future.</a:t>
            </a:r>
          </a:p>
          <a:p>
            <a:endParaRPr lang="en-AU" sz="2400" dirty="0"/>
          </a:p>
          <a:p>
            <a:r>
              <a:rPr lang="en-AU" sz="2400" dirty="0">
                <a:ea typeface="Calibri" panose="020F0502020204030204" pitchFamily="34" charset="0"/>
              </a:rPr>
              <a:t>F</a:t>
            </a:r>
            <a:r>
              <a:rPr lang="en-AU" sz="2400" dirty="0">
                <a:effectLst/>
                <a:ea typeface="Calibri" panose="020F0502020204030204" pitchFamily="34" charset="0"/>
              </a:rPr>
              <a:t>inancial ratios assist in evaluating a business entity’s financial and economic performance over a given accounting period.</a:t>
            </a:r>
            <a:endParaRPr lang="en-AU" sz="2400" dirty="0"/>
          </a:p>
        </p:txBody>
      </p:sp>
      <p:sp>
        <p:nvSpPr>
          <p:cNvPr id="3" name="Text Placeholder 2">
            <a:extLst>
              <a:ext uri="{FF2B5EF4-FFF2-40B4-BE49-F238E27FC236}">
                <a16:creationId xmlns:a16="http://schemas.microsoft.com/office/drawing/2014/main" id="{AB924DB4-2E86-4DCB-AD01-A5AC2B39381C}"/>
              </a:ext>
            </a:extLst>
          </p:cNvPr>
          <p:cNvSpPr>
            <a:spLocks noGrp="1"/>
          </p:cNvSpPr>
          <p:nvPr>
            <p:ph type="body" sz="quarter" idx="11"/>
          </p:nvPr>
        </p:nvSpPr>
        <p:spPr/>
        <p:txBody>
          <a:bodyPr/>
          <a:lstStyle/>
          <a:p>
            <a:endParaRPr lang="en-AU"/>
          </a:p>
        </p:txBody>
      </p:sp>
      <p:sp>
        <p:nvSpPr>
          <p:cNvPr id="4" name="Title 3">
            <a:extLst>
              <a:ext uri="{FF2B5EF4-FFF2-40B4-BE49-F238E27FC236}">
                <a16:creationId xmlns:a16="http://schemas.microsoft.com/office/drawing/2014/main" id="{AF40B679-45EB-48CA-8F05-FFCF00198AB8}"/>
              </a:ext>
            </a:extLst>
          </p:cNvPr>
          <p:cNvSpPr>
            <a:spLocks noGrp="1"/>
          </p:cNvSpPr>
          <p:nvPr>
            <p:ph type="title"/>
          </p:nvPr>
        </p:nvSpPr>
        <p:spPr/>
        <p:txBody>
          <a:bodyPr/>
          <a:lstStyle/>
          <a:p>
            <a:endParaRPr lang="en-AU"/>
          </a:p>
        </p:txBody>
      </p:sp>
    </p:spTree>
    <p:extLst>
      <p:ext uri="{BB962C8B-B14F-4D97-AF65-F5344CB8AC3E}">
        <p14:creationId xmlns:p14="http://schemas.microsoft.com/office/powerpoint/2010/main" val="3049354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FDC2C74-564E-4C8B-9CAE-DC0D1523C82E}"/>
              </a:ext>
            </a:extLst>
          </p:cNvPr>
          <p:cNvSpPr>
            <a:spLocks noGrp="1"/>
          </p:cNvSpPr>
          <p:nvPr>
            <p:ph type="body" sz="quarter" idx="10"/>
          </p:nvPr>
        </p:nvSpPr>
        <p:spPr/>
        <p:txBody>
          <a:bodyPr>
            <a:normAutofit/>
          </a:bodyPr>
          <a:lstStyle/>
          <a:p>
            <a:pPr marL="342900" indent="-342900">
              <a:buFont typeface="Arial" panose="020B0604020202020204" pitchFamily="34" charset="0"/>
              <a:buChar char="•"/>
            </a:pPr>
            <a:r>
              <a:rPr lang="en-AU" sz="2400" dirty="0"/>
              <a:t>There is no single ratio that judges how well a business is performing.</a:t>
            </a:r>
          </a:p>
          <a:p>
            <a:pPr marL="342900" indent="-342900">
              <a:buFont typeface="Arial" panose="020B0604020202020204" pitchFamily="34" charset="0"/>
              <a:buChar char="•"/>
            </a:pPr>
            <a:endParaRPr lang="en-AU" sz="2400" dirty="0">
              <a:ea typeface="Calibri" panose="020F0502020204030204" pitchFamily="34" charset="0"/>
            </a:endParaRPr>
          </a:p>
          <a:p>
            <a:pPr marL="342900" indent="-342900">
              <a:buFont typeface="Arial" panose="020B0604020202020204" pitchFamily="34" charset="0"/>
              <a:buChar char="•"/>
            </a:pPr>
            <a:r>
              <a:rPr lang="en-AU" sz="2400" dirty="0">
                <a:ea typeface="Calibri" panose="020F0502020204030204" pitchFamily="34" charset="0"/>
              </a:rPr>
              <a:t>R</a:t>
            </a:r>
            <a:r>
              <a:rPr lang="en-AU" sz="2400" dirty="0">
                <a:effectLst/>
                <a:ea typeface="Calibri" panose="020F0502020204030204" pitchFamily="34" charset="0"/>
              </a:rPr>
              <a:t>atios are calculated across a variety of dimensions to measure the business’s composite financial performance.</a:t>
            </a:r>
          </a:p>
          <a:p>
            <a:pPr marL="342900" indent="-342900">
              <a:buFont typeface="Arial" panose="020B0604020202020204" pitchFamily="34" charset="0"/>
              <a:buChar char="•"/>
            </a:pPr>
            <a:endParaRPr lang="en-AU" sz="2400" dirty="0"/>
          </a:p>
          <a:p>
            <a:pPr marL="342900" indent="-342900">
              <a:buFont typeface="Arial" panose="020B0604020202020204" pitchFamily="34" charset="0"/>
              <a:buChar char="•"/>
            </a:pPr>
            <a:r>
              <a:rPr lang="en-AU" sz="2400" dirty="0">
                <a:ea typeface="Calibri" panose="020F0502020204030204" pitchFamily="34" charset="0"/>
              </a:rPr>
              <a:t>R</a:t>
            </a:r>
            <a:r>
              <a:rPr lang="en-AU" sz="2400" dirty="0">
                <a:effectLst/>
                <a:ea typeface="Calibri" panose="020F0502020204030204" pitchFamily="34" charset="0"/>
              </a:rPr>
              <a:t>atios are compared against industry averages or with similar competitive businesses to evaluate how its operations are faring against set benchmarks.</a:t>
            </a:r>
            <a:endParaRPr lang="en-AU" sz="2400" dirty="0"/>
          </a:p>
        </p:txBody>
      </p:sp>
      <p:sp>
        <p:nvSpPr>
          <p:cNvPr id="3" name="Text Placeholder 2">
            <a:extLst>
              <a:ext uri="{FF2B5EF4-FFF2-40B4-BE49-F238E27FC236}">
                <a16:creationId xmlns:a16="http://schemas.microsoft.com/office/drawing/2014/main" id="{672FEB8F-7914-448E-8595-E8275B898569}"/>
              </a:ext>
            </a:extLst>
          </p:cNvPr>
          <p:cNvSpPr>
            <a:spLocks noGrp="1"/>
          </p:cNvSpPr>
          <p:nvPr>
            <p:ph type="body" sz="quarter" idx="11"/>
          </p:nvPr>
        </p:nvSpPr>
        <p:spPr/>
        <p:txBody>
          <a:bodyPr/>
          <a:lstStyle/>
          <a:p>
            <a:endParaRPr lang="en-AU"/>
          </a:p>
        </p:txBody>
      </p:sp>
      <p:sp>
        <p:nvSpPr>
          <p:cNvPr id="4" name="Title 3">
            <a:extLst>
              <a:ext uri="{FF2B5EF4-FFF2-40B4-BE49-F238E27FC236}">
                <a16:creationId xmlns:a16="http://schemas.microsoft.com/office/drawing/2014/main" id="{84D1EBAB-30E0-4A11-B02B-C1B84A1A1B6B}"/>
              </a:ext>
            </a:extLst>
          </p:cNvPr>
          <p:cNvSpPr>
            <a:spLocks noGrp="1"/>
          </p:cNvSpPr>
          <p:nvPr>
            <p:ph type="title"/>
          </p:nvPr>
        </p:nvSpPr>
        <p:spPr/>
        <p:txBody>
          <a:bodyPr/>
          <a:lstStyle/>
          <a:p>
            <a:endParaRPr lang="en-AU"/>
          </a:p>
        </p:txBody>
      </p:sp>
    </p:spTree>
    <p:extLst>
      <p:ext uri="{BB962C8B-B14F-4D97-AF65-F5344CB8AC3E}">
        <p14:creationId xmlns:p14="http://schemas.microsoft.com/office/powerpoint/2010/main" val="9360699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570FC29-2FE5-4CF4-B483-4FF57B813022}"/>
              </a:ext>
            </a:extLst>
          </p:cNvPr>
          <p:cNvSpPr>
            <a:spLocks noGrp="1"/>
          </p:cNvSpPr>
          <p:nvPr>
            <p:ph type="body" sz="quarter" idx="10"/>
          </p:nvPr>
        </p:nvSpPr>
        <p:spPr/>
        <p:txBody>
          <a:bodyPr>
            <a:normAutofit fontScale="85000" lnSpcReduction="20000"/>
          </a:bodyPr>
          <a:lstStyle/>
          <a:p>
            <a:pPr>
              <a:lnSpc>
                <a:spcPct val="150000"/>
              </a:lnSpc>
              <a:spcAft>
                <a:spcPts val="800"/>
              </a:spcAft>
            </a:pPr>
            <a:r>
              <a:rPr lang="en-AU" sz="2400" dirty="0">
                <a:effectLst/>
                <a:ea typeface="Calibri" panose="020F0502020204030204" pitchFamily="34" charset="0"/>
              </a:rPr>
              <a:t>Commonly used ratios for tourism organisations include:</a:t>
            </a:r>
          </a:p>
          <a:p>
            <a:pPr marL="342900" lvl="0" indent="-342900">
              <a:lnSpc>
                <a:spcPct val="150000"/>
              </a:lnSpc>
              <a:buFont typeface="Symbol" panose="05050102010706020507" pitchFamily="18" charset="2"/>
              <a:buChar char=""/>
            </a:pPr>
            <a:r>
              <a:rPr lang="en-US" sz="2400" i="1" dirty="0">
                <a:effectLst/>
                <a:ea typeface="Calibri" panose="020F0502020204030204" pitchFamily="34" charset="0"/>
              </a:rPr>
              <a:t>Liquidity ratios</a:t>
            </a:r>
            <a:r>
              <a:rPr lang="en-US" sz="2400" b="1" dirty="0">
                <a:effectLst/>
                <a:ea typeface="Calibri" panose="020F0502020204030204" pitchFamily="34" charset="0"/>
              </a:rPr>
              <a:t>:</a:t>
            </a:r>
            <a:r>
              <a:rPr lang="en-US" sz="2400" dirty="0">
                <a:effectLst/>
                <a:ea typeface="Calibri" panose="020F0502020204030204" pitchFamily="34" charset="0"/>
              </a:rPr>
              <a:t> evaluate the business’s level of liquid assets held against short-term debt obligations </a:t>
            </a:r>
            <a:endParaRPr lang="en-AU" sz="2400" dirty="0">
              <a:effectLst/>
              <a:ea typeface="Calibri" panose="020F0502020204030204" pitchFamily="34" charset="0"/>
            </a:endParaRPr>
          </a:p>
          <a:p>
            <a:pPr marL="342900" lvl="0" indent="-342900">
              <a:lnSpc>
                <a:spcPct val="150000"/>
              </a:lnSpc>
              <a:buFont typeface="Symbol" panose="05050102010706020507" pitchFamily="18" charset="2"/>
              <a:buChar char=""/>
            </a:pPr>
            <a:r>
              <a:rPr lang="en-US" sz="2400" i="1" dirty="0">
                <a:effectLst/>
                <a:ea typeface="Calibri" panose="020F0502020204030204" pitchFamily="34" charset="0"/>
              </a:rPr>
              <a:t>Activity ratios</a:t>
            </a:r>
            <a:r>
              <a:rPr lang="en-US" sz="2400" b="1" dirty="0">
                <a:effectLst/>
                <a:ea typeface="Calibri" panose="020F0502020204030204" pitchFamily="34" charset="0"/>
              </a:rPr>
              <a:t>:</a:t>
            </a:r>
            <a:r>
              <a:rPr lang="en-US" sz="2400" dirty="0">
                <a:effectLst/>
                <a:ea typeface="Calibri" panose="020F0502020204030204" pitchFamily="34" charset="0"/>
              </a:rPr>
              <a:t> measure how efficiently the different assets are utilized for business operations </a:t>
            </a:r>
            <a:endParaRPr lang="en-AU" sz="2400" dirty="0">
              <a:effectLst/>
              <a:ea typeface="Calibri" panose="020F0502020204030204" pitchFamily="34" charset="0"/>
            </a:endParaRPr>
          </a:p>
          <a:p>
            <a:pPr marL="342900" lvl="0" indent="-342900">
              <a:lnSpc>
                <a:spcPct val="150000"/>
              </a:lnSpc>
              <a:buFont typeface="Symbol" panose="05050102010706020507" pitchFamily="18" charset="2"/>
              <a:buChar char=""/>
            </a:pPr>
            <a:r>
              <a:rPr lang="en-US" sz="2400" i="1" dirty="0">
                <a:effectLst/>
                <a:ea typeface="Calibri" panose="020F0502020204030204" pitchFamily="34" charset="0"/>
              </a:rPr>
              <a:t>Profitability ratios</a:t>
            </a:r>
            <a:r>
              <a:rPr lang="en-US" sz="2400" b="1" dirty="0">
                <a:effectLst/>
                <a:ea typeface="Calibri" panose="020F0502020204030204" pitchFamily="34" charset="0"/>
              </a:rPr>
              <a:t>:</a:t>
            </a:r>
            <a:r>
              <a:rPr lang="en-US" sz="2400" dirty="0">
                <a:effectLst/>
                <a:ea typeface="Calibri" panose="020F0502020204030204" pitchFamily="34" charset="0"/>
              </a:rPr>
              <a:t> demonstrate the business’s profitability in comparison to the financing and revenue earned</a:t>
            </a:r>
            <a:endParaRPr lang="en-AU" sz="2400" dirty="0">
              <a:effectLst/>
              <a:ea typeface="Calibri" panose="020F0502020204030204" pitchFamily="34" charset="0"/>
            </a:endParaRPr>
          </a:p>
          <a:p>
            <a:pPr marL="342900" lvl="0" indent="-342900">
              <a:lnSpc>
                <a:spcPct val="150000"/>
              </a:lnSpc>
              <a:spcAft>
                <a:spcPts val="800"/>
              </a:spcAft>
              <a:buFont typeface="Symbol" panose="05050102010706020507" pitchFamily="18" charset="2"/>
              <a:buChar char=""/>
            </a:pPr>
            <a:r>
              <a:rPr lang="en-US" sz="2400" i="1" dirty="0">
                <a:effectLst/>
                <a:ea typeface="Calibri" panose="020F0502020204030204" pitchFamily="34" charset="0"/>
              </a:rPr>
              <a:t>Long-term solvency ratios</a:t>
            </a:r>
            <a:r>
              <a:rPr lang="en-US" sz="2400" b="1" dirty="0">
                <a:effectLst/>
                <a:ea typeface="Calibri" panose="020F0502020204030204" pitchFamily="34" charset="0"/>
              </a:rPr>
              <a:t>:</a:t>
            </a:r>
            <a:r>
              <a:rPr lang="en-US" sz="2400" dirty="0">
                <a:effectLst/>
                <a:ea typeface="Calibri" panose="020F0502020204030204" pitchFamily="34" charset="0"/>
              </a:rPr>
              <a:t> evaluate the business’s ability to repay its long-term debt obligations </a:t>
            </a:r>
            <a:endParaRPr lang="en-AU" sz="2400" dirty="0">
              <a:effectLst/>
              <a:ea typeface="Calibri" panose="020F0502020204030204" pitchFamily="34" charset="0"/>
            </a:endParaRPr>
          </a:p>
          <a:p>
            <a:endParaRPr lang="en-AU" dirty="0"/>
          </a:p>
        </p:txBody>
      </p:sp>
      <p:sp>
        <p:nvSpPr>
          <p:cNvPr id="3" name="Text Placeholder 2">
            <a:extLst>
              <a:ext uri="{FF2B5EF4-FFF2-40B4-BE49-F238E27FC236}">
                <a16:creationId xmlns:a16="http://schemas.microsoft.com/office/drawing/2014/main" id="{0B854A9B-2BFA-467D-8C89-B6FB7609048B}"/>
              </a:ext>
            </a:extLst>
          </p:cNvPr>
          <p:cNvSpPr>
            <a:spLocks noGrp="1"/>
          </p:cNvSpPr>
          <p:nvPr>
            <p:ph type="body" sz="quarter" idx="11"/>
          </p:nvPr>
        </p:nvSpPr>
        <p:spPr/>
        <p:txBody>
          <a:bodyPr/>
          <a:lstStyle/>
          <a:p>
            <a:endParaRPr lang="en-AU"/>
          </a:p>
        </p:txBody>
      </p:sp>
      <p:sp>
        <p:nvSpPr>
          <p:cNvPr id="4" name="Title 3">
            <a:extLst>
              <a:ext uri="{FF2B5EF4-FFF2-40B4-BE49-F238E27FC236}">
                <a16:creationId xmlns:a16="http://schemas.microsoft.com/office/drawing/2014/main" id="{CE929968-ED24-4538-9AAC-869C94FBC719}"/>
              </a:ext>
            </a:extLst>
          </p:cNvPr>
          <p:cNvSpPr>
            <a:spLocks noGrp="1"/>
          </p:cNvSpPr>
          <p:nvPr>
            <p:ph type="title"/>
          </p:nvPr>
        </p:nvSpPr>
        <p:spPr/>
        <p:txBody>
          <a:bodyPr/>
          <a:lstStyle/>
          <a:p>
            <a:endParaRPr lang="en-AU"/>
          </a:p>
        </p:txBody>
      </p:sp>
    </p:spTree>
    <p:extLst>
      <p:ext uri="{BB962C8B-B14F-4D97-AF65-F5344CB8AC3E}">
        <p14:creationId xmlns:p14="http://schemas.microsoft.com/office/powerpoint/2010/main" val="40982675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D3E91B2-6734-496B-BE5E-8E149FB80CAC}"/>
              </a:ext>
            </a:extLst>
          </p:cNvPr>
          <p:cNvSpPr>
            <a:spLocks noGrp="1"/>
          </p:cNvSpPr>
          <p:nvPr>
            <p:ph type="body" sz="quarter" idx="10"/>
          </p:nvPr>
        </p:nvSpPr>
        <p:spPr/>
        <p:txBody>
          <a:bodyPr/>
          <a:lstStyle/>
          <a:p>
            <a:r>
              <a:rPr lang="en-AU" b="1" dirty="0"/>
              <a:t>Liquidity Ratios</a:t>
            </a:r>
          </a:p>
          <a:p>
            <a:endParaRPr lang="en-AU" dirty="0"/>
          </a:p>
          <a:p>
            <a:endParaRPr lang="en-AU" dirty="0"/>
          </a:p>
        </p:txBody>
      </p:sp>
      <p:sp>
        <p:nvSpPr>
          <p:cNvPr id="3" name="Text Placeholder 2">
            <a:extLst>
              <a:ext uri="{FF2B5EF4-FFF2-40B4-BE49-F238E27FC236}">
                <a16:creationId xmlns:a16="http://schemas.microsoft.com/office/drawing/2014/main" id="{8D1FCFEF-CE5F-4217-B418-B016E1896EBE}"/>
              </a:ext>
            </a:extLst>
          </p:cNvPr>
          <p:cNvSpPr>
            <a:spLocks noGrp="1"/>
          </p:cNvSpPr>
          <p:nvPr>
            <p:ph type="body" sz="quarter" idx="11"/>
          </p:nvPr>
        </p:nvSpPr>
        <p:spPr/>
        <p:txBody>
          <a:bodyPr/>
          <a:lstStyle/>
          <a:p>
            <a:endParaRPr lang="en-AU"/>
          </a:p>
        </p:txBody>
      </p:sp>
      <p:sp>
        <p:nvSpPr>
          <p:cNvPr id="4" name="Title 3">
            <a:extLst>
              <a:ext uri="{FF2B5EF4-FFF2-40B4-BE49-F238E27FC236}">
                <a16:creationId xmlns:a16="http://schemas.microsoft.com/office/drawing/2014/main" id="{7090AD3B-A4A0-4419-80A1-8FD97A047E38}"/>
              </a:ext>
            </a:extLst>
          </p:cNvPr>
          <p:cNvSpPr>
            <a:spLocks noGrp="1"/>
          </p:cNvSpPr>
          <p:nvPr>
            <p:ph type="title"/>
          </p:nvPr>
        </p:nvSpPr>
        <p:spPr/>
        <p:txBody>
          <a:bodyPr/>
          <a:lstStyle/>
          <a:p>
            <a:endParaRPr lang="en-AU"/>
          </a:p>
        </p:txBody>
      </p:sp>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64E1DB8B-D0CC-463C-A9A2-B4A88033F21C}"/>
                  </a:ext>
                </a:extLst>
              </p:cNvPr>
              <p:cNvGraphicFramePr>
                <a:graphicFrameLocks noGrp="1"/>
              </p:cNvGraphicFramePr>
              <p:nvPr>
                <p:extLst>
                  <p:ext uri="{D42A27DB-BD31-4B8C-83A1-F6EECF244321}">
                    <p14:modId xmlns:p14="http://schemas.microsoft.com/office/powerpoint/2010/main" val="3832460355"/>
                  </p:ext>
                </p:extLst>
              </p:nvPr>
            </p:nvGraphicFramePr>
            <p:xfrm>
              <a:off x="1052623" y="2063373"/>
              <a:ext cx="9590937" cy="1365628"/>
            </p:xfrm>
            <a:graphic>
              <a:graphicData uri="http://schemas.openxmlformats.org/drawingml/2006/table">
                <a:tbl>
                  <a:tblPr firstRow="1" firstCol="1" bandRow="1"/>
                  <a:tblGrid>
                    <a:gridCol w="833189">
                      <a:extLst>
                        <a:ext uri="{9D8B030D-6E8A-4147-A177-3AD203B41FA5}">
                          <a16:colId xmlns:a16="http://schemas.microsoft.com/office/drawing/2014/main" val="1501057358"/>
                        </a:ext>
                      </a:extLst>
                    </a:gridCol>
                    <a:gridCol w="4766585">
                      <a:extLst>
                        <a:ext uri="{9D8B030D-6E8A-4147-A177-3AD203B41FA5}">
                          <a16:colId xmlns:a16="http://schemas.microsoft.com/office/drawing/2014/main" val="1799133133"/>
                        </a:ext>
                      </a:extLst>
                    </a:gridCol>
                    <a:gridCol w="1640458">
                      <a:extLst>
                        <a:ext uri="{9D8B030D-6E8A-4147-A177-3AD203B41FA5}">
                          <a16:colId xmlns:a16="http://schemas.microsoft.com/office/drawing/2014/main" val="2478384219"/>
                        </a:ext>
                      </a:extLst>
                    </a:gridCol>
                    <a:gridCol w="2350705">
                      <a:extLst>
                        <a:ext uri="{9D8B030D-6E8A-4147-A177-3AD203B41FA5}">
                          <a16:colId xmlns:a16="http://schemas.microsoft.com/office/drawing/2014/main" val="1653663097"/>
                        </a:ext>
                      </a:extLst>
                    </a:gridCol>
                  </a:tblGrid>
                  <a:tr h="1365628">
                    <a:tc>
                      <a:txBody>
                        <a:bodyPr/>
                        <a:lstStyle/>
                        <a:p>
                          <a:pPr>
                            <a:lnSpc>
                              <a:spcPct val="107000"/>
                            </a:lnSpc>
                            <a:spcAft>
                              <a:spcPts val="800"/>
                            </a:spcAft>
                          </a:pPr>
                          <a:r>
                            <a:rPr lang="en-AU" sz="1200" dirty="0">
                              <a:effectLst/>
                              <a:latin typeface="Times New Roman" panose="02020603050405020304" pitchFamily="18" charset="0"/>
                              <a:ea typeface="Calibri" panose="020F0502020204030204" pitchFamily="34" charset="0"/>
                              <a:cs typeface="Times New Roman" panose="02020603050405020304" pitchFamily="18" charset="0"/>
                            </a:rPr>
                            <a:t>Current Ratio</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en-AU" sz="1200" i="1">
                                    <a:effectLst/>
                                    <a:latin typeface="Cambria Math" panose="02040503050406030204" pitchFamily="18" charset="0"/>
                                    <a:ea typeface="Calibri" panose="020F0502020204030204" pitchFamily="34" charset="0"/>
                                    <a:cs typeface="Times New Roman" panose="02020603050405020304" pitchFamily="18" charset="0"/>
                                  </a:rPr>
                                  <m:t>𝐶𝑢𝑟𝑟𝑒𝑛𝑡</m:t>
                                </m:r>
                                <m:r>
                                  <a:rPr lang="en-AU" sz="1200" i="1">
                                    <a:effectLst/>
                                    <a:latin typeface="Cambria Math" panose="02040503050406030204" pitchFamily="18" charset="0"/>
                                    <a:ea typeface="Calibri" panose="020F0502020204030204" pitchFamily="34" charset="0"/>
                                    <a:cs typeface="Times New Roman" panose="02020603050405020304" pitchFamily="18" charset="0"/>
                                  </a:rPr>
                                  <m:t> </m:t>
                                </m:r>
                                <m:r>
                                  <a:rPr lang="en-AU" sz="1200" i="1">
                                    <a:effectLst/>
                                    <a:latin typeface="Cambria Math" panose="02040503050406030204" pitchFamily="18" charset="0"/>
                                    <a:ea typeface="Calibri" panose="020F0502020204030204" pitchFamily="34" charset="0"/>
                                    <a:cs typeface="Times New Roman" panose="02020603050405020304" pitchFamily="18" charset="0"/>
                                  </a:rPr>
                                  <m:t>𝑅𝑎𝑡𝑖𝑜</m:t>
                                </m:r>
                                <m:r>
                                  <a:rPr lang="en-AU" sz="1200" i="1">
                                    <a:effectLst/>
                                    <a:latin typeface="Cambria Math" panose="02040503050406030204" pitchFamily="18" charset="0"/>
                                    <a:ea typeface="Calibri" panose="020F0502020204030204" pitchFamily="34" charset="0"/>
                                    <a:cs typeface="Times New Roman" panose="02020603050405020304" pitchFamily="18" charset="0"/>
                                  </a:rPr>
                                  <m:t>= </m:t>
                                </m:r>
                                <m:f>
                                  <m:fPr>
                                    <m:ctrlPr>
                                      <a:rPr lang="en-AU" sz="12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AU" sz="1200" i="1">
                                        <a:effectLst/>
                                        <a:latin typeface="Cambria Math" panose="02040503050406030204" pitchFamily="18" charset="0"/>
                                        <a:ea typeface="Calibri" panose="020F0502020204030204" pitchFamily="34" charset="0"/>
                                        <a:cs typeface="Times New Roman" panose="02020603050405020304" pitchFamily="18" charset="0"/>
                                      </a:rPr>
                                      <m:t>𝐶𝑢𝑟𝑟𝑒𝑛𝑡</m:t>
                                    </m:r>
                                    <m:r>
                                      <a:rPr lang="en-AU" sz="1200" i="1">
                                        <a:effectLst/>
                                        <a:latin typeface="Cambria Math" panose="02040503050406030204" pitchFamily="18" charset="0"/>
                                        <a:ea typeface="Calibri" panose="020F0502020204030204" pitchFamily="34" charset="0"/>
                                        <a:cs typeface="Times New Roman" panose="02020603050405020304" pitchFamily="18" charset="0"/>
                                      </a:rPr>
                                      <m:t> </m:t>
                                    </m:r>
                                    <m:r>
                                      <a:rPr lang="en-AU" sz="1200" i="1">
                                        <a:effectLst/>
                                        <a:latin typeface="Cambria Math" panose="02040503050406030204" pitchFamily="18" charset="0"/>
                                        <a:ea typeface="Calibri" panose="020F0502020204030204" pitchFamily="34" charset="0"/>
                                        <a:cs typeface="Times New Roman" panose="02020603050405020304" pitchFamily="18" charset="0"/>
                                      </a:rPr>
                                      <m:t>𝐴𝑠𝑠𝑒𝑡𝑠</m:t>
                                    </m:r>
                                  </m:num>
                                  <m:den>
                                    <m:r>
                                      <a:rPr lang="en-AU" sz="1200" i="1">
                                        <a:effectLst/>
                                        <a:latin typeface="Cambria Math" panose="02040503050406030204" pitchFamily="18" charset="0"/>
                                        <a:ea typeface="Calibri" panose="020F0502020204030204" pitchFamily="34" charset="0"/>
                                        <a:cs typeface="Times New Roman" panose="02020603050405020304" pitchFamily="18" charset="0"/>
                                      </a:rPr>
                                      <m:t>𝐶𝑢𝑟𝑟𝑒𝑛𝑡</m:t>
                                    </m:r>
                                    <m:r>
                                      <a:rPr lang="en-AU" sz="1200" i="1">
                                        <a:effectLst/>
                                        <a:latin typeface="Cambria Math" panose="02040503050406030204" pitchFamily="18" charset="0"/>
                                        <a:ea typeface="Calibri" panose="020F0502020204030204" pitchFamily="34" charset="0"/>
                                        <a:cs typeface="Times New Roman" panose="02020603050405020304" pitchFamily="18" charset="0"/>
                                      </a:rPr>
                                      <m:t> </m:t>
                                    </m:r>
                                    <m:r>
                                      <a:rPr lang="en-AU" sz="1200" i="1">
                                        <a:effectLst/>
                                        <a:latin typeface="Cambria Math" panose="02040503050406030204" pitchFamily="18" charset="0"/>
                                        <a:ea typeface="Calibri" panose="020F0502020204030204" pitchFamily="34" charset="0"/>
                                        <a:cs typeface="Times New Roman" panose="02020603050405020304" pitchFamily="18" charset="0"/>
                                      </a:rPr>
                                      <m:t>𝐿𝑖𝑎𝑏𝑖𝑙𝑖𝑡𝑖𝑒𝑠</m:t>
                                    </m:r>
                                  </m:den>
                                </m:f>
                              </m:oMath>
                            </m:oMathPara>
                          </a14:m>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en-AU" sz="1200" i="1">
                                    <a:effectLst/>
                                    <a:latin typeface="Cambria Math" panose="02040503050406030204" pitchFamily="18" charset="0"/>
                                    <a:ea typeface="Calibri" panose="020F0502020204030204" pitchFamily="34" charset="0"/>
                                    <a:cs typeface="Times New Roman" panose="02020603050405020304" pitchFamily="18" charset="0"/>
                                  </a:rPr>
                                  <m:t>𝐶𝑢𝑟𝑟𝑒𝑛𝑡</m:t>
                                </m:r>
                                <m:r>
                                  <a:rPr lang="en-AU" sz="1200" i="1">
                                    <a:effectLst/>
                                    <a:latin typeface="Cambria Math" panose="02040503050406030204" pitchFamily="18" charset="0"/>
                                    <a:ea typeface="Calibri" panose="020F0502020204030204" pitchFamily="34" charset="0"/>
                                    <a:cs typeface="Times New Roman" panose="02020603050405020304" pitchFamily="18" charset="0"/>
                                  </a:rPr>
                                  <m:t> </m:t>
                                </m:r>
                                <m:r>
                                  <a:rPr lang="en-AU" sz="1200" i="1">
                                    <a:effectLst/>
                                    <a:latin typeface="Cambria Math" panose="02040503050406030204" pitchFamily="18" charset="0"/>
                                    <a:ea typeface="Calibri" panose="020F0502020204030204" pitchFamily="34" charset="0"/>
                                    <a:cs typeface="Times New Roman" panose="02020603050405020304" pitchFamily="18" charset="0"/>
                                  </a:rPr>
                                  <m:t>𝑅𝑎𝑡𝑖𝑜</m:t>
                                </m:r>
                                <m:r>
                                  <a:rPr lang="en-AU" sz="1200" i="1">
                                    <a:effectLst/>
                                    <a:latin typeface="Cambria Math" panose="02040503050406030204" pitchFamily="18" charset="0"/>
                                    <a:ea typeface="Calibri" panose="020F0502020204030204" pitchFamily="34" charset="0"/>
                                    <a:cs typeface="Times New Roman" panose="02020603050405020304" pitchFamily="18" charset="0"/>
                                  </a:rPr>
                                  <m:t>= </m:t>
                                </m:r>
                                <m:f>
                                  <m:fPr>
                                    <m:ctrlPr>
                                      <a:rPr lang="en-AU" sz="12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AU" sz="1200" i="1">
                                        <a:effectLst/>
                                        <a:latin typeface="Cambria Math" panose="02040503050406030204" pitchFamily="18" charset="0"/>
                                        <a:ea typeface="Calibri" panose="020F0502020204030204" pitchFamily="34" charset="0"/>
                                        <a:cs typeface="Times New Roman" panose="02020603050405020304" pitchFamily="18" charset="0"/>
                                      </a:rPr>
                                      <m:t>$89,250</m:t>
                                    </m:r>
                                  </m:num>
                                  <m:den>
                                    <m:r>
                                      <a:rPr lang="en-AU" sz="1200" i="1">
                                        <a:effectLst/>
                                        <a:latin typeface="Cambria Math" panose="02040503050406030204" pitchFamily="18" charset="0"/>
                                        <a:ea typeface="Calibri" panose="020F0502020204030204" pitchFamily="34" charset="0"/>
                                        <a:cs typeface="Times New Roman" panose="02020603050405020304" pitchFamily="18" charset="0"/>
                                      </a:rPr>
                                      <m:t>$59,250</m:t>
                                    </m:r>
                                  </m:den>
                                </m:f>
                                <m:r>
                                  <a:rPr lang="en-AU" sz="1200" i="1">
                                    <a:effectLst/>
                                    <a:latin typeface="Cambria Math" panose="02040503050406030204" pitchFamily="18" charset="0"/>
                                    <a:ea typeface="Calibri" panose="020F0502020204030204" pitchFamily="34" charset="0"/>
                                    <a:cs typeface="Times New Roman" panose="02020603050405020304" pitchFamily="18" charset="0"/>
                                  </a:rPr>
                                  <m:t>=1.51</m:t>
                                </m:r>
                              </m:oMath>
                            </m:oMathPara>
                          </a14:m>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AU" sz="1200" dirty="0">
                              <a:effectLst/>
                              <a:latin typeface="Times New Roman" panose="02020603050405020304" pitchFamily="18" charset="0"/>
                              <a:ea typeface="Calibri" panose="020F0502020204030204" pitchFamily="34" charset="0"/>
                              <a:cs typeface="Times New Roman" panose="02020603050405020304" pitchFamily="18" charset="0"/>
                            </a:rPr>
                            <a:t>Demonstrates whether the business has adequate capacity to pay short-term debt without considering liquidity of current assets. </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48832674"/>
                      </a:ext>
                    </a:extLst>
                  </a:tr>
                </a:tbl>
              </a:graphicData>
            </a:graphic>
          </p:graphicFrame>
        </mc:Choice>
        <mc:Fallback xmlns="">
          <p:graphicFrame>
            <p:nvGraphicFramePr>
              <p:cNvPr id="5" name="Table 4">
                <a:extLst>
                  <a:ext uri="{FF2B5EF4-FFF2-40B4-BE49-F238E27FC236}">
                    <a16:creationId xmlns:a16="http://schemas.microsoft.com/office/drawing/2014/main" id="{64E1DB8B-D0CC-463C-A9A2-B4A88033F21C}"/>
                  </a:ext>
                </a:extLst>
              </p:cNvPr>
              <p:cNvGraphicFramePr>
                <a:graphicFrameLocks noGrp="1"/>
              </p:cNvGraphicFramePr>
              <p:nvPr>
                <p:extLst>
                  <p:ext uri="{D42A27DB-BD31-4B8C-83A1-F6EECF244321}">
                    <p14:modId xmlns:p14="http://schemas.microsoft.com/office/powerpoint/2010/main" val="3832460355"/>
                  </p:ext>
                </p:extLst>
              </p:nvPr>
            </p:nvGraphicFramePr>
            <p:xfrm>
              <a:off x="1052623" y="2063373"/>
              <a:ext cx="9590937" cy="1365628"/>
            </p:xfrm>
            <a:graphic>
              <a:graphicData uri="http://schemas.openxmlformats.org/drawingml/2006/table">
                <a:tbl>
                  <a:tblPr firstRow="1" firstCol="1" bandRow="1"/>
                  <a:tblGrid>
                    <a:gridCol w="833189">
                      <a:extLst>
                        <a:ext uri="{9D8B030D-6E8A-4147-A177-3AD203B41FA5}">
                          <a16:colId xmlns:a16="http://schemas.microsoft.com/office/drawing/2014/main" val="1501057358"/>
                        </a:ext>
                      </a:extLst>
                    </a:gridCol>
                    <a:gridCol w="4766585">
                      <a:extLst>
                        <a:ext uri="{9D8B030D-6E8A-4147-A177-3AD203B41FA5}">
                          <a16:colId xmlns:a16="http://schemas.microsoft.com/office/drawing/2014/main" val="1799133133"/>
                        </a:ext>
                      </a:extLst>
                    </a:gridCol>
                    <a:gridCol w="1640458">
                      <a:extLst>
                        <a:ext uri="{9D8B030D-6E8A-4147-A177-3AD203B41FA5}">
                          <a16:colId xmlns:a16="http://schemas.microsoft.com/office/drawing/2014/main" val="2478384219"/>
                        </a:ext>
                      </a:extLst>
                    </a:gridCol>
                    <a:gridCol w="2350705">
                      <a:extLst>
                        <a:ext uri="{9D8B030D-6E8A-4147-A177-3AD203B41FA5}">
                          <a16:colId xmlns:a16="http://schemas.microsoft.com/office/drawing/2014/main" val="1653663097"/>
                        </a:ext>
                      </a:extLst>
                    </a:gridCol>
                  </a:tblGrid>
                  <a:tr h="1365628">
                    <a:tc>
                      <a:txBody>
                        <a:bodyPr/>
                        <a:lstStyle/>
                        <a:p>
                          <a:pPr>
                            <a:lnSpc>
                              <a:spcPct val="107000"/>
                            </a:lnSpc>
                            <a:spcAft>
                              <a:spcPts val="800"/>
                            </a:spcAft>
                          </a:pPr>
                          <a:r>
                            <a:rPr lang="en-AU" sz="1200" dirty="0">
                              <a:effectLst/>
                              <a:latin typeface="Times New Roman" panose="02020603050405020304" pitchFamily="18" charset="0"/>
                              <a:ea typeface="Calibri" panose="020F0502020204030204" pitchFamily="34" charset="0"/>
                              <a:cs typeface="Times New Roman" panose="02020603050405020304" pitchFamily="18" charset="0"/>
                            </a:rPr>
                            <a:t>Current Ratio</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stretch>
                            <a:fillRect l="-17647" t="-3556" r="-84143" b="-889"/>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stretch>
                            <a:fillRect l="-342007" t="-3556" r="-144610" b="-889"/>
                          </a:stretch>
                        </a:blipFill>
                      </a:tcPr>
                    </a:tc>
                    <a:tc>
                      <a:txBody>
                        <a:bodyPr/>
                        <a:lstStyle/>
                        <a:p>
                          <a:pPr>
                            <a:lnSpc>
                              <a:spcPct val="107000"/>
                            </a:lnSpc>
                            <a:spcAft>
                              <a:spcPts val="800"/>
                            </a:spcAft>
                          </a:pPr>
                          <a:r>
                            <a:rPr lang="en-AU" sz="1200" dirty="0">
                              <a:effectLst/>
                              <a:latin typeface="Times New Roman" panose="02020603050405020304" pitchFamily="18" charset="0"/>
                              <a:ea typeface="Calibri" panose="020F0502020204030204" pitchFamily="34" charset="0"/>
                              <a:cs typeface="Times New Roman" panose="02020603050405020304" pitchFamily="18" charset="0"/>
                            </a:rPr>
                            <a:t>Demonstrates whether the business has adequate capacity to pay short-term debt without considering liquidity of current assets. </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48832674"/>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6" name="Table 5">
                <a:extLst>
                  <a:ext uri="{FF2B5EF4-FFF2-40B4-BE49-F238E27FC236}">
                    <a16:creationId xmlns:a16="http://schemas.microsoft.com/office/drawing/2014/main" id="{34EE519E-E354-4E25-B578-4D7FEC7F6643}"/>
                  </a:ext>
                </a:extLst>
              </p:cNvPr>
              <p:cNvGraphicFramePr>
                <a:graphicFrameLocks noGrp="1"/>
              </p:cNvGraphicFramePr>
              <p:nvPr>
                <p:extLst>
                  <p:ext uri="{D42A27DB-BD31-4B8C-83A1-F6EECF244321}">
                    <p14:modId xmlns:p14="http://schemas.microsoft.com/office/powerpoint/2010/main" val="587508540"/>
                  </p:ext>
                </p:extLst>
              </p:nvPr>
            </p:nvGraphicFramePr>
            <p:xfrm>
              <a:off x="1052622" y="3902149"/>
              <a:ext cx="9590938" cy="1552353"/>
            </p:xfrm>
            <a:graphic>
              <a:graphicData uri="http://schemas.openxmlformats.org/drawingml/2006/table">
                <a:tbl>
                  <a:tblPr firstRow="1" firstCol="1" bandRow="1"/>
                  <a:tblGrid>
                    <a:gridCol w="833190">
                      <a:extLst>
                        <a:ext uri="{9D8B030D-6E8A-4147-A177-3AD203B41FA5}">
                          <a16:colId xmlns:a16="http://schemas.microsoft.com/office/drawing/2014/main" val="3272857028"/>
                        </a:ext>
                      </a:extLst>
                    </a:gridCol>
                    <a:gridCol w="4766585">
                      <a:extLst>
                        <a:ext uri="{9D8B030D-6E8A-4147-A177-3AD203B41FA5}">
                          <a16:colId xmlns:a16="http://schemas.microsoft.com/office/drawing/2014/main" val="2441135694"/>
                        </a:ext>
                      </a:extLst>
                    </a:gridCol>
                    <a:gridCol w="1640458">
                      <a:extLst>
                        <a:ext uri="{9D8B030D-6E8A-4147-A177-3AD203B41FA5}">
                          <a16:colId xmlns:a16="http://schemas.microsoft.com/office/drawing/2014/main" val="2473298811"/>
                        </a:ext>
                      </a:extLst>
                    </a:gridCol>
                    <a:gridCol w="2350705">
                      <a:extLst>
                        <a:ext uri="{9D8B030D-6E8A-4147-A177-3AD203B41FA5}">
                          <a16:colId xmlns:a16="http://schemas.microsoft.com/office/drawing/2014/main" val="1562005284"/>
                        </a:ext>
                      </a:extLst>
                    </a:gridCol>
                  </a:tblGrid>
                  <a:tr h="1552353">
                    <a:tc>
                      <a:txBody>
                        <a:bodyPr/>
                        <a:lstStyle/>
                        <a:p>
                          <a:pPr>
                            <a:lnSpc>
                              <a:spcPct val="107000"/>
                            </a:lnSpc>
                            <a:spcAft>
                              <a:spcPts val="800"/>
                            </a:spcAft>
                          </a:pPr>
                          <a:r>
                            <a:rPr lang="en-AU" sz="1200">
                              <a:effectLst/>
                              <a:latin typeface="Times New Roman" panose="02020603050405020304" pitchFamily="18" charset="0"/>
                              <a:ea typeface="Calibri" panose="020F0502020204030204" pitchFamily="34" charset="0"/>
                              <a:cs typeface="Times New Roman" panose="02020603050405020304" pitchFamily="18" charset="0"/>
                            </a:rPr>
                            <a:t>Quick Ratio</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en-AU" sz="1200" i="1">
                                    <a:effectLst/>
                                    <a:latin typeface="Cambria Math" panose="02040503050406030204" pitchFamily="18" charset="0"/>
                                    <a:ea typeface="Calibri" panose="020F0502020204030204" pitchFamily="34" charset="0"/>
                                    <a:cs typeface="Times New Roman" panose="02020603050405020304" pitchFamily="18" charset="0"/>
                                  </a:rPr>
                                  <m:t>𝑄𝑢𝑖𝑐𝑘</m:t>
                                </m:r>
                                <m:r>
                                  <a:rPr lang="en-AU" sz="1200" i="1">
                                    <a:effectLst/>
                                    <a:latin typeface="Cambria Math" panose="02040503050406030204" pitchFamily="18" charset="0"/>
                                    <a:ea typeface="Calibri" panose="020F0502020204030204" pitchFamily="34" charset="0"/>
                                    <a:cs typeface="Times New Roman" panose="02020603050405020304" pitchFamily="18" charset="0"/>
                                  </a:rPr>
                                  <m:t> </m:t>
                                </m:r>
                                <m:r>
                                  <a:rPr lang="en-AU" sz="1200" i="1">
                                    <a:effectLst/>
                                    <a:latin typeface="Cambria Math" panose="02040503050406030204" pitchFamily="18" charset="0"/>
                                    <a:ea typeface="Calibri" panose="020F0502020204030204" pitchFamily="34" charset="0"/>
                                    <a:cs typeface="Times New Roman" panose="02020603050405020304" pitchFamily="18" charset="0"/>
                                  </a:rPr>
                                  <m:t>𝑅𝑎𝑡𝑖𝑜</m:t>
                                </m:r>
                                <m:r>
                                  <a:rPr lang="en-AU" sz="1200" i="1">
                                    <a:effectLst/>
                                    <a:latin typeface="Cambria Math" panose="02040503050406030204" pitchFamily="18" charset="0"/>
                                    <a:ea typeface="Calibri" panose="020F0502020204030204" pitchFamily="34" charset="0"/>
                                    <a:cs typeface="Times New Roman" panose="02020603050405020304" pitchFamily="18" charset="0"/>
                                  </a:rPr>
                                  <m:t>= </m:t>
                                </m:r>
                                <m:f>
                                  <m:fPr>
                                    <m:ctrlPr>
                                      <a:rPr lang="en-AU" sz="12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AU" sz="1200" i="1">
                                        <a:effectLst/>
                                        <a:latin typeface="Cambria Math" panose="02040503050406030204" pitchFamily="18" charset="0"/>
                                        <a:ea typeface="Calibri" panose="020F0502020204030204" pitchFamily="34" charset="0"/>
                                        <a:cs typeface="Times New Roman" panose="02020603050405020304" pitchFamily="18" charset="0"/>
                                      </a:rPr>
                                      <m:t>𝐶𝑎𝑠h</m:t>
                                    </m:r>
                                    <m:r>
                                      <a:rPr lang="en-AU" sz="1200" i="1">
                                        <a:effectLst/>
                                        <a:latin typeface="Cambria Math" panose="02040503050406030204" pitchFamily="18" charset="0"/>
                                        <a:ea typeface="Calibri" panose="020F0502020204030204" pitchFamily="34" charset="0"/>
                                        <a:cs typeface="Times New Roman" panose="02020603050405020304" pitchFamily="18" charset="0"/>
                                      </a:rPr>
                                      <m:t>+</m:t>
                                    </m:r>
                                    <m:r>
                                      <a:rPr lang="en-AU" sz="1200" i="1">
                                        <a:effectLst/>
                                        <a:latin typeface="Cambria Math" panose="02040503050406030204" pitchFamily="18" charset="0"/>
                                        <a:ea typeface="Calibri" panose="020F0502020204030204" pitchFamily="34" charset="0"/>
                                        <a:cs typeface="Times New Roman" panose="02020603050405020304" pitchFamily="18" charset="0"/>
                                      </a:rPr>
                                      <m:t>𝐶𝑟𝑒𝑑𝑖𝑡</m:t>
                                    </m:r>
                                    <m:r>
                                      <a:rPr lang="en-AU" sz="1200" i="1">
                                        <a:effectLst/>
                                        <a:latin typeface="Cambria Math" panose="02040503050406030204" pitchFamily="18" charset="0"/>
                                        <a:ea typeface="Calibri" panose="020F0502020204030204" pitchFamily="34" charset="0"/>
                                        <a:cs typeface="Times New Roman" panose="02020603050405020304" pitchFamily="18" charset="0"/>
                                      </a:rPr>
                                      <m:t> </m:t>
                                    </m:r>
                                    <m:r>
                                      <a:rPr lang="en-AU" sz="1200" i="1">
                                        <a:effectLst/>
                                        <a:latin typeface="Cambria Math" panose="02040503050406030204" pitchFamily="18" charset="0"/>
                                        <a:ea typeface="Calibri" panose="020F0502020204030204" pitchFamily="34" charset="0"/>
                                        <a:cs typeface="Times New Roman" panose="02020603050405020304" pitchFamily="18" charset="0"/>
                                      </a:rPr>
                                      <m:t>𝐶𝑎𝑟𝑑</m:t>
                                    </m:r>
                                    <m:r>
                                      <a:rPr lang="en-AU" sz="1200" i="1">
                                        <a:effectLst/>
                                        <a:latin typeface="Cambria Math" panose="02040503050406030204" pitchFamily="18" charset="0"/>
                                        <a:ea typeface="Calibri" panose="020F0502020204030204" pitchFamily="34" charset="0"/>
                                        <a:cs typeface="Times New Roman" panose="02020603050405020304" pitchFamily="18" charset="0"/>
                                      </a:rPr>
                                      <m:t> </m:t>
                                    </m:r>
                                    <m:r>
                                      <a:rPr lang="en-AU" sz="1200" i="1">
                                        <a:effectLst/>
                                        <a:latin typeface="Cambria Math" panose="02040503050406030204" pitchFamily="18" charset="0"/>
                                        <a:ea typeface="Calibri" panose="020F0502020204030204" pitchFamily="34" charset="0"/>
                                        <a:cs typeface="Times New Roman" panose="02020603050405020304" pitchFamily="18" charset="0"/>
                                      </a:rPr>
                                      <m:t>𝑎𝑛𝑑</m:t>
                                    </m:r>
                                    <m:r>
                                      <a:rPr lang="en-AU" sz="1200" i="1">
                                        <a:effectLst/>
                                        <a:latin typeface="Cambria Math" panose="02040503050406030204" pitchFamily="18" charset="0"/>
                                        <a:ea typeface="Calibri" panose="020F0502020204030204" pitchFamily="34" charset="0"/>
                                        <a:cs typeface="Times New Roman" panose="02020603050405020304" pitchFamily="18" charset="0"/>
                                      </a:rPr>
                                      <m:t> </m:t>
                                    </m:r>
                                    <m:r>
                                      <a:rPr lang="en-AU" sz="1200" i="1">
                                        <a:effectLst/>
                                        <a:latin typeface="Cambria Math" panose="02040503050406030204" pitchFamily="18" charset="0"/>
                                        <a:ea typeface="Calibri" panose="020F0502020204030204" pitchFamily="34" charset="0"/>
                                        <a:cs typeface="Times New Roman" panose="02020603050405020304" pitchFamily="18" charset="0"/>
                                      </a:rPr>
                                      <m:t>𝐴𝑐𝑐𝑜𝑢𝑛𝑡𝑠</m:t>
                                    </m:r>
                                    <m:r>
                                      <a:rPr lang="en-AU" sz="1200" i="1">
                                        <a:effectLst/>
                                        <a:latin typeface="Cambria Math" panose="02040503050406030204" pitchFamily="18" charset="0"/>
                                        <a:ea typeface="Calibri" panose="020F0502020204030204" pitchFamily="34" charset="0"/>
                                        <a:cs typeface="Times New Roman" panose="02020603050405020304" pitchFamily="18" charset="0"/>
                                      </a:rPr>
                                      <m:t> </m:t>
                                    </m:r>
                                    <m:r>
                                      <a:rPr lang="en-AU" sz="1200" i="1">
                                        <a:effectLst/>
                                        <a:latin typeface="Cambria Math" panose="02040503050406030204" pitchFamily="18" charset="0"/>
                                        <a:ea typeface="Calibri" panose="020F0502020204030204" pitchFamily="34" charset="0"/>
                                        <a:cs typeface="Times New Roman" panose="02020603050405020304" pitchFamily="18" charset="0"/>
                                      </a:rPr>
                                      <m:t>𝑅𝑒𝑐𝑒𝑖𝑣𝑎𝑏𝑙𝑒𝑠</m:t>
                                    </m:r>
                                    <m:r>
                                      <a:rPr lang="en-AU" sz="1200" i="1">
                                        <a:effectLst/>
                                        <a:latin typeface="Cambria Math" panose="02040503050406030204" pitchFamily="18" charset="0"/>
                                        <a:ea typeface="Calibri" panose="020F0502020204030204" pitchFamily="34" charset="0"/>
                                        <a:cs typeface="Times New Roman" panose="02020603050405020304" pitchFamily="18" charset="0"/>
                                      </a:rPr>
                                      <m:t>+</m:t>
                                    </m:r>
                                    <m:r>
                                      <a:rPr lang="en-AU" sz="1200" i="1">
                                        <a:effectLst/>
                                        <a:latin typeface="Cambria Math" panose="02040503050406030204" pitchFamily="18" charset="0"/>
                                        <a:ea typeface="Calibri" panose="020F0502020204030204" pitchFamily="34" charset="0"/>
                                        <a:cs typeface="Times New Roman" panose="02020603050405020304" pitchFamily="18" charset="0"/>
                                      </a:rPr>
                                      <m:t>𝑀𝑎𝑟𝑘𝑒𝑡𝑎𝑏𝑙𝑒</m:t>
                                    </m:r>
                                    <m:r>
                                      <a:rPr lang="en-AU" sz="1200" i="1">
                                        <a:effectLst/>
                                        <a:latin typeface="Cambria Math" panose="02040503050406030204" pitchFamily="18" charset="0"/>
                                        <a:ea typeface="Calibri" panose="020F0502020204030204" pitchFamily="34" charset="0"/>
                                        <a:cs typeface="Times New Roman" panose="02020603050405020304" pitchFamily="18" charset="0"/>
                                      </a:rPr>
                                      <m:t> </m:t>
                                    </m:r>
                                    <m:r>
                                      <a:rPr lang="en-AU" sz="1200" i="1">
                                        <a:effectLst/>
                                        <a:latin typeface="Cambria Math" panose="02040503050406030204" pitchFamily="18" charset="0"/>
                                        <a:ea typeface="Calibri" panose="020F0502020204030204" pitchFamily="34" charset="0"/>
                                        <a:cs typeface="Times New Roman" panose="02020603050405020304" pitchFamily="18" charset="0"/>
                                      </a:rPr>
                                      <m:t>𝑆𝑒𝑐𝑢𝑟𝑖𝑡𝑖𝑒𝑠</m:t>
                                    </m:r>
                                  </m:num>
                                  <m:den>
                                    <m:r>
                                      <a:rPr lang="en-AU" sz="1200" i="1">
                                        <a:effectLst/>
                                        <a:latin typeface="Cambria Math" panose="02040503050406030204" pitchFamily="18" charset="0"/>
                                        <a:ea typeface="Calibri" panose="020F0502020204030204" pitchFamily="34" charset="0"/>
                                        <a:cs typeface="Times New Roman" panose="02020603050405020304" pitchFamily="18" charset="0"/>
                                      </a:rPr>
                                      <m:t>𝐶𝑢𝑟𝑟𝑒𝑛𝑡</m:t>
                                    </m:r>
                                    <m:r>
                                      <a:rPr lang="en-AU" sz="1200" i="1">
                                        <a:effectLst/>
                                        <a:latin typeface="Cambria Math" panose="02040503050406030204" pitchFamily="18" charset="0"/>
                                        <a:ea typeface="Calibri" panose="020F0502020204030204" pitchFamily="34" charset="0"/>
                                        <a:cs typeface="Times New Roman" panose="02020603050405020304" pitchFamily="18" charset="0"/>
                                      </a:rPr>
                                      <m:t> </m:t>
                                    </m:r>
                                    <m:r>
                                      <a:rPr lang="en-AU" sz="1200" i="1">
                                        <a:effectLst/>
                                        <a:latin typeface="Cambria Math" panose="02040503050406030204" pitchFamily="18" charset="0"/>
                                        <a:ea typeface="Calibri" panose="020F0502020204030204" pitchFamily="34" charset="0"/>
                                        <a:cs typeface="Times New Roman" panose="02020603050405020304" pitchFamily="18" charset="0"/>
                                      </a:rPr>
                                      <m:t>𝐿𝑖𝑎𝑏𝑖𝑙𝑖𝑡𝑖𝑒𝑠</m:t>
                                    </m:r>
                                  </m:den>
                                </m:f>
                              </m:oMath>
                            </m:oMathPara>
                          </a14:m>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en-AU" sz="1200" i="1">
                                    <a:effectLst/>
                                    <a:latin typeface="Cambria Math" panose="02040503050406030204" pitchFamily="18" charset="0"/>
                                    <a:ea typeface="Calibri" panose="020F0502020204030204" pitchFamily="34" charset="0"/>
                                    <a:cs typeface="Times New Roman" panose="02020603050405020304" pitchFamily="18" charset="0"/>
                                  </a:rPr>
                                  <m:t>𝑄𝑢𝑖𝑐𝑘</m:t>
                                </m:r>
                                <m:r>
                                  <a:rPr lang="en-AU" sz="1200" i="1">
                                    <a:effectLst/>
                                    <a:latin typeface="Cambria Math" panose="02040503050406030204" pitchFamily="18" charset="0"/>
                                    <a:ea typeface="Calibri" panose="020F0502020204030204" pitchFamily="34" charset="0"/>
                                    <a:cs typeface="Times New Roman" panose="02020603050405020304" pitchFamily="18" charset="0"/>
                                  </a:rPr>
                                  <m:t> </m:t>
                                </m:r>
                                <m:r>
                                  <a:rPr lang="en-AU" sz="1200" i="1">
                                    <a:effectLst/>
                                    <a:latin typeface="Cambria Math" panose="02040503050406030204" pitchFamily="18" charset="0"/>
                                    <a:ea typeface="Calibri" panose="020F0502020204030204" pitchFamily="34" charset="0"/>
                                    <a:cs typeface="Times New Roman" panose="02020603050405020304" pitchFamily="18" charset="0"/>
                                  </a:rPr>
                                  <m:t>𝑅𝑎𝑡𝑖𝑜</m:t>
                                </m:r>
                                <m:r>
                                  <a:rPr lang="en-AU" sz="1200" i="1">
                                    <a:effectLst/>
                                    <a:latin typeface="Cambria Math" panose="02040503050406030204" pitchFamily="18" charset="0"/>
                                    <a:ea typeface="Calibri" panose="020F0502020204030204" pitchFamily="34" charset="0"/>
                                    <a:cs typeface="Times New Roman" panose="02020603050405020304" pitchFamily="18" charset="0"/>
                                  </a:rPr>
                                  <m:t>= </m:t>
                                </m:r>
                                <m:f>
                                  <m:fPr>
                                    <m:ctrlPr>
                                      <a:rPr lang="en-AU" sz="12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AU" sz="1200" i="1">
                                        <a:effectLst/>
                                        <a:latin typeface="Cambria Math" panose="02040503050406030204" pitchFamily="18" charset="0"/>
                                        <a:ea typeface="Calibri" panose="020F0502020204030204" pitchFamily="34" charset="0"/>
                                        <a:cs typeface="Times New Roman" panose="02020603050405020304" pitchFamily="18" charset="0"/>
                                      </a:rPr>
                                      <m:t>$63,650</m:t>
                                    </m:r>
                                  </m:num>
                                  <m:den>
                                    <m:r>
                                      <a:rPr lang="en-AU" sz="1200" i="1">
                                        <a:effectLst/>
                                        <a:latin typeface="Cambria Math" panose="02040503050406030204" pitchFamily="18" charset="0"/>
                                        <a:ea typeface="Calibri" panose="020F0502020204030204" pitchFamily="34" charset="0"/>
                                        <a:cs typeface="Times New Roman" panose="02020603050405020304" pitchFamily="18" charset="0"/>
                                      </a:rPr>
                                      <m:t>$59,250</m:t>
                                    </m:r>
                                  </m:den>
                                </m:f>
                                <m:r>
                                  <a:rPr lang="en-AU" sz="1200" i="1">
                                    <a:effectLst/>
                                    <a:latin typeface="Cambria Math" panose="02040503050406030204" pitchFamily="18" charset="0"/>
                                    <a:ea typeface="Calibri" panose="020F0502020204030204" pitchFamily="34" charset="0"/>
                                    <a:cs typeface="Times New Roman" panose="02020603050405020304" pitchFamily="18" charset="0"/>
                                  </a:rPr>
                                  <m:t>=1.07</m:t>
                                </m:r>
                              </m:oMath>
                            </m:oMathPara>
                          </a14:m>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AU" sz="1200" dirty="0">
                              <a:effectLst/>
                              <a:latin typeface="Times New Roman" panose="02020603050405020304" pitchFamily="18" charset="0"/>
                              <a:ea typeface="Calibri" panose="020F0502020204030204" pitchFamily="34" charset="0"/>
                              <a:cs typeface="Times New Roman" panose="02020603050405020304" pitchFamily="18" charset="0"/>
                            </a:rPr>
                            <a:t>Demonstrates whether the business has adequate cash or other liquid assets to meet its short-term debt obligations.</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88794737"/>
                      </a:ext>
                    </a:extLst>
                  </a:tr>
                </a:tbl>
              </a:graphicData>
            </a:graphic>
          </p:graphicFrame>
        </mc:Choice>
        <mc:Fallback xmlns="">
          <p:graphicFrame>
            <p:nvGraphicFramePr>
              <p:cNvPr id="6" name="Table 5">
                <a:extLst>
                  <a:ext uri="{FF2B5EF4-FFF2-40B4-BE49-F238E27FC236}">
                    <a16:creationId xmlns:a16="http://schemas.microsoft.com/office/drawing/2014/main" id="{34EE519E-E354-4E25-B578-4D7FEC7F6643}"/>
                  </a:ext>
                </a:extLst>
              </p:cNvPr>
              <p:cNvGraphicFramePr>
                <a:graphicFrameLocks noGrp="1"/>
              </p:cNvGraphicFramePr>
              <p:nvPr>
                <p:extLst>
                  <p:ext uri="{D42A27DB-BD31-4B8C-83A1-F6EECF244321}">
                    <p14:modId xmlns:p14="http://schemas.microsoft.com/office/powerpoint/2010/main" val="587508540"/>
                  </p:ext>
                </p:extLst>
              </p:nvPr>
            </p:nvGraphicFramePr>
            <p:xfrm>
              <a:off x="1052622" y="3902149"/>
              <a:ext cx="9590938" cy="1552353"/>
            </p:xfrm>
            <a:graphic>
              <a:graphicData uri="http://schemas.openxmlformats.org/drawingml/2006/table">
                <a:tbl>
                  <a:tblPr firstRow="1" firstCol="1" bandRow="1"/>
                  <a:tblGrid>
                    <a:gridCol w="833190">
                      <a:extLst>
                        <a:ext uri="{9D8B030D-6E8A-4147-A177-3AD203B41FA5}">
                          <a16:colId xmlns:a16="http://schemas.microsoft.com/office/drawing/2014/main" val="3272857028"/>
                        </a:ext>
                      </a:extLst>
                    </a:gridCol>
                    <a:gridCol w="4766585">
                      <a:extLst>
                        <a:ext uri="{9D8B030D-6E8A-4147-A177-3AD203B41FA5}">
                          <a16:colId xmlns:a16="http://schemas.microsoft.com/office/drawing/2014/main" val="2441135694"/>
                        </a:ext>
                      </a:extLst>
                    </a:gridCol>
                    <a:gridCol w="1640458">
                      <a:extLst>
                        <a:ext uri="{9D8B030D-6E8A-4147-A177-3AD203B41FA5}">
                          <a16:colId xmlns:a16="http://schemas.microsoft.com/office/drawing/2014/main" val="2473298811"/>
                        </a:ext>
                      </a:extLst>
                    </a:gridCol>
                    <a:gridCol w="2350705">
                      <a:extLst>
                        <a:ext uri="{9D8B030D-6E8A-4147-A177-3AD203B41FA5}">
                          <a16:colId xmlns:a16="http://schemas.microsoft.com/office/drawing/2014/main" val="1562005284"/>
                        </a:ext>
                      </a:extLst>
                    </a:gridCol>
                  </a:tblGrid>
                  <a:tr h="1552353">
                    <a:tc>
                      <a:txBody>
                        <a:bodyPr/>
                        <a:lstStyle/>
                        <a:p>
                          <a:pPr>
                            <a:lnSpc>
                              <a:spcPct val="107000"/>
                            </a:lnSpc>
                            <a:spcAft>
                              <a:spcPts val="800"/>
                            </a:spcAft>
                          </a:pPr>
                          <a:r>
                            <a:rPr lang="en-AU" sz="1200">
                              <a:effectLst/>
                              <a:latin typeface="Times New Roman" panose="02020603050405020304" pitchFamily="18" charset="0"/>
                              <a:ea typeface="Calibri" panose="020F0502020204030204" pitchFamily="34" charset="0"/>
                              <a:cs typeface="Times New Roman" panose="02020603050405020304" pitchFamily="18" charset="0"/>
                            </a:rPr>
                            <a:t>Quick Ratio</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17647" t="-3137" r="-84143" b="-784"/>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342007" t="-3137" r="-144610" b="-784"/>
                          </a:stretch>
                        </a:blipFill>
                      </a:tcPr>
                    </a:tc>
                    <a:tc>
                      <a:txBody>
                        <a:bodyPr/>
                        <a:lstStyle/>
                        <a:p>
                          <a:pPr>
                            <a:lnSpc>
                              <a:spcPct val="107000"/>
                            </a:lnSpc>
                            <a:spcAft>
                              <a:spcPts val="800"/>
                            </a:spcAft>
                          </a:pPr>
                          <a:r>
                            <a:rPr lang="en-AU" sz="1200" dirty="0">
                              <a:effectLst/>
                              <a:latin typeface="Times New Roman" panose="02020603050405020304" pitchFamily="18" charset="0"/>
                              <a:ea typeface="Calibri" panose="020F0502020204030204" pitchFamily="34" charset="0"/>
                              <a:cs typeface="Times New Roman" panose="02020603050405020304" pitchFamily="18" charset="0"/>
                            </a:rPr>
                            <a:t>Demonstrates whether the business has adequate cash or other liquid assets to meet its short-term debt obligations.</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88794737"/>
                      </a:ext>
                    </a:extLst>
                  </a:tr>
                </a:tbl>
              </a:graphicData>
            </a:graphic>
          </p:graphicFrame>
        </mc:Fallback>
      </mc:AlternateContent>
    </p:spTree>
    <p:extLst>
      <p:ext uri="{BB962C8B-B14F-4D97-AF65-F5344CB8AC3E}">
        <p14:creationId xmlns:p14="http://schemas.microsoft.com/office/powerpoint/2010/main" val="35431258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F9836EB-DCAC-4E1C-913E-05B0D672BE72}"/>
              </a:ext>
            </a:extLst>
          </p:cNvPr>
          <p:cNvSpPr>
            <a:spLocks noGrp="1"/>
          </p:cNvSpPr>
          <p:nvPr>
            <p:ph type="body" sz="quarter" idx="10"/>
          </p:nvPr>
        </p:nvSpPr>
        <p:spPr/>
        <p:txBody>
          <a:bodyPr/>
          <a:lstStyle/>
          <a:p>
            <a:r>
              <a:rPr lang="en-AU" b="1" dirty="0"/>
              <a:t>Business Costs</a:t>
            </a:r>
          </a:p>
          <a:p>
            <a:endParaRPr lang="en-AU" b="1" dirty="0"/>
          </a:p>
          <a:p>
            <a:pPr marL="457200" indent="-457200">
              <a:buFont typeface="Arial" panose="020B0604020202020204" pitchFamily="34" charset="0"/>
              <a:buChar char="•"/>
            </a:pPr>
            <a:r>
              <a:rPr lang="en-AU" dirty="0"/>
              <a:t>Two of the most common accounting costs associated with the operations of a business are</a:t>
            </a:r>
            <a:r>
              <a:rPr lang="en-AU" i="1" dirty="0"/>
              <a:t> direct </a:t>
            </a:r>
            <a:r>
              <a:rPr lang="en-AU" dirty="0"/>
              <a:t>and </a:t>
            </a:r>
            <a:r>
              <a:rPr lang="en-AU" i="1" dirty="0"/>
              <a:t>indirect </a:t>
            </a:r>
            <a:r>
              <a:rPr lang="en-AU" dirty="0"/>
              <a:t>costs.</a:t>
            </a:r>
          </a:p>
          <a:p>
            <a:pPr marL="457200" indent="-457200">
              <a:buFont typeface="Arial" panose="020B0604020202020204" pitchFamily="34" charset="0"/>
              <a:buChar char="•"/>
            </a:pPr>
            <a:endParaRPr lang="en-AU" dirty="0"/>
          </a:p>
          <a:p>
            <a:pPr marL="457200" indent="-457200">
              <a:buFont typeface="Arial" panose="020B0604020202020204" pitchFamily="34" charset="0"/>
              <a:buChar char="•"/>
            </a:pPr>
            <a:r>
              <a:rPr lang="en-AU" dirty="0"/>
              <a:t>Direct costs can be traceable and generally move in direct correlation to changes in sales, e.g., cost of goods sold, wages, laundry costs (for hotels).</a:t>
            </a:r>
          </a:p>
        </p:txBody>
      </p:sp>
      <p:sp>
        <p:nvSpPr>
          <p:cNvPr id="3" name="Text Placeholder 2">
            <a:extLst>
              <a:ext uri="{FF2B5EF4-FFF2-40B4-BE49-F238E27FC236}">
                <a16:creationId xmlns:a16="http://schemas.microsoft.com/office/drawing/2014/main" id="{5A1BFF5C-465D-4B7F-82B2-466CEF2AA665}"/>
              </a:ext>
            </a:extLst>
          </p:cNvPr>
          <p:cNvSpPr>
            <a:spLocks noGrp="1"/>
          </p:cNvSpPr>
          <p:nvPr>
            <p:ph type="body" sz="quarter" idx="11"/>
          </p:nvPr>
        </p:nvSpPr>
        <p:spPr/>
        <p:txBody>
          <a:bodyPr/>
          <a:lstStyle/>
          <a:p>
            <a:endParaRPr lang="en-AU"/>
          </a:p>
        </p:txBody>
      </p:sp>
      <p:sp>
        <p:nvSpPr>
          <p:cNvPr id="4" name="Title 3">
            <a:extLst>
              <a:ext uri="{FF2B5EF4-FFF2-40B4-BE49-F238E27FC236}">
                <a16:creationId xmlns:a16="http://schemas.microsoft.com/office/drawing/2014/main" id="{7067796A-B4BD-4C4E-9333-59FD933BABBD}"/>
              </a:ext>
            </a:extLst>
          </p:cNvPr>
          <p:cNvSpPr>
            <a:spLocks noGrp="1"/>
          </p:cNvSpPr>
          <p:nvPr>
            <p:ph type="title"/>
          </p:nvPr>
        </p:nvSpPr>
        <p:spPr/>
        <p:txBody>
          <a:bodyPr/>
          <a:lstStyle/>
          <a:p>
            <a:endParaRPr lang="en-AU"/>
          </a:p>
        </p:txBody>
      </p:sp>
    </p:spTree>
    <p:extLst>
      <p:ext uri="{BB962C8B-B14F-4D97-AF65-F5344CB8AC3E}">
        <p14:creationId xmlns:p14="http://schemas.microsoft.com/office/powerpoint/2010/main" val="42603054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FF5C223-94F1-4AC7-BA05-CE6C9B52254F}"/>
              </a:ext>
            </a:extLst>
          </p:cNvPr>
          <p:cNvSpPr>
            <a:spLocks noGrp="1"/>
          </p:cNvSpPr>
          <p:nvPr>
            <p:ph type="body" sz="quarter" idx="10"/>
          </p:nvPr>
        </p:nvSpPr>
        <p:spPr/>
        <p:txBody>
          <a:bodyPr/>
          <a:lstStyle/>
          <a:p>
            <a:endParaRPr lang="en-AU" dirty="0"/>
          </a:p>
          <a:p>
            <a:endParaRPr lang="en-AU" dirty="0"/>
          </a:p>
          <a:p>
            <a:endParaRPr lang="en-AU" dirty="0"/>
          </a:p>
          <a:p>
            <a:endParaRPr lang="en-AU" dirty="0"/>
          </a:p>
          <a:p>
            <a:endParaRPr lang="en-AU" dirty="0"/>
          </a:p>
          <a:p>
            <a:endParaRPr lang="en-AU" dirty="0"/>
          </a:p>
        </p:txBody>
      </p:sp>
      <p:sp>
        <p:nvSpPr>
          <p:cNvPr id="3" name="Text Placeholder 2">
            <a:extLst>
              <a:ext uri="{FF2B5EF4-FFF2-40B4-BE49-F238E27FC236}">
                <a16:creationId xmlns:a16="http://schemas.microsoft.com/office/drawing/2014/main" id="{A8D874E8-BF65-42C8-8E0B-4F163158D759}"/>
              </a:ext>
            </a:extLst>
          </p:cNvPr>
          <p:cNvSpPr>
            <a:spLocks noGrp="1"/>
          </p:cNvSpPr>
          <p:nvPr>
            <p:ph type="body" sz="quarter" idx="11"/>
          </p:nvPr>
        </p:nvSpPr>
        <p:spPr/>
        <p:txBody>
          <a:bodyPr/>
          <a:lstStyle/>
          <a:p>
            <a:endParaRPr lang="en-AU"/>
          </a:p>
        </p:txBody>
      </p:sp>
      <p:sp>
        <p:nvSpPr>
          <p:cNvPr id="4" name="Title 3">
            <a:extLst>
              <a:ext uri="{FF2B5EF4-FFF2-40B4-BE49-F238E27FC236}">
                <a16:creationId xmlns:a16="http://schemas.microsoft.com/office/drawing/2014/main" id="{202EA96C-60B5-4404-9015-09009696C762}"/>
              </a:ext>
            </a:extLst>
          </p:cNvPr>
          <p:cNvSpPr>
            <a:spLocks noGrp="1"/>
          </p:cNvSpPr>
          <p:nvPr>
            <p:ph type="title"/>
          </p:nvPr>
        </p:nvSpPr>
        <p:spPr/>
        <p:txBody>
          <a:bodyPr/>
          <a:lstStyle/>
          <a:p>
            <a:endParaRPr lang="en-AU"/>
          </a:p>
        </p:txBody>
      </p:sp>
      <mc:AlternateContent xmlns:mc="http://schemas.openxmlformats.org/markup-compatibility/2006" xmlns:a14="http://schemas.microsoft.com/office/drawing/2010/main">
        <mc:Choice Requires="a14">
          <p:graphicFrame>
            <p:nvGraphicFramePr>
              <p:cNvPr id="6" name="Table 5">
                <a:extLst>
                  <a:ext uri="{FF2B5EF4-FFF2-40B4-BE49-F238E27FC236}">
                    <a16:creationId xmlns:a16="http://schemas.microsoft.com/office/drawing/2014/main" id="{3DEDB106-72FF-4AA8-8ABA-CA6942774A86}"/>
                  </a:ext>
                </a:extLst>
              </p:cNvPr>
              <p:cNvGraphicFramePr>
                <a:graphicFrameLocks noGrp="1"/>
              </p:cNvGraphicFramePr>
              <p:nvPr>
                <p:extLst>
                  <p:ext uri="{D42A27DB-BD31-4B8C-83A1-F6EECF244321}">
                    <p14:modId xmlns:p14="http://schemas.microsoft.com/office/powerpoint/2010/main" val="1060230209"/>
                  </p:ext>
                </p:extLst>
              </p:nvPr>
            </p:nvGraphicFramePr>
            <p:xfrm>
              <a:off x="733647" y="1708372"/>
              <a:ext cx="10042974" cy="1371981"/>
            </p:xfrm>
            <a:graphic>
              <a:graphicData uri="http://schemas.openxmlformats.org/drawingml/2006/table">
                <a:tbl>
                  <a:tblPr firstRow="1" firstCol="1" bandRow="1"/>
                  <a:tblGrid>
                    <a:gridCol w="1339702">
                      <a:extLst>
                        <a:ext uri="{9D8B030D-6E8A-4147-A177-3AD203B41FA5}">
                          <a16:colId xmlns:a16="http://schemas.microsoft.com/office/drawing/2014/main" val="1628676420"/>
                        </a:ext>
                      </a:extLst>
                    </a:gridCol>
                    <a:gridCol w="3242930">
                      <a:extLst>
                        <a:ext uri="{9D8B030D-6E8A-4147-A177-3AD203B41FA5}">
                          <a16:colId xmlns:a16="http://schemas.microsoft.com/office/drawing/2014/main" val="44161928"/>
                        </a:ext>
                      </a:extLst>
                    </a:gridCol>
                    <a:gridCol w="2998844">
                      <a:extLst>
                        <a:ext uri="{9D8B030D-6E8A-4147-A177-3AD203B41FA5}">
                          <a16:colId xmlns:a16="http://schemas.microsoft.com/office/drawing/2014/main" val="1027132684"/>
                        </a:ext>
                      </a:extLst>
                    </a:gridCol>
                    <a:gridCol w="2461498">
                      <a:extLst>
                        <a:ext uri="{9D8B030D-6E8A-4147-A177-3AD203B41FA5}">
                          <a16:colId xmlns:a16="http://schemas.microsoft.com/office/drawing/2014/main" val="327054459"/>
                        </a:ext>
                      </a:extLst>
                    </a:gridCol>
                  </a:tblGrid>
                  <a:tr h="0">
                    <a:tc>
                      <a:txBody>
                        <a:bodyPr/>
                        <a:lstStyle/>
                        <a:p>
                          <a:pPr>
                            <a:lnSpc>
                              <a:spcPct val="107000"/>
                            </a:lnSpc>
                            <a:spcAft>
                              <a:spcPts val="800"/>
                            </a:spcAft>
                          </a:pPr>
                          <a:endParaRPr lang="en-AU" sz="12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AU" sz="1200" dirty="0">
                              <a:effectLst/>
                              <a:latin typeface="Times New Roman" panose="02020603050405020304" pitchFamily="18" charset="0"/>
                              <a:ea typeface="Calibri" panose="020F0502020204030204" pitchFamily="34" charset="0"/>
                              <a:cs typeface="Times New Roman" panose="02020603050405020304" pitchFamily="18" charset="0"/>
                            </a:rPr>
                            <a:t>Accounts Receivables Turnover</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endParaRPr lang="en-AU" sz="1200" i="1" dirty="0">
                            <a:effectLst/>
                            <a:latin typeface="Cambria Math" panose="02040503050406030204" pitchFamily="18"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r>
                                  <a:rPr lang="en-AU" sz="1200" i="1">
                                    <a:effectLst/>
                                    <a:latin typeface="Cambria Math" panose="02040503050406030204" pitchFamily="18" charset="0"/>
                                    <a:ea typeface="Calibri" panose="020F0502020204030204" pitchFamily="34" charset="0"/>
                                    <a:cs typeface="Times New Roman" panose="02020603050405020304" pitchFamily="18" charset="0"/>
                                  </a:rPr>
                                  <m:t>𝐴𝑐𝑐𝑜𝑢𝑛𝑡𝑠</m:t>
                                </m:r>
                                <m:r>
                                  <a:rPr lang="en-AU" sz="1200" i="1">
                                    <a:effectLst/>
                                    <a:latin typeface="Cambria Math" panose="02040503050406030204" pitchFamily="18" charset="0"/>
                                    <a:ea typeface="Calibri" panose="020F0502020204030204" pitchFamily="34" charset="0"/>
                                    <a:cs typeface="Times New Roman" panose="02020603050405020304" pitchFamily="18" charset="0"/>
                                  </a:rPr>
                                  <m:t> </m:t>
                                </m:r>
                                <m:r>
                                  <a:rPr lang="en-AU" sz="1200" i="1">
                                    <a:effectLst/>
                                    <a:latin typeface="Cambria Math" panose="02040503050406030204" pitchFamily="18" charset="0"/>
                                    <a:ea typeface="Calibri" panose="020F0502020204030204" pitchFamily="34" charset="0"/>
                                    <a:cs typeface="Times New Roman" panose="02020603050405020304" pitchFamily="18" charset="0"/>
                                  </a:rPr>
                                  <m:t>𝑅𝑒𝑐𝑒𝑖𝑣𝑎𝑏𝑙𝑒</m:t>
                                </m:r>
                                <m:r>
                                  <a:rPr lang="en-AU" sz="1200" i="1">
                                    <a:effectLst/>
                                    <a:latin typeface="Cambria Math" panose="02040503050406030204" pitchFamily="18" charset="0"/>
                                    <a:ea typeface="Calibri" panose="020F0502020204030204" pitchFamily="34" charset="0"/>
                                    <a:cs typeface="Times New Roman" panose="02020603050405020304" pitchFamily="18" charset="0"/>
                                  </a:rPr>
                                  <m:t> </m:t>
                                </m:r>
                                <m:r>
                                  <a:rPr lang="en-AU" sz="1200" i="1">
                                    <a:effectLst/>
                                    <a:latin typeface="Cambria Math" panose="02040503050406030204" pitchFamily="18" charset="0"/>
                                    <a:ea typeface="Calibri" panose="020F0502020204030204" pitchFamily="34" charset="0"/>
                                    <a:cs typeface="Times New Roman" panose="02020603050405020304" pitchFamily="18" charset="0"/>
                                  </a:rPr>
                                  <m:t>𝑇𝑢𝑟𝑛𝑜𝑣𝑒𝑟</m:t>
                                </m:r>
                                <m:r>
                                  <a:rPr lang="en-AU" sz="1200" i="1">
                                    <a:effectLst/>
                                    <a:latin typeface="Cambria Math" panose="02040503050406030204" pitchFamily="18" charset="0"/>
                                    <a:ea typeface="Calibri" panose="020F0502020204030204" pitchFamily="34" charset="0"/>
                                    <a:cs typeface="Times New Roman" panose="02020603050405020304" pitchFamily="18" charset="0"/>
                                  </a:rPr>
                                  <m:t> </m:t>
                                </m:r>
                                <m:r>
                                  <a:rPr lang="en-AU" sz="1200" i="1">
                                    <a:effectLst/>
                                    <a:latin typeface="Cambria Math" panose="02040503050406030204" pitchFamily="18" charset="0"/>
                                    <a:ea typeface="Calibri" panose="020F0502020204030204" pitchFamily="34" charset="0"/>
                                    <a:cs typeface="Times New Roman" panose="02020603050405020304" pitchFamily="18" charset="0"/>
                                  </a:rPr>
                                  <m:t>𝑅𝑎𝑡𝑖𝑜</m:t>
                                </m:r>
                                <m:r>
                                  <a:rPr lang="en-AU" sz="1200" i="1">
                                    <a:effectLst/>
                                    <a:latin typeface="Cambria Math" panose="02040503050406030204" pitchFamily="18" charset="0"/>
                                    <a:ea typeface="Calibri" panose="020F0502020204030204" pitchFamily="34" charset="0"/>
                                    <a:cs typeface="Times New Roman" panose="02020603050405020304" pitchFamily="18" charset="0"/>
                                  </a:rPr>
                                  <m:t>= </m:t>
                                </m:r>
                                <m:f>
                                  <m:fPr>
                                    <m:ctrlPr>
                                      <a:rPr lang="en-AU" sz="12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AU" sz="1200" i="1">
                                        <a:effectLst/>
                                        <a:latin typeface="Cambria Math" panose="02040503050406030204" pitchFamily="18" charset="0"/>
                                        <a:ea typeface="Calibri" panose="020F0502020204030204" pitchFamily="34" charset="0"/>
                                        <a:cs typeface="Times New Roman" panose="02020603050405020304" pitchFamily="18" charset="0"/>
                                      </a:rPr>
                                      <m:t>𝑇𝑜𝑡𝑎𝑙</m:t>
                                    </m:r>
                                    <m:r>
                                      <a:rPr lang="en-AU" sz="1200" i="1">
                                        <a:effectLst/>
                                        <a:latin typeface="Cambria Math" panose="02040503050406030204" pitchFamily="18" charset="0"/>
                                        <a:ea typeface="Calibri" panose="020F0502020204030204" pitchFamily="34" charset="0"/>
                                        <a:cs typeface="Times New Roman" panose="02020603050405020304" pitchFamily="18" charset="0"/>
                                      </a:rPr>
                                      <m:t> </m:t>
                                    </m:r>
                                    <m:r>
                                      <a:rPr lang="en-AU" sz="1200" i="1">
                                        <a:effectLst/>
                                        <a:latin typeface="Cambria Math" panose="02040503050406030204" pitchFamily="18" charset="0"/>
                                        <a:ea typeface="Calibri" panose="020F0502020204030204" pitchFamily="34" charset="0"/>
                                        <a:cs typeface="Times New Roman" panose="02020603050405020304" pitchFamily="18" charset="0"/>
                                      </a:rPr>
                                      <m:t>𝑎𝑐𝑐𝑜𝑢𝑛𝑡𝑠</m:t>
                                    </m:r>
                                    <m:r>
                                      <a:rPr lang="en-AU" sz="1200" i="1">
                                        <a:effectLst/>
                                        <a:latin typeface="Cambria Math" panose="02040503050406030204" pitchFamily="18" charset="0"/>
                                        <a:ea typeface="Calibri" panose="020F0502020204030204" pitchFamily="34" charset="0"/>
                                        <a:cs typeface="Times New Roman" panose="02020603050405020304" pitchFamily="18" charset="0"/>
                                      </a:rPr>
                                      <m:t> </m:t>
                                    </m:r>
                                    <m:r>
                                      <a:rPr lang="en-AU" sz="1200" i="1">
                                        <a:effectLst/>
                                        <a:latin typeface="Cambria Math" panose="02040503050406030204" pitchFamily="18" charset="0"/>
                                        <a:ea typeface="Calibri" panose="020F0502020204030204" pitchFamily="34" charset="0"/>
                                        <a:cs typeface="Times New Roman" panose="02020603050405020304" pitchFamily="18" charset="0"/>
                                      </a:rPr>
                                      <m:t>𝑟𝑒𝑐𝑒𝑖𝑣𝑎𝑏𝑙𝑒</m:t>
                                    </m:r>
                                  </m:num>
                                  <m:den>
                                    <m:r>
                                      <a:rPr lang="en-AU" sz="1200" i="1">
                                        <a:effectLst/>
                                        <a:latin typeface="Cambria Math" panose="02040503050406030204" pitchFamily="18" charset="0"/>
                                        <a:ea typeface="Calibri" panose="020F0502020204030204" pitchFamily="34" charset="0"/>
                                        <a:cs typeface="Times New Roman" panose="02020603050405020304" pitchFamily="18" charset="0"/>
                                      </a:rPr>
                                      <m:t>𝐴𝑣𝑒𝑟𝑎𝑔𝑒</m:t>
                                    </m:r>
                                    <m:r>
                                      <a:rPr lang="en-AU" sz="1200" i="1">
                                        <a:effectLst/>
                                        <a:latin typeface="Cambria Math" panose="02040503050406030204" pitchFamily="18" charset="0"/>
                                        <a:ea typeface="Calibri" panose="020F0502020204030204" pitchFamily="34" charset="0"/>
                                        <a:cs typeface="Times New Roman" panose="02020603050405020304" pitchFamily="18" charset="0"/>
                                      </a:rPr>
                                      <m:t> </m:t>
                                    </m:r>
                                    <m:r>
                                      <a:rPr lang="en-AU" sz="1200" i="1">
                                        <a:effectLst/>
                                        <a:latin typeface="Cambria Math" panose="02040503050406030204" pitchFamily="18" charset="0"/>
                                        <a:ea typeface="Calibri" panose="020F0502020204030204" pitchFamily="34" charset="0"/>
                                        <a:cs typeface="Times New Roman" panose="02020603050405020304" pitchFamily="18" charset="0"/>
                                      </a:rPr>
                                      <m:t>𝑎𝑐𝑐𝑜𝑢𝑛𝑡𝑠</m:t>
                                    </m:r>
                                    <m:r>
                                      <a:rPr lang="en-AU" sz="1200" i="1">
                                        <a:effectLst/>
                                        <a:latin typeface="Cambria Math" panose="02040503050406030204" pitchFamily="18" charset="0"/>
                                        <a:ea typeface="Calibri" panose="020F0502020204030204" pitchFamily="34" charset="0"/>
                                        <a:cs typeface="Times New Roman" panose="02020603050405020304" pitchFamily="18" charset="0"/>
                                      </a:rPr>
                                      <m:t> </m:t>
                                    </m:r>
                                    <m:r>
                                      <a:rPr lang="en-AU" sz="1200" i="1">
                                        <a:effectLst/>
                                        <a:latin typeface="Cambria Math" panose="02040503050406030204" pitchFamily="18" charset="0"/>
                                        <a:ea typeface="Calibri" panose="020F0502020204030204" pitchFamily="34" charset="0"/>
                                        <a:cs typeface="Times New Roman" panose="02020603050405020304" pitchFamily="18" charset="0"/>
                                      </a:rPr>
                                      <m:t>𝑟𝑒𝑐𝑒𝑖𝑣𝑎𝑏𝑙𝑒</m:t>
                                    </m:r>
                                  </m:den>
                                </m:f>
                              </m:oMath>
                            </m:oMathPara>
                          </a14:m>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AU" sz="1200" dirty="0">
                              <a:effectLst/>
                              <a:latin typeface="Times New Roman" panose="02020603050405020304" pitchFamily="18" charset="0"/>
                              <a:ea typeface="Times New Roman" panose="02020603050405020304" pitchFamily="18" charset="0"/>
                              <a:cs typeface="Times New Roman" panose="02020603050405020304" pitchFamily="18" charset="0"/>
                            </a:rPr>
                            <a:t>Assuming that for Barossa Boutique, the average accounts receivables equal $2,500 – </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r>
                                  <a:rPr lang="en-AU" sz="1200" i="1">
                                    <a:effectLst/>
                                    <a:latin typeface="Cambria Math" panose="02040503050406030204" pitchFamily="18" charset="0"/>
                                    <a:ea typeface="Calibri" panose="020F0502020204030204" pitchFamily="34" charset="0"/>
                                    <a:cs typeface="Times New Roman" panose="02020603050405020304" pitchFamily="18" charset="0"/>
                                  </a:rPr>
                                  <m:t>𝐴𝑐𝑐𝑜𝑢𝑛𝑡𝑠</m:t>
                                </m:r>
                                <m:r>
                                  <a:rPr lang="en-AU" sz="1200" i="1">
                                    <a:effectLst/>
                                    <a:latin typeface="Cambria Math" panose="02040503050406030204" pitchFamily="18" charset="0"/>
                                    <a:ea typeface="Calibri" panose="020F0502020204030204" pitchFamily="34" charset="0"/>
                                    <a:cs typeface="Times New Roman" panose="02020603050405020304" pitchFamily="18" charset="0"/>
                                  </a:rPr>
                                  <m:t> </m:t>
                                </m:r>
                                <m:r>
                                  <a:rPr lang="en-AU" sz="1200" i="1">
                                    <a:effectLst/>
                                    <a:latin typeface="Cambria Math" panose="02040503050406030204" pitchFamily="18" charset="0"/>
                                    <a:ea typeface="Calibri" panose="020F0502020204030204" pitchFamily="34" charset="0"/>
                                    <a:cs typeface="Times New Roman" panose="02020603050405020304" pitchFamily="18" charset="0"/>
                                  </a:rPr>
                                  <m:t>𝑅𝑒𝑐𝑒𝑖𝑣𝑎𝑏𝑙𝑒</m:t>
                                </m:r>
                                <m:r>
                                  <a:rPr lang="en-AU" sz="1200" i="1">
                                    <a:effectLst/>
                                    <a:latin typeface="Cambria Math" panose="02040503050406030204" pitchFamily="18" charset="0"/>
                                    <a:ea typeface="Calibri" panose="020F0502020204030204" pitchFamily="34" charset="0"/>
                                    <a:cs typeface="Times New Roman" panose="02020603050405020304" pitchFamily="18" charset="0"/>
                                  </a:rPr>
                                  <m:t> </m:t>
                                </m:r>
                                <m:r>
                                  <a:rPr lang="en-AU" sz="1200" i="1">
                                    <a:effectLst/>
                                    <a:latin typeface="Cambria Math" panose="02040503050406030204" pitchFamily="18" charset="0"/>
                                    <a:ea typeface="Calibri" panose="020F0502020204030204" pitchFamily="34" charset="0"/>
                                    <a:cs typeface="Times New Roman" panose="02020603050405020304" pitchFamily="18" charset="0"/>
                                  </a:rPr>
                                  <m:t>𝑇𝑢𝑟𝑛𝑜𝑣𝑒𝑟</m:t>
                                </m:r>
                                <m:r>
                                  <a:rPr lang="en-AU" sz="1200" i="1">
                                    <a:effectLst/>
                                    <a:latin typeface="Cambria Math" panose="02040503050406030204" pitchFamily="18" charset="0"/>
                                    <a:ea typeface="Calibri" panose="020F0502020204030204" pitchFamily="34" charset="0"/>
                                    <a:cs typeface="Times New Roman" panose="02020603050405020304" pitchFamily="18" charset="0"/>
                                  </a:rPr>
                                  <m:t> </m:t>
                                </m:r>
                                <m:r>
                                  <a:rPr lang="en-AU" sz="1200" i="1">
                                    <a:effectLst/>
                                    <a:latin typeface="Cambria Math" panose="02040503050406030204" pitchFamily="18" charset="0"/>
                                    <a:ea typeface="Calibri" panose="020F0502020204030204" pitchFamily="34" charset="0"/>
                                    <a:cs typeface="Times New Roman" panose="02020603050405020304" pitchFamily="18" charset="0"/>
                                  </a:rPr>
                                  <m:t>𝑅𝑎𝑡𝑖𝑜</m:t>
                                </m:r>
                                <m:r>
                                  <a:rPr lang="en-AU" sz="1200" i="1">
                                    <a:effectLst/>
                                    <a:latin typeface="Cambria Math" panose="02040503050406030204" pitchFamily="18" charset="0"/>
                                    <a:ea typeface="Calibri" panose="020F0502020204030204" pitchFamily="34" charset="0"/>
                                    <a:cs typeface="Times New Roman" panose="02020603050405020304" pitchFamily="18" charset="0"/>
                                  </a:rPr>
                                  <m:t>= </m:t>
                                </m:r>
                                <m:f>
                                  <m:fPr>
                                    <m:ctrlPr>
                                      <a:rPr lang="en-AU" sz="12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AU" sz="1200" i="1">
                                        <a:effectLst/>
                                        <a:latin typeface="Cambria Math" panose="02040503050406030204" pitchFamily="18" charset="0"/>
                                        <a:ea typeface="Calibri" panose="020F0502020204030204" pitchFamily="34" charset="0"/>
                                        <a:cs typeface="Times New Roman" panose="02020603050405020304" pitchFamily="18" charset="0"/>
                                      </a:rPr>
                                      <m:t>$21,500</m:t>
                                    </m:r>
                                  </m:num>
                                  <m:den>
                                    <m:r>
                                      <a:rPr lang="en-AU" sz="1200" i="1">
                                        <a:effectLst/>
                                        <a:latin typeface="Cambria Math" panose="02040503050406030204" pitchFamily="18" charset="0"/>
                                        <a:ea typeface="Calibri" panose="020F0502020204030204" pitchFamily="34" charset="0"/>
                                        <a:cs typeface="Times New Roman" panose="02020603050405020304" pitchFamily="18" charset="0"/>
                                      </a:rPr>
                                      <m:t>$2,500</m:t>
                                    </m:r>
                                  </m:den>
                                </m:f>
                                <m:r>
                                  <a:rPr lang="en-AU" sz="1200" i="1">
                                    <a:effectLst/>
                                    <a:latin typeface="Cambria Math" panose="02040503050406030204" pitchFamily="18" charset="0"/>
                                    <a:ea typeface="Calibri" panose="020F0502020204030204" pitchFamily="34" charset="0"/>
                                    <a:cs typeface="Times New Roman" panose="02020603050405020304" pitchFamily="18" charset="0"/>
                                  </a:rPr>
                                  <m:t>=8.6 </m:t>
                                </m:r>
                                <m:r>
                                  <a:rPr lang="en-AU" sz="1200" i="1">
                                    <a:effectLst/>
                                    <a:latin typeface="Cambria Math" panose="02040503050406030204" pitchFamily="18" charset="0"/>
                                    <a:ea typeface="Calibri" panose="020F0502020204030204" pitchFamily="34" charset="0"/>
                                    <a:cs typeface="Times New Roman" panose="02020603050405020304" pitchFamily="18" charset="0"/>
                                  </a:rPr>
                                  <m:t>𝑡𝑖𝑚𝑒𝑠</m:t>
                                </m:r>
                              </m:oMath>
                            </m:oMathPara>
                          </a14:m>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AU" sz="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AU" sz="1200" dirty="0">
                              <a:effectLst/>
                              <a:latin typeface="Times New Roman" panose="02020603050405020304" pitchFamily="18" charset="0"/>
                              <a:ea typeface="Times New Roman" panose="02020603050405020304" pitchFamily="18" charset="0"/>
                              <a:cs typeface="Times New Roman" panose="02020603050405020304" pitchFamily="18" charset="0"/>
                            </a:rPr>
                            <a:t>Measures how quickly the receivables are being turned over in a year. Higher values of this ratio indicate better productivity with the receivables.</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3151154"/>
                      </a:ext>
                    </a:extLst>
                  </a:tr>
                </a:tbl>
              </a:graphicData>
            </a:graphic>
          </p:graphicFrame>
        </mc:Choice>
        <mc:Fallback xmlns="">
          <p:graphicFrame>
            <p:nvGraphicFramePr>
              <p:cNvPr id="6" name="Table 5">
                <a:extLst>
                  <a:ext uri="{FF2B5EF4-FFF2-40B4-BE49-F238E27FC236}">
                    <a16:creationId xmlns:a16="http://schemas.microsoft.com/office/drawing/2014/main" id="{3DEDB106-72FF-4AA8-8ABA-CA6942774A86}"/>
                  </a:ext>
                </a:extLst>
              </p:cNvPr>
              <p:cNvGraphicFramePr>
                <a:graphicFrameLocks noGrp="1"/>
              </p:cNvGraphicFramePr>
              <p:nvPr>
                <p:extLst>
                  <p:ext uri="{D42A27DB-BD31-4B8C-83A1-F6EECF244321}">
                    <p14:modId xmlns:p14="http://schemas.microsoft.com/office/powerpoint/2010/main" val="1060230209"/>
                  </p:ext>
                </p:extLst>
              </p:nvPr>
            </p:nvGraphicFramePr>
            <p:xfrm>
              <a:off x="733647" y="1708372"/>
              <a:ext cx="10042974" cy="1371981"/>
            </p:xfrm>
            <a:graphic>
              <a:graphicData uri="http://schemas.openxmlformats.org/drawingml/2006/table">
                <a:tbl>
                  <a:tblPr firstRow="1" firstCol="1" bandRow="1"/>
                  <a:tblGrid>
                    <a:gridCol w="1339702">
                      <a:extLst>
                        <a:ext uri="{9D8B030D-6E8A-4147-A177-3AD203B41FA5}">
                          <a16:colId xmlns:a16="http://schemas.microsoft.com/office/drawing/2014/main" val="1628676420"/>
                        </a:ext>
                      </a:extLst>
                    </a:gridCol>
                    <a:gridCol w="3242930">
                      <a:extLst>
                        <a:ext uri="{9D8B030D-6E8A-4147-A177-3AD203B41FA5}">
                          <a16:colId xmlns:a16="http://schemas.microsoft.com/office/drawing/2014/main" val="44161928"/>
                        </a:ext>
                      </a:extLst>
                    </a:gridCol>
                    <a:gridCol w="2998844">
                      <a:extLst>
                        <a:ext uri="{9D8B030D-6E8A-4147-A177-3AD203B41FA5}">
                          <a16:colId xmlns:a16="http://schemas.microsoft.com/office/drawing/2014/main" val="1027132684"/>
                        </a:ext>
                      </a:extLst>
                    </a:gridCol>
                    <a:gridCol w="2461498">
                      <a:extLst>
                        <a:ext uri="{9D8B030D-6E8A-4147-A177-3AD203B41FA5}">
                          <a16:colId xmlns:a16="http://schemas.microsoft.com/office/drawing/2014/main" val="327054459"/>
                        </a:ext>
                      </a:extLst>
                    </a:gridCol>
                  </a:tblGrid>
                  <a:tr h="1371981">
                    <a:tc>
                      <a:txBody>
                        <a:bodyPr/>
                        <a:lstStyle/>
                        <a:p>
                          <a:pPr>
                            <a:lnSpc>
                              <a:spcPct val="107000"/>
                            </a:lnSpc>
                            <a:spcAft>
                              <a:spcPts val="800"/>
                            </a:spcAft>
                          </a:pPr>
                          <a:endParaRPr lang="en-AU" sz="12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AU" sz="1200" dirty="0">
                              <a:effectLst/>
                              <a:latin typeface="Times New Roman" panose="02020603050405020304" pitchFamily="18" charset="0"/>
                              <a:ea typeface="Calibri" panose="020F0502020204030204" pitchFamily="34" charset="0"/>
                              <a:cs typeface="Times New Roman" panose="02020603050405020304" pitchFamily="18" charset="0"/>
                            </a:rPr>
                            <a:t>Accounts Receivables Turnover</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stretch>
                            <a:fillRect l="-41541" t="-3540" r="-168797" b="-885"/>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stretch>
                            <a:fillRect l="-153049" t="-3540" r="-82520" b="-885"/>
                          </a:stretch>
                        </a:blipFill>
                      </a:tcPr>
                    </a:tc>
                    <a:tc>
                      <a:txBody>
                        <a:bodyPr/>
                        <a:lstStyle/>
                        <a:p>
                          <a:pPr>
                            <a:lnSpc>
                              <a:spcPct val="107000"/>
                            </a:lnSpc>
                            <a:spcAft>
                              <a:spcPts val="800"/>
                            </a:spcAft>
                          </a:pPr>
                          <a:r>
                            <a:rPr lang="en-AU" sz="1200" dirty="0">
                              <a:effectLst/>
                              <a:latin typeface="Times New Roman" panose="02020603050405020304" pitchFamily="18" charset="0"/>
                              <a:ea typeface="Times New Roman" panose="02020603050405020304" pitchFamily="18" charset="0"/>
                              <a:cs typeface="Times New Roman" panose="02020603050405020304" pitchFamily="18" charset="0"/>
                            </a:rPr>
                            <a:t>Measures how quickly the receivables are being turned over in a year. Higher values of this ratio indicate better productivity with the receivables.</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3151154"/>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7" name="Table 6">
                <a:extLst>
                  <a:ext uri="{FF2B5EF4-FFF2-40B4-BE49-F238E27FC236}">
                    <a16:creationId xmlns:a16="http://schemas.microsoft.com/office/drawing/2014/main" id="{B995AB1D-DA09-49D8-8A31-C8C46E869890}"/>
                  </a:ext>
                </a:extLst>
              </p:cNvPr>
              <p:cNvGraphicFramePr>
                <a:graphicFrameLocks noGrp="1"/>
              </p:cNvGraphicFramePr>
              <p:nvPr>
                <p:extLst>
                  <p:ext uri="{D42A27DB-BD31-4B8C-83A1-F6EECF244321}">
                    <p14:modId xmlns:p14="http://schemas.microsoft.com/office/powerpoint/2010/main" val="404452500"/>
                  </p:ext>
                </p:extLst>
              </p:nvPr>
            </p:nvGraphicFramePr>
            <p:xfrm>
              <a:off x="733647" y="3771484"/>
              <a:ext cx="10042974" cy="1661753"/>
            </p:xfrm>
            <a:graphic>
              <a:graphicData uri="http://schemas.openxmlformats.org/drawingml/2006/table">
                <a:tbl>
                  <a:tblPr firstRow="1" firstCol="1" bandRow="1"/>
                  <a:tblGrid>
                    <a:gridCol w="1548343">
                      <a:extLst>
                        <a:ext uri="{9D8B030D-6E8A-4147-A177-3AD203B41FA5}">
                          <a16:colId xmlns:a16="http://schemas.microsoft.com/office/drawing/2014/main" val="292075574"/>
                        </a:ext>
                      </a:extLst>
                    </a:gridCol>
                    <a:gridCol w="3055554">
                      <a:extLst>
                        <a:ext uri="{9D8B030D-6E8A-4147-A177-3AD203B41FA5}">
                          <a16:colId xmlns:a16="http://schemas.microsoft.com/office/drawing/2014/main" val="457854285"/>
                        </a:ext>
                      </a:extLst>
                    </a:gridCol>
                    <a:gridCol w="3094075">
                      <a:extLst>
                        <a:ext uri="{9D8B030D-6E8A-4147-A177-3AD203B41FA5}">
                          <a16:colId xmlns:a16="http://schemas.microsoft.com/office/drawing/2014/main" val="1969557002"/>
                        </a:ext>
                      </a:extLst>
                    </a:gridCol>
                    <a:gridCol w="2345002">
                      <a:extLst>
                        <a:ext uri="{9D8B030D-6E8A-4147-A177-3AD203B41FA5}">
                          <a16:colId xmlns:a16="http://schemas.microsoft.com/office/drawing/2014/main" val="1319232897"/>
                        </a:ext>
                      </a:extLst>
                    </a:gridCol>
                  </a:tblGrid>
                  <a:tr h="1661753">
                    <a:tc>
                      <a:txBody>
                        <a:bodyPr/>
                        <a:lstStyle/>
                        <a:p>
                          <a:pPr>
                            <a:lnSpc>
                              <a:spcPct val="107000"/>
                            </a:lnSpc>
                            <a:spcAft>
                              <a:spcPts val="800"/>
                            </a:spcAft>
                          </a:pPr>
                          <a:endParaRPr lang="en-AU" sz="12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AU" sz="1200" dirty="0">
                              <a:effectLst/>
                              <a:latin typeface="Times New Roman" panose="02020603050405020304" pitchFamily="18" charset="0"/>
                              <a:ea typeface="Calibri" panose="020F0502020204030204" pitchFamily="34" charset="0"/>
                              <a:cs typeface="Times New Roman" panose="02020603050405020304" pitchFamily="18" charset="0"/>
                            </a:rPr>
                            <a:t>Receivable Average Collection Period</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endParaRPr lang="en-AU" sz="1200" i="1" dirty="0">
                            <a:effectLst/>
                            <a:latin typeface="Cambria Math" panose="02040503050406030204" pitchFamily="18"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r>
                                  <a:rPr lang="en-AU" sz="1200" i="1">
                                    <a:effectLst/>
                                    <a:latin typeface="Cambria Math" panose="02040503050406030204" pitchFamily="18" charset="0"/>
                                    <a:ea typeface="Calibri" panose="020F0502020204030204" pitchFamily="34" charset="0"/>
                                    <a:cs typeface="Times New Roman" panose="02020603050405020304" pitchFamily="18" charset="0"/>
                                  </a:rPr>
                                  <m:t>𝑅𝑒𝑐𝑒𝑖𝑣𝑎𝑏𝑙𝑒</m:t>
                                </m:r>
                                <m:r>
                                  <a:rPr lang="en-AU" sz="1200" i="1">
                                    <a:effectLst/>
                                    <a:latin typeface="Cambria Math" panose="02040503050406030204" pitchFamily="18" charset="0"/>
                                    <a:ea typeface="Calibri" panose="020F0502020204030204" pitchFamily="34" charset="0"/>
                                    <a:cs typeface="Times New Roman" panose="02020603050405020304" pitchFamily="18" charset="0"/>
                                  </a:rPr>
                                  <m:t> </m:t>
                                </m:r>
                                <m:r>
                                  <a:rPr lang="en-AU" sz="1200" i="1">
                                    <a:effectLst/>
                                    <a:latin typeface="Cambria Math" panose="02040503050406030204" pitchFamily="18" charset="0"/>
                                    <a:ea typeface="Calibri" panose="020F0502020204030204" pitchFamily="34" charset="0"/>
                                    <a:cs typeface="Times New Roman" panose="02020603050405020304" pitchFamily="18" charset="0"/>
                                  </a:rPr>
                                  <m:t>𝐴𝑣𝑒𝑟𝑎𝑔𝑒</m:t>
                                </m:r>
                                <m:r>
                                  <a:rPr lang="en-AU" sz="1200" i="1">
                                    <a:effectLst/>
                                    <a:latin typeface="Cambria Math" panose="02040503050406030204" pitchFamily="18" charset="0"/>
                                    <a:ea typeface="Calibri" panose="020F0502020204030204" pitchFamily="34" charset="0"/>
                                    <a:cs typeface="Times New Roman" panose="02020603050405020304" pitchFamily="18" charset="0"/>
                                  </a:rPr>
                                  <m:t> </m:t>
                                </m:r>
                                <m:r>
                                  <a:rPr lang="en-AU" sz="1200" i="1">
                                    <a:effectLst/>
                                    <a:latin typeface="Cambria Math" panose="02040503050406030204" pitchFamily="18" charset="0"/>
                                    <a:ea typeface="Calibri" panose="020F0502020204030204" pitchFamily="34" charset="0"/>
                                    <a:cs typeface="Times New Roman" panose="02020603050405020304" pitchFamily="18" charset="0"/>
                                  </a:rPr>
                                  <m:t>𝐶𝑜𝑙𝑙𝑒𝑐𝑡𝑖𝑜𝑛</m:t>
                                </m:r>
                                <m:r>
                                  <a:rPr lang="en-AU" sz="1200" i="1">
                                    <a:effectLst/>
                                    <a:latin typeface="Cambria Math" panose="02040503050406030204" pitchFamily="18" charset="0"/>
                                    <a:ea typeface="Calibri" panose="020F0502020204030204" pitchFamily="34" charset="0"/>
                                    <a:cs typeface="Times New Roman" panose="02020603050405020304" pitchFamily="18" charset="0"/>
                                  </a:rPr>
                                  <m:t> </m:t>
                                </m:r>
                                <m:r>
                                  <a:rPr lang="en-AU" sz="1200" i="1">
                                    <a:effectLst/>
                                    <a:latin typeface="Cambria Math" panose="02040503050406030204" pitchFamily="18" charset="0"/>
                                    <a:ea typeface="Calibri" panose="020F0502020204030204" pitchFamily="34" charset="0"/>
                                    <a:cs typeface="Times New Roman" panose="02020603050405020304" pitchFamily="18" charset="0"/>
                                  </a:rPr>
                                  <m:t>𝑃𝑒𝑟𝑖𝑜𝑑</m:t>
                                </m:r>
                                <m:r>
                                  <a:rPr lang="en-AU" sz="1200" i="1">
                                    <a:effectLst/>
                                    <a:latin typeface="Cambria Math" panose="02040503050406030204" pitchFamily="18" charset="0"/>
                                    <a:ea typeface="Calibri" panose="020F0502020204030204" pitchFamily="34" charset="0"/>
                                    <a:cs typeface="Times New Roman" panose="02020603050405020304" pitchFamily="18" charset="0"/>
                                  </a:rPr>
                                  <m:t>= </m:t>
                                </m:r>
                                <m:f>
                                  <m:fPr>
                                    <m:ctrlPr>
                                      <a:rPr lang="en-AU" sz="12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AU" sz="1200" i="1">
                                        <a:effectLst/>
                                        <a:latin typeface="Cambria Math" panose="02040503050406030204" pitchFamily="18" charset="0"/>
                                        <a:ea typeface="Calibri" panose="020F0502020204030204" pitchFamily="34" charset="0"/>
                                        <a:cs typeface="Times New Roman" panose="02020603050405020304" pitchFamily="18" charset="0"/>
                                      </a:rPr>
                                      <m:t>365 </m:t>
                                    </m:r>
                                    <m:r>
                                      <a:rPr lang="en-AU" sz="1200" i="1">
                                        <a:effectLst/>
                                        <a:latin typeface="Cambria Math" panose="02040503050406030204" pitchFamily="18" charset="0"/>
                                        <a:ea typeface="Calibri" panose="020F0502020204030204" pitchFamily="34" charset="0"/>
                                        <a:cs typeface="Times New Roman" panose="02020603050405020304" pitchFamily="18" charset="0"/>
                                      </a:rPr>
                                      <m:t>𝑑𝑎𝑦𝑠</m:t>
                                    </m:r>
                                  </m:num>
                                  <m:den>
                                    <m:r>
                                      <a:rPr lang="en-AU" sz="1200" i="1">
                                        <a:effectLst/>
                                        <a:latin typeface="Cambria Math" panose="02040503050406030204" pitchFamily="18" charset="0"/>
                                        <a:ea typeface="Calibri" panose="020F0502020204030204" pitchFamily="34" charset="0"/>
                                        <a:cs typeface="Times New Roman" panose="02020603050405020304" pitchFamily="18" charset="0"/>
                                      </a:rPr>
                                      <m:t>𝐴𝑐𝑐𝑜𝑢𝑛𝑡𝑠</m:t>
                                    </m:r>
                                    <m:r>
                                      <a:rPr lang="en-AU" sz="1200" i="1">
                                        <a:effectLst/>
                                        <a:latin typeface="Cambria Math" panose="02040503050406030204" pitchFamily="18" charset="0"/>
                                        <a:ea typeface="Calibri" panose="020F0502020204030204" pitchFamily="34" charset="0"/>
                                        <a:cs typeface="Times New Roman" panose="02020603050405020304" pitchFamily="18" charset="0"/>
                                      </a:rPr>
                                      <m:t> </m:t>
                                    </m:r>
                                    <m:r>
                                      <a:rPr lang="en-AU" sz="1200" i="1">
                                        <a:effectLst/>
                                        <a:latin typeface="Cambria Math" panose="02040503050406030204" pitchFamily="18" charset="0"/>
                                        <a:ea typeface="Calibri" panose="020F0502020204030204" pitchFamily="34" charset="0"/>
                                        <a:cs typeface="Times New Roman" panose="02020603050405020304" pitchFamily="18" charset="0"/>
                                      </a:rPr>
                                      <m:t>𝑟𝑒𝑐𝑒𝑖𝑣𝑎𝑏𝑙𝑒</m:t>
                                    </m:r>
                                    <m:r>
                                      <a:rPr lang="en-AU" sz="1200" i="1">
                                        <a:effectLst/>
                                        <a:latin typeface="Cambria Math" panose="02040503050406030204" pitchFamily="18" charset="0"/>
                                        <a:ea typeface="Calibri" panose="020F0502020204030204" pitchFamily="34" charset="0"/>
                                        <a:cs typeface="Times New Roman" panose="02020603050405020304" pitchFamily="18" charset="0"/>
                                      </a:rPr>
                                      <m:t> </m:t>
                                    </m:r>
                                    <m:r>
                                      <a:rPr lang="en-AU" sz="1200" i="1">
                                        <a:effectLst/>
                                        <a:latin typeface="Cambria Math" panose="02040503050406030204" pitchFamily="18" charset="0"/>
                                        <a:ea typeface="Calibri" panose="020F0502020204030204" pitchFamily="34" charset="0"/>
                                        <a:cs typeface="Times New Roman" panose="02020603050405020304" pitchFamily="18" charset="0"/>
                                      </a:rPr>
                                      <m:t>𝑡𝑢𝑟𝑛𝑜𝑣𝑒𝑟</m:t>
                                    </m:r>
                                    <m:r>
                                      <a:rPr lang="en-AU" sz="1200" i="1">
                                        <a:effectLst/>
                                        <a:latin typeface="Cambria Math" panose="02040503050406030204" pitchFamily="18" charset="0"/>
                                        <a:ea typeface="Calibri" panose="020F0502020204030204" pitchFamily="34" charset="0"/>
                                        <a:cs typeface="Times New Roman" panose="02020603050405020304" pitchFamily="18" charset="0"/>
                                      </a:rPr>
                                      <m:t> </m:t>
                                    </m:r>
                                    <m:r>
                                      <a:rPr lang="en-AU" sz="1200" i="1">
                                        <a:effectLst/>
                                        <a:latin typeface="Cambria Math" panose="02040503050406030204" pitchFamily="18" charset="0"/>
                                        <a:ea typeface="Calibri" panose="020F0502020204030204" pitchFamily="34" charset="0"/>
                                        <a:cs typeface="Times New Roman" panose="02020603050405020304" pitchFamily="18" charset="0"/>
                                      </a:rPr>
                                      <m:t>𝑟𝑎𝑡𝑖𝑜</m:t>
                                    </m:r>
                                  </m:den>
                                </m:f>
                              </m:oMath>
                            </m:oMathPara>
                          </a14:m>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endParaRPr lang="en-AU" sz="1200" i="1" dirty="0">
                            <a:effectLst/>
                            <a:latin typeface="Cambria Math" panose="02040503050406030204" pitchFamily="18" charset="0"/>
                            <a:ea typeface="Times New Roman" panose="02020603050405020304" pitchFamily="18"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r>
                                  <a:rPr lang="en-AU" sz="1200" i="1" smtClean="0">
                                    <a:effectLst/>
                                    <a:latin typeface="Cambria Math" panose="02040503050406030204" pitchFamily="18" charset="0"/>
                                    <a:ea typeface="Times New Roman" panose="02020603050405020304" pitchFamily="18" charset="0"/>
                                    <a:cs typeface="Times New Roman" panose="02020603050405020304" pitchFamily="18" charset="0"/>
                                  </a:rPr>
                                  <m:t>𝑅𝑒𝑐𝑒𝑖𝑣𝑎𝑏𝑙𝑒</m:t>
                                </m:r>
                                <m:r>
                                  <a:rPr lang="en-AU" sz="1200" i="1" smtClean="0">
                                    <a:effectLst/>
                                    <a:latin typeface="Cambria Math" panose="02040503050406030204" pitchFamily="18" charset="0"/>
                                    <a:ea typeface="Times New Roman" panose="02020603050405020304" pitchFamily="18" charset="0"/>
                                    <a:cs typeface="Times New Roman" panose="02020603050405020304" pitchFamily="18" charset="0"/>
                                  </a:rPr>
                                  <m:t> </m:t>
                                </m:r>
                                <m:r>
                                  <a:rPr lang="en-AU" sz="1200" i="1" smtClean="0">
                                    <a:effectLst/>
                                    <a:latin typeface="Cambria Math" panose="02040503050406030204" pitchFamily="18" charset="0"/>
                                    <a:ea typeface="Times New Roman" panose="02020603050405020304" pitchFamily="18" charset="0"/>
                                    <a:cs typeface="Times New Roman" panose="02020603050405020304" pitchFamily="18" charset="0"/>
                                  </a:rPr>
                                  <m:t>𝐴𝑣𝑒𝑟𝑎𝑔𝑒</m:t>
                                </m:r>
                                <m:r>
                                  <a:rPr lang="en-AU" sz="1200" i="1" smtClean="0">
                                    <a:effectLst/>
                                    <a:latin typeface="Cambria Math" panose="02040503050406030204" pitchFamily="18" charset="0"/>
                                    <a:ea typeface="Times New Roman" panose="02020603050405020304" pitchFamily="18" charset="0"/>
                                    <a:cs typeface="Times New Roman" panose="02020603050405020304" pitchFamily="18" charset="0"/>
                                  </a:rPr>
                                  <m:t> </m:t>
                                </m:r>
                                <m:r>
                                  <a:rPr lang="en-AU" sz="1200" i="1">
                                    <a:effectLst/>
                                    <a:latin typeface="Cambria Math" panose="02040503050406030204" pitchFamily="18" charset="0"/>
                                    <a:ea typeface="Times New Roman" panose="02020603050405020304" pitchFamily="18" charset="0"/>
                                    <a:cs typeface="Times New Roman" panose="02020603050405020304" pitchFamily="18" charset="0"/>
                                  </a:rPr>
                                  <m:t>𝐶𝑜𝑙𝑙𝑒𝑐𝑡𝑖𝑜𝑛</m:t>
                                </m:r>
                                <m:r>
                                  <a:rPr lang="en-AU" sz="1200" i="1">
                                    <a:effectLst/>
                                    <a:latin typeface="Cambria Math" panose="02040503050406030204" pitchFamily="18" charset="0"/>
                                    <a:ea typeface="Times New Roman" panose="02020603050405020304" pitchFamily="18" charset="0"/>
                                    <a:cs typeface="Times New Roman" panose="02020603050405020304" pitchFamily="18" charset="0"/>
                                  </a:rPr>
                                  <m:t> </m:t>
                                </m:r>
                                <m:r>
                                  <a:rPr lang="en-AU" sz="1200" i="1">
                                    <a:effectLst/>
                                    <a:latin typeface="Cambria Math" panose="02040503050406030204" pitchFamily="18" charset="0"/>
                                    <a:ea typeface="Times New Roman" panose="02020603050405020304" pitchFamily="18" charset="0"/>
                                    <a:cs typeface="Times New Roman" panose="02020603050405020304" pitchFamily="18" charset="0"/>
                                  </a:rPr>
                                  <m:t>𝑃𝑒𝑟𝑖𝑜𝑑</m:t>
                                </m:r>
                                <m:r>
                                  <a:rPr lang="en-AU" sz="12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AU" sz="12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AU" sz="1200" i="1">
                                        <a:effectLst/>
                                        <a:latin typeface="Cambria Math" panose="02040503050406030204" pitchFamily="18" charset="0"/>
                                        <a:ea typeface="Calibri" panose="020F0502020204030204" pitchFamily="34" charset="0"/>
                                        <a:cs typeface="Times New Roman" panose="02020603050405020304" pitchFamily="18" charset="0"/>
                                      </a:rPr>
                                      <m:t>365</m:t>
                                    </m:r>
                                  </m:num>
                                  <m:den>
                                    <m:r>
                                      <a:rPr lang="en-AU" sz="1200" i="1">
                                        <a:effectLst/>
                                        <a:latin typeface="Cambria Math" panose="02040503050406030204" pitchFamily="18" charset="0"/>
                                        <a:ea typeface="Calibri" panose="020F0502020204030204" pitchFamily="34" charset="0"/>
                                        <a:cs typeface="Times New Roman" panose="02020603050405020304" pitchFamily="18" charset="0"/>
                                      </a:rPr>
                                      <m:t>8.6</m:t>
                                    </m:r>
                                  </m:den>
                                </m:f>
                                <m:r>
                                  <a:rPr lang="en-AU" sz="1200" i="1">
                                    <a:effectLst/>
                                    <a:latin typeface="Cambria Math" panose="02040503050406030204" pitchFamily="18" charset="0"/>
                                    <a:ea typeface="Calibri" panose="020F0502020204030204" pitchFamily="34" charset="0"/>
                                    <a:cs typeface="Times New Roman" panose="02020603050405020304" pitchFamily="18" charset="0"/>
                                  </a:rPr>
                                  <m:t>=42.44 </m:t>
                                </m:r>
                                <m:r>
                                  <a:rPr lang="en-AU" sz="1200" i="1">
                                    <a:effectLst/>
                                    <a:latin typeface="Cambria Math" panose="02040503050406030204" pitchFamily="18" charset="0"/>
                                    <a:ea typeface="Calibri" panose="020F0502020204030204" pitchFamily="34" charset="0"/>
                                    <a:cs typeface="Times New Roman" panose="02020603050405020304" pitchFamily="18" charset="0"/>
                                  </a:rPr>
                                  <m:t>𝑑𝑎𝑦𝑠</m:t>
                                </m:r>
                              </m:oMath>
                            </m:oMathPara>
                          </a14:m>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AU" sz="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AU" sz="1200" dirty="0">
                              <a:effectLst/>
                              <a:latin typeface="Times New Roman" panose="02020603050405020304" pitchFamily="18" charset="0"/>
                              <a:ea typeface="Calibri" panose="020F0502020204030204" pitchFamily="34" charset="0"/>
                              <a:cs typeface="Times New Roman" panose="02020603050405020304" pitchFamily="18" charset="0"/>
                            </a:rPr>
                            <a:t>Measures the average number of days it takes to collect its outstanding receivables. A lower ratio is better as it demonstrates faster recovery of the receivables.</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62988637"/>
                      </a:ext>
                    </a:extLst>
                  </a:tr>
                </a:tbl>
              </a:graphicData>
            </a:graphic>
          </p:graphicFrame>
        </mc:Choice>
        <mc:Fallback xmlns="">
          <p:graphicFrame>
            <p:nvGraphicFramePr>
              <p:cNvPr id="7" name="Table 6">
                <a:extLst>
                  <a:ext uri="{FF2B5EF4-FFF2-40B4-BE49-F238E27FC236}">
                    <a16:creationId xmlns:a16="http://schemas.microsoft.com/office/drawing/2014/main" id="{B995AB1D-DA09-49D8-8A31-C8C46E869890}"/>
                  </a:ext>
                </a:extLst>
              </p:cNvPr>
              <p:cNvGraphicFramePr>
                <a:graphicFrameLocks noGrp="1"/>
              </p:cNvGraphicFramePr>
              <p:nvPr>
                <p:extLst>
                  <p:ext uri="{D42A27DB-BD31-4B8C-83A1-F6EECF244321}">
                    <p14:modId xmlns:p14="http://schemas.microsoft.com/office/powerpoint/2010/main" val="404452500"/>
                  </p:ext>
                </p:extLst>
              </p:nvPr>
            </p:nvGraphicFramePr>
            <p:xfrm>
              <a:off x="733647" y="3771484"/>
              <a:ext cx="10042974" cy="1661753"/>
            </p:xfrm>
            <a:graphic>
              <a:graphicData uri="http://schemas.openxmlformats.org/drawingml/2006/table">
                <a:tbl>
                  <a:tblPr firstRow="1" firstCol="1" bandRow="1"/>
                  <a:tblGrid>
                    <a:gridCol w="1548343">
                      <a:extLst>
                        <a:ext uri="{9D8B030D-6E8A-4147-A177-3AD203B41FA5}">
                          <a16:colId xmlns:a16="http://schemas.microsoft.com/office/drawing/2014/main" val="292075574"/>
                        </a:ext>
                      </a:extLst>
                    </a:gridCol>
                    <a:gridCol w="3055554">
                      <a:extLst>
                        <a:ext uri="{9D8B030D-6E8A-4147-A177-3AD203B41FA5}">
                          <a16:colId xmlns:a16="http://schemas.microsoft.com/office/drawing/2014/main" val="457854285"/>
                        </a:ext>
                      </a:extLst>
                    </a:gridCol>
                    <a:gridCol w="3094075">
                      <a:extLst>
                        <a:ext uri="{9D8B030D-6E8A-4147-A177-3AD203B41FA5}">
                          <a16:colId xmlns:a16="http://schemas.microsoft.com/office/drawing/2014/main" val="1969557002"/>
                        </a:ext>
                      </a:extLst>
                    </a:gridCol>
                    <a:gridCol w="2345002">
                      <a:extLst>
                        <a:ext uri="{9D8B030D-6E8A-4147-A177-3AD203B41FA5}">
                          <a16:colId xmlns:a16="http://schemas.microsoft.com/office/drawing/2014/main" val="1319232897"/>
                        </a:ext>
                      </a:extLst>
                    </a:gridCol>
                  </a:tblGrid>
                  <a:tr h="1661753">
                    <a:tc>
                      <a:txBody>
                        <a:bodyPr/>
                        <a:lstStyle/>
                        <a:p>
                          <a:pPr>
                            <a:lnSpc>
                              <a:spcPct val="107000"/>
                            </a:lnSpc>
                            <a:spcAft>
                              <a:spcPts val="800"/>
                            </a:spcAft>
                          </a:pPr>
                          <a:endParaRPr lang="en-AU" sz="12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AU" sz="1200" dirty="0">
                              <a:effectLst/>
                              <a:latin typeface="Times New Roman" panose="02020603050405020304" pitchFamily="18" charset="0"/>
                              <a:ea typeface="Calibri" panose="020F0502020204030204" pitchFamily="34" charset="0"/>
                              <a:cs typeface="Times New Roman" panose="02020603050405020304" pitchFamily="18" charset="0"/>
                            </a:rPr>
                            <a:t>Receivable Average Collection Period</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50898" t="-2555" r="-178643" b="-730"/>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148819" t="-2555" r="-76181" b="-730"/>
                          </a:stretch>
                        </a:blipFill>
                      </a:tcPr>
                    </a:tc>
                    <a:tc>
                      <a:txBody>
                        <a:bodyPr/>
                        <a:lstStyle/>
                        <a:p>
                          <a:pPr>
                            <a:lnSpc>
                              <a:spcPct val="107000"/>
                            </a:lnSpc>
                            <a:spcAft>
                              <a:spcPts val="800"/>
                            </a:spcAft>
                          </a:pPr>
                          <a:r>
                            <a:rPr lang="en-AU" sz="1200" dirty="0">
                              <a:effectLst/>
                              <a:latin typeface="Times New Roman" panose="02020603050405020304" pitchFamily="18" charset="0"/>
                              <a:ea typeface="Calibri" panose="020F0502020204030204" pitchFamily="34" charset="0"/>
                              <a:cs typeface="Times New Roman" panose="02020603050405020304" pitchFamily="18" charset="0"/>
                            </a:rPr>
                            <a:t>Measures the average number of days it takes to collect its outstanding receivables. A lower ratio is better as it demonstrates faster recovery of the receivables.</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62988637"/>
                      </a:ext>
                    </a:extLst>
                  </a:tr>
                </a:tbl>
              </a:graphicData>
            </a:graphic>
          </p:graphicFrame>
        </mc:Fallback>
      </mc:AlternateContent>
    </p:spTree>
    <p:extLst>
      <p:ext uri="{BB962C8B-B14F-4D97-AF65-F5344CB8AC3E}">
        <p14:creationId xmlns:p14="http://schemas.microsoft.com/office/powerpoint/2010/main" val="33912658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A566547-C82D-41EB-9333-B2864636CEA7}"/>
              </a:ext>
            </a:extLst>
          </p:cNvPr>
          <p:cNvSpPr>
            <a:spLocks noGrp="1"/>
          </p:cNvSpPr>
          <p:nvPr>
            <p:ph type="body" sz="quarter" idx="10"/>
          </p:nvPr>
        </p:nvSpPr>
        <p:spPr/>
        <p:txBody>
          <a:bodyPr/>
          <a:lstStyle/>
          <a:p>
            <a:r>
              <a:rPr lang="en-AU" b="1" dirty="0"/>
              <a:t>Profitability Ratios</a:t>
            </a:r>
          </a:p>
          <a:p>
            <a:endParaRPr lang="en-AU" dirty="0"/>
          </a:p>
        </p:txBody>
      </p:sp>
      <p:sp>
        <p:nvSpPr>
          <p:cNvPr id="3" name="Text Placeholder 2">
            <a:extLst>
              <a:ext uri="{FF2B5EF4-FFF2-40B4-BE49-F238E27FC236}">
                <a16:creationId xmlns:a16="http://schemas.microsoft.com/office/drawing/2014/main" id="{EB5497A8-5E54-4C50-8597-09F07DFD25BC}"/>
              </a:ext>
            </a:extLst>
          </p:cNvPr>
          <p:cNvSpPr>
            <a:spLocks noGrp="1"/>
          </p:cNvSpPr>
          <p:nvPr>
            <p:ph type="body" sz="quarter" idx="11"/>
          </p:nvPr>
        </p:nvSpPr>
        <p:spPr/>
        <p:txBody>
          <a:bodyPr/>
          <a:lstStyle/>
          <a:p>
            <a:endParaRPr lang="en-AU"/>
          </a:p>
        </p:txBody>
      </p:sp>
      <p:sp>
        <p:nvSpPr>
          <p:cNvPr id="4" name="Title 3">
            <a:extLst>
              <a:ext uri="{FF2B5EF4-FFF2-40B4-BE49-F238E27FC236}">
                <a16:creationId xmlns:a16="http://schemas.microsoft.com/office/drawing/2014/main" id="{CA961A77-E51E-4E75-A081-FB8CEDF4EDDA}"/>
              </a:ext>
            </a:extLst>
          </p:cNvPr>
          <p:cNvSpPr>
            <a:spLocks noGrp="1"/>
          </p:cNvSpPr>
          <p:nvPr>
            <p:ph type="title"/>
          </p:nvPr>
        </p:nvSpPr>
        <p:spPr/>
        <p:txBody>
          <a:bodyPr/>
          <a:lstStyle/>
          <a:p>
            <a:endParaRPr lang="en-AU"/>
          </a:p>
        </p:txBody>
      </p:sp>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1C007EBB-B12D-4053-9BBA-403C1CDACE0B}"/>
                  </a:ext>
                </a:extLst>
              </p:cNvPr>
              <p:cNvGraphicFramePr>
                <a:graphicFrameLocks noGrp="1"/>
              </p:cNvGraphicFramePr>
              <p:nvPr>
                <p:extLst>
                  <p:ext uri="{D42A27DB-BD31-4B8C-83A1-F6EECF244321}">
                    <p14:modId xmlns:p14="http://schemas.microsoft.com/office/powerpoint/2010/main" val="753760825"/>
                  </p:ext>
                </p:extLst>
              </p:nvPr>
            </p:nvGraphicFramePr>
            <p:xfrm>
              <a:off x="1073888" y="2264735"/>
              <a:ext cx="10266111" cy="3434316"/>
            </p:xfrm>
            <a:graphic>
              <a:graphicData uri="http://schemas.openxmlformats.org/drawingml/2006/table">
                <a:tbl>
                  <a:tblPr firstRow="1" firstCol="1" bandRow="1"/>
                  <a:tblGrid>
                    <a:gridCol w="891843">
                      <a:extLst>
                        <a:ext uri="{9D8B030D-6E8A-4147-A177-3AD203B41FA5}">
                          <a16:colId xmlns:a16="http://schemas.microsoft.com/office/drawing/2014/main" val="1468111999"/>
                        </a:ext>
                      </a:extLst>
                    </a:gridCol>
                    <a:gridCol w="5102139">
                      <a:extLst>
                        <a:ext uri="{9D8B030D-6E8A-4147-A177-3AD203B41FA5}">
                          <a16:colId xmlns:a16="http://schemas.microsoft.com/office/drawing/2014/main" val="1623732938"/>
                        </a:ext>
                      </a:extLst>
                    </a:gridCol>
                    <a:gridCol w="1755941">
                      <a:extLst>
                        <a:ext uri="{9D8B030D-6E8A-4147-A177-3AD203B41FA5}">
                          <a16:colId xmlns:a16="http://schemas.microsoft.com/office/drawing/2014/main" val="4128596423"/>
                        </a:ext>
                      </a:extLst>
                    </a:gridCol>
                    <a:gridCol w="2516188">
                      <a:extLst>
                        <a:ext uri="{9D8B030D-6E8A-4147-A177-3AD203B41FA5}">
                          <a16:colId xmlns:a16="http://schemas.microsoft.com/office/drawing/2014/main" val="976141165"/>
                        </a:ext>
                      </a:extLst>
                    </a:gridCol>
                  </a:tblGrid>
                  <a:tr h="1559650">
                    <a:tc>
                      <a:txBody>
                        <a:bodyPr/>
                        <a:lstStyle/>
                        <a:p>
                          <a:pPr>
                            <a:lnSpc>
                              <a:spcPct val="107000"/>
                            </a:lnSpc>
                            <a:spcAft>
                              <a:spcPts val="800"/>
                            </a:spcAft>
                          </a:pPr>
                          <a:endParaRPr lang="en-AU" sz="12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AU" sz="1200" dirty="0">
                              <a:effectLst/>
                              <a:latin typeface="Times New Roman" panose="02020603050405020304" pitchFamily="18" charset="0"/>
                              <a:ea typeface="Calibri" panose="020F0502020204030204" pitchFamily="34" charset="0"/>
                              <a:cs typeface="Times New Roman" panose="02020603050405020304" pitchFamily="18" charset="0"/>
                            </a:rPr>
                            <a:t>Return on Assets</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endParaRPr lang="en-AU" sz="1200" i="1" dirty="0">
                            <a:effectLst/>
                            <a:latin typeface="Cambria Math" panose="02040503050406030204" pitchFamily="18"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r>
                                  <a:rPr lang="en-AU" sz="1200" i="1">
                                    <a:effectLst/>
                                    <a:latin typeface="Cambria Math" panose="02040503050406030204" pitchFamily="18" charset="0"/>
                                    <a:ea typeface="Calibri" panose="020F0502020204030204" pitchFamily="34" charset="0"/>
                                    <a:cs typeface="Times New Roman" panose="02020603050405020304" pitchFamily="18" charset="0"/>
                                  </a:rPr>
                                  <m:t>𝑅𝑒𝑡𝑢𝑟𝑛</m:t>
                                </m:r>
                                <m:r>
                                  <a:rPr lang="en-AU" sz="1200" i="1">
                                    <a:effectLst/>
                                    <a:latin typeface="Cambria Math" panose="02040503050406030204" pitchFamily="18" charset="0"/>
                                    <a:ea typeface="Calibri" panose="020F0502020204030204" pitchFamily="34" charset="0"/>
                                    <a:cs typeface="Times New Roman" panose="02020603050405020304" pitchFamily="18" charset="0"/>
                                  </a:rPr>
                                  <m:t> </m:t>
                                </m:r>
                                <m:r>
                                  <a:rPr lang="en-AU" sz="1200" i="1">
                                    <a:effectLst/>
                                    <a:latin typeface="Cambria Math" panose="02040503050406030204" pitchFamily="18" charset="0"/>
                                    <a:ea typeface="Calibri" panose="020F0502020204030204" pitchFamily="34" charset="0"/>
                                    <a:cs typeface="Times New Roman" panose="02020603050405020304" pitchFamily="18" charset="0"/>
                                  </a:rPr>
                                  <m:t>𝑜𝑛</m:t>
                                </m:r>
                                <m:r>
                                  <a:rPr lang="en-AU" sz="1200" i="1">
                                    <a:effectLst/>
                                    <a:latin typeface="Cambria Math" panose="02040503050406030204" pitchFamily="18" charset="0"/>
                                    <a:ea typeface="Calibri" panose="020F0502020204030204" pitchFamily="34" charset="0"/>
                                    <a:cs typeface="Times New Roman" panose="02020603050405020304" pitchFamily="18" charset="0"/>
                                  </a:rPr>
                                  <m:t> </m:t>
                                </m:r>
                                <m:r>
                                  <a:rPr lang="en-AU" sz="1200" i="1">
                                    <a:effectLst/>
                                    <a:latin typeface="Cambria Math" panose="02040503050406030204" pitchFamily="18" charset="0"/>
                                    <a:ea typeface="Calibri" panose="020F0502020204030204" pitchFamily="34" charset="0"/>
                                    <a:cs typeface="Times New Roman" panose="02020603050405020304" pitchFamily="18" charset="0"/>
                                  </a:rPr>
                                  <m:t>𝑎𝑠𝑠𝑒𝑡𝑠</m:t>
                                </m:r>
                                <m:r>
                                  <a:rPr lang="en-AU" sz="1200" i="1">
                                    <a:effectLst/>
                                    <a:latin typeface="Cambria Math" panose="02040503050406030204" pitchFamily="18" charset="0"/>
                                    <a:ea typeface="Calibri" panose="020F0502020204030204" pitchFamily="34" charset="0"/>
                                    <a:cs typeface="Times New Roman" panose="02020603050405020304" pitchFamily="18" charset="0"/>
                                  </a:rPr>
                                  <m:t>= </m:t>
                                </m:r>
                                <m:f>
                                  <m:fPr>
                                    <m:ctrlPr>
                                      <a:rPr lang="en-AU" sz="12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AU" sz="1200" i="1">
                                        <a:effectLst/>
                                        <a:latin typeface="Cambria Math" panose="02040503050406030204" pitchFamily="18" charset="0"/>
                                        <a:ea typeface="Calibri" panose="020F0502020204030204" pitchFamily="34" charset="0"/>
                                        <a:cs typeface="Times New Roman" panose="02020603050405020304" pitchFamily="18" charset="0"/>
                                      </a:rPr>
                                      <m:t>𝐼𝑛𝑐𝑜𝑚𝑒</m:t>
                                    </m:r>
                                    <m:r>
                                      <a:rPr lang="en-AU" sz="1200" i="1">
                                        <a:effectLst/>
                                        <a:latin typeface="Cambria Math" panose="02040503050406030204" pitchFamily="18" charset="0"/>
                                        <a:ea typeface="Calibri" panose="020F0502020204030204" pitchFamily="34" charset="0"/>
                                        <a:cs typeface="Times New Roman" panose="02020603050405020304" pitchFamily="18" charset="0"/>
                                      </a:rPr>
                                      <m:t> </m:t>
                                    </m:r>
                                    <m:r>
                                      <a:rPr lang="en-AU" sz="1200" i="1">
                                        <a:effectLst/>
                                        <a:latin typeface="Cambria Math" panose="02040503050406030204" pitchFamily="18" charset="0"/>
                                        <a:ea typeface="Calibri" panose="020F0502020204030204" pitchFamily="34" charset="0"/>
                                        <a:cs typeface="Times New Roman" panose="02020603050405020304" pitchFamily="18" charset="0"/>
                                      </a:rPr>
                                      <m:t>𝑏𝑒𝑓𝑜𝑟𝑒</m:t>
                                    </m:r>
                                    <m:r>
                                      <a:rPr lang="en-AU" sz="1200" i="1">
                                        <a:effectLst/>
                                        <a:latin typeface="Cambria Math" panose="02040503050406030204" pitchFamily="18" charset="0"/>
                                        <a:ea typeface="Calibri" panose="020F0502020204030204" pitchFamily="34" charset="0"/>
                                        <a:cs typeface="Times New Roman" panose="02020603050405020304" pitchFamily="18" charset="0"/>
                                      </a:rPr>
                                      <m:t> </m:t>
                                    </m:r>
                                    <m:r>
                                      <a:rPr lang="en-AU" sz="1200" i="1">
                                        <a:effectLst/>
                                        <a:latin typeface="Cambria Math" panose="02040503050406030204" pitchFamily="18" charset="0"/>
                                        <a:ea typeface="Calibri" panose="020F0502020204030204" pitchFamily="34" charset="0"/>
                                        <a:cs typeface="Times New Roman" panose="02020603050405020304" pitchFamily="18" charset="0"/>
                                      </a:rPr>
                                      <m:t>𝑖𝑛𝑡𝑒𝑟𝑒𝑠𝑡</m:t>
                                    </m:r>
                                    <m:r>
                                      <a:rPr lang="en-AU" sz="1200" i="1">
                                        <a:effectLst/>
                                        <a:latin typeface="Cambria Math" panose="02040503050406030204" pitchFamily="18" charset="0"/>
                                        <a:ea typeface="Calibri" panose="020F0502020204030204" pitchFamily="34" charset="0"/>
                                        <a:cs typeface="Times New Roman" panose="02020603050405020304" pitchFamily="18" charset="0"/>
                                      </a:rPr>
                                      <m:t> </m:t>
                                    </m:r>
                                    <m:r>
                                      <a:rPr lang="en-AU" sz="1200" i="1">
                                        <a:effectLst/>
                                        <a:latin typeface="Cambria Math" panose="02040503050406030204" pitchFamily="18" charset="0"/>
                                        <a:ea typeface="Calibri" panose="020F0502020204030204" pitchFamily="34" charset="0"/>
                                        <a:cs typeface="Times New Roman" panose="02020603050405020304" pitchFamily="18" charset="0"/>
                                      </a:rPr>
                                      <m:t>𝑎𝑛𝑑</m:t>
                                    </m:r>
                                    <m:r>
                                      <a:rPr lang="en-AU" sz="1200" i="1">
                                        <a:effectLst/>
                                        <a:latin typeface="Cambria Math" panose="02040503050406030204" pitchFamily="18" charset="0"/>
                                        <a:ea typeface="Calibri" panose="020F0502020204030204" pitchFamily="34" charset="0"/>
                                        <a:cs typeface="Times New Roman" panose="02020603050405020304" pitchFamily="18" charset="0"/>
                                      </a:rPr>
                                      <m:t> </m:t>
                                    </m:r>
                                    <m:r>
                                      <a:rPr lang="en-AU" sz="1200" i="1">
                                        <a:effectLst/>
                                        <a:latin typeface="Cambria Math" panose="02040503050406030204" pitchFamily="18" charset="0"/>
                                        <a:ea typeface="Calibri" panose="020F0502020204030204" pitchFamily="34" charset="0"/>
                                        <a:cs typeface="Times New Roman" panose="02020603050405020304" pitchFamily="18" charset="0"/>
                                      </a:rPr>
                                      <m:t>𝑖𝑛𝑐𝑜𝑚𝑒</m:t>
                                    </m:r>
                                    <m:r>
                                      <a:rPr lang="en-AU" sz="1200" i="1">
                                        <a:effectLst/>
                                        <a:latin typeface="Cambria Math" panose="02040503050406030204" pitchFamily="18" charset="0"/>
                                        <a:ea typeface="Calibri" panose="020F0502020204030204" pitchFamily="34" charset="0"/>
                                        <a:cs typeface="Times New Roman" panose="02020603050405020304" pitchFamily="18" charset="0"/>
                                      </a:rPr>
                                      <m:t> </m:t>
                                    </m:r>
                                    <m:r>
                                      <a:rPr lang="en-AU" sz="1200" i="1">
                                        <a:effectLst/>
                                        <a:latin typeface="Cambria Math" panose="02040503050406030204" pitchFamily="18" charset="0"/>
                                        <a:ea typeface="Calibri" panose="020F0502020204030204" pitchFamily="34" charset="0"/>
                                        <a:cs typeface="Times New Roman" panose="02020603050405020304" pitchFamily="18" charset="0"/>
                                      </a:rPr>
                                      <m:t>𝑡𝑎𝑥</m:t>
                                    </m:r>
                                  </m:num>
                                  <m:den>
                                    <m:r>
                                      <a:rPr lang="en-AU" sz="1200" i="1">
                                        <a:effectLst/>
                                        <a:latin typeface="Cambria Math" panose="02040503050406030204" pitchFamily="18" charset="0"/>
                                        <a:ea typeface="Calibri" panose="020F0502020204030204" pitchFamily="34" charset="0"/>
                                        <a:cs typeface="Times New Roman" panose="02020603050405020304" pitchFamily="18" charset="0"/>
                                      </a:rPr>
                                      <m:t>𝑇𝑜𝑡𝑎𝑙</m:t>
                                    </m:r>
                                    <m:r>
                                      <a:rPr lang="en-AU" sz="1200" i="1">
                                        <a:effectLst/>
                                        <a:latin typeface="Cambria Math" panose="02040503050406030204" pitchFamily="18" charset="0"/>
                                        <a:ea typeface="Calibri" panose="020F0502020204030204" pitchFamily="34" charset="0"/>
                                        <a:cs typeface="Times New Roman" panose="02020603050405020304" pitchFamily="18" charset="0"/>
                                      </a:rPr>
                                      <m:t> </m:t>
                                    </m:r>
                                    <m:r>
                                      <a:rPr lang="en-AU" sz="1200" i="1">
                                        <a:effectLst/>
                                        <a:latin typeface="Cambria Math" panose="02040503050406030204" pitchFamily="18" charset="0"/>
                                        <a:ea typeface="Calibri" panose="020F0502020204030204" pitchFamily="34" charset="0"/>
                                        <a:cs typeface="Times New Roman" panose="02020603050405020304" pitchFamily="18" charset="0"/>
                                      </a:rPr>
                                      <m:t>𝑎𝑠𝑠𝑒𝑡𝑠</m:t>
                                    </m:r>
                                  </m:den>
                                </m:f>
                              </m:oMath>
                            </m:oMathPara>
                          </a14:m>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endParaRPr lang="en-AU" sz="1200" i="1" dirty="0">
                            <a:effectLst/>
                            <a:latin typeface="Cambria Math" panose="02040503050406030204" pitchFamily="18"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r>
                                  <a:rPr lang="en-AU" sz="1200" i="1">
                                    <a:effectLst/>
                                    <a:latin typeface="Cambria Math" panose="02040503050406030204" pitchFamily="18" charset="0"/>
                                    <a:ea typeface="Calibri" panose="020F0502020204030204" pitchFamily="34" charset="0"/>
                                    <a:cs typeface="Times New Roman" panose="02020603050405020304" pitchFamily="18" charset="0"/>
                                  </a:rPr>
                                  <m:t>𝑅𝑒𝑡𝑢𝑟𝑛</m:t>
                                </m:r>
                                <m:r>
                                  <a:rPr lang="en-AU" sz="1200" i="1">
                                    <a:effectLst/>
                                    <a:latin typeface="Cambria Math" panose="02040503050406030204" pitchFamily="18" charset="0"/>
                                    <a:ea typeface="Calibri" panose="020F0502020204030204" pitchFamily="34" charset="0"/>
                                    <a:cs typeface="Times New Roman" panose="02020603050405020304" pitchFamily="18" charset="0"/>
                                  </a:rPr>
                                  <m:t> </m:t>
                                </m:r>
                                <m:r>
                                  <a:rPr lang="en-AU" sz="1200" i="1">
                                    <a:effectLst/>
                                    <a:latin typeface="Cambria Math" panose="02040503050406030204" pitchFamily="18" charset="0"/>
                                    <a:ea typeface="Calibri" panose="020F0502020204030204" pitchFamily="34" charset="0"/>
                                    <a:cs typeface="Times New Roman" panose="02020603050405020304" pitchFamily="18" charset="0"/>
                                  </a:rPr>
                                  <m:t>𝑜𝑛</m:t>
                                </m:r>
                                <m:r>
                                  <a:rPr lang="en-AU" sz="1200" i="1">
                                    <a:effectLst/>
                                    <a:latin typeface="Cambria Math" panose="02040503050406030204" pitchFamily="18" charset="0"/>
                                    <a:ea typeface="Calibri" panose="020F0502020204030204" pitchFamily="34" charset="0"/>
                                    <a:cs typeface="Times New Roman" panose="02020603050405020304" pitchFamily="18" charset="0"/>
                                  </a:rPr>
                                  <m:t> </m:t>
                                </m:r>
                                <m:r>
                                  <a:rPr lang="en-AU" sz="1200" i="1">
                                    <a:effectLst/>
                                    <a:latin typeface="Cambria Math" panose="02040503050406030204" pitchFamily="18" charset="0"/>
                                    <a:ea typeface="Calibri" panose="020F0502020204030204" pitchFamily="34" charset="0"/>
                                    <a:cs typeface="Times New Roman" panose="02020603050405020304" pitchFamily="18" charset="0"/>
                                  </a:rPr>
                                  <m:t>𝑎𝑠𝑠𝑒𝑡𝑠</m:t>
                                </m:r>
                                <m:r>
                                  <a:rPr lang="en-AU" sz="1200" i="1">
                                    <a:effectLst/>
                                    <a:latin typeface="Cambria Math" panose="02040503050406030204" pitchFamily="18" charset="0"/>
                                    <a:ea typeface="Calibri" panose="020F0502020204030204" pitchFamily="34" charset="0"/>
                                    <a:cs typeface="Times New Roman" panose="02020603050405020304" pitchFamily="18" charset="0"/>
                                  </a:rPr>
                                  <m:t>= </m:t>
                                </m:r>
                                <m:f>
                                  <m:fPr>
                                    <m:ctrlPr>
                                      <a:rPr lang="en-AU" sz="12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AU" sz="1200" i="1">
                                        <a:effectLst/>
                                        <a:latin typeface="Cambria Math" panose="02040503050406030204" pitchFamily="18" charset="0"/>
                                        <a:ea typeface="Calibri" panose="020F0502020204030204" pitchFamily="34" charset="0"/>
                                        <a:cs typeface="Times New Roman" panose="02020603050405020304" pitchFamily="18" charset="0"/>
                                      </a:rPr>
                                      <m:t>$241,800</m:t>
                                    </m:r>
                                  </m:num>
                                  <m:den>
                                    <m:r>
                                      <a:rPr lang="en-AU" sz="1200" i="1">
                                        <a:effectLst/>
                                        <a:latin typeface="Cambria Math" panose="02040503050406030204" pitchFamily="18" charset="0"/>
                                        <a:ea typeface="Calibri" panose="020F0502020204030204" pitchFamily="34" charset="0"/>
                                        <a:cs typeface="Times New Roman" panose="02020603050405020304" pitchFamily="18" charset="0"/>
                                      </a:rPr>
                                      <m:t>$1,269,250</m:t>
                                    </m:r>
                                  </m:den>
                                </m:f>
                                <m:r>
                                  <a:rPr lang="en-AU" sz="1200" i="1">
                                    <a:effectLst/>
                                    <a:latin typeface="Cambria Math" panose="02040503050406030204" pitchFamily="18" charset="0"/>
                                    <a:ea typeface="Calibri" panose="020F0502020204030204" pitchFamily="34" charset="0"/>
                                    <a:cs typeface="Times New Roman" panose="02020603050405020304" pitchFamily="18" charset="0"/>
                                  </a:rPr>
                                  <m:t>=19.05%</m:t>
                                </m:r>
                              </m:oMath>
                            </m:oMathPara>
                          </a14:m>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endParaRPr lang="en-AU" sz="12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AU" sz="1200" dirty="0">
                              <a:effectLst/>
                              <a:latin typeface="Times New Roman" panose="02020603050405020304" pitchFamily="18" charset="0"/>
                              <a:ea typeface="Calibri" panose="020F0502020204030204" pitchFamily="34" charset="0"/>
                              <a:cs typeface="Times New Roman" panose="02020603050405020304" pitchFamily="18" charset="0"/>
                            </a:rPr>
                            <a:t>Demonstrates how well the business’s assets are being employed. Higher figures imply better profitability on the total assets. </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59175572"/>
                      </a:ext>
                    </a:extLst>
                  </a:tr>
                  <a:tr h="1874666">
                    <a:tc>
                      <a:txBody>
                        <a:bodyPr/>
                        <a:lstStyle/>
                        <a:p>
                          <a:pPr>
                            <a:lnSpc>
                              <a:spcPct val="107000"/>
                            </a:lnSpc>
                            <a:spcAft>
                              <a:spcPts val="800"/>
                            </a:spcAft>
                          </a:pPr>
                          <a:endParaRPr lang="en-AU" sz="12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AU" sz="1200" dirty="0">
                              <a:effectLst/>
                              <a:latin typeface="Times New Roman" panose="02020603050405020304" pitchFamily="18" charset="0"/>
                              <a:ea typeface="Calibri" panose="020F0502020204030204" pitchFamily="34" charset="0"/>
                              <a:cs typeface="Times New Roman" panose="02020603050405020304" pitchFamily="18" charset="0"/>
                            </a:rPr>
                            <a:t>Return on Owner’s Equity</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endParaRPr lang="en-AU" sz="1200" i="1" dirty="0">
                            <a:effectLst/>
                            <a:latin typeface="Cambria Math" panose="02040503050406030204" pitchFamily="18"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r>
                                  <a:rPr lang="en-AU" sz="1200" i="1">
                                    <a:effectLst/>
                                    <a:latin typeface="Cambria Math" panose="02040503050406030204" pitchFamily="18" charset="0"/>
                                    <a:ea typeface="Calibri" panose="020F0502020204030204" pitchFamily="34" charset="0"/>
                                    <a:cs typeface="Times New Roman" panose="02020603050405020304" pitchFamily="18" charset="0"/>
                                  </a:rPr>
                                  <m:t>𝑅𝑒𝑡𝑢𝑟𝑛</m:t>
                                </m:r>
                                <m:r>
                                  <a:rPr lang="en-AU" sz="1200" i="1">
                                    <a:effectLst/>
                                    <a:latin typeface="Cambria Math" panose="02040503050406030204" pitchFamily="18" charset="0"/>
                                    <a:ea typeface="Calibri" panose="020F0502020204030204" pitchFamily="34" charset="0"/>
                                    <a:cs typeface="Times New Roman" panose="02020603050405020304" pitchFamily="18" charset="0"/>
                                  </a:rPr>
                                  <m:t> </m:t>
                                </m:r>
                                <m:r>
                                  <a:rPr lang="en-AU" sz="1200" i="1">
                                    <a:effectLst/>
                                    <a:latin typeface="Cambria Math" panose="02040503050406030204" pitchFamily="18" charset="0"/>
                                    <a:ea typeface="Calibri" panose="020F0502020204030204" pitchFamily="34" charset="0"/>
                                    <a:cs typeface="Times New Roman" panose="02020603050405020304" pitchFamily="18" charset="0"/>
                                  </a:rPr>
                                  <m:t>𝑜𝑛</m:t>
                                </m:r>
                                <m:r>
                                  <a:rPr lang="en-AU" sz="1200" i="1">
                                    <a:effectLst/>
                                    <a:latin typeface="Cambria Math" panose="02040503050406030204" pitchFamily="18" charset="0"/>
                                    <a:ea typeface="Calibri" panose="020F0502020204030204" pitchFamily="34" charset="0"/>
                                    <a:cs typeface="Times New Roman" panose="02020603050405020304" pitchFamily="18" charset="0"/>
                                  </a:rPr>
                                  <m:t> </m:t>
                                </m:r>
                                <m:r>
                                  <a:rPr lang="en-AU" sz="1200" i="1">
                                    <a:effectLst/>
                                    <a:latin typeface="Cambria Math" panose="02040503050406030204" pitchFamily="18" charset="0"/>
                                    <a:ea typeface="Calibri" panose="020F0502020204030204" pitchFamily="34" charset="0"/>
                                    <a:cs typeface="Times New Roman" panose="02020603050405020304" pitchFamily="18" charset="0"/>
                                  </a:rPr>
                                  <m:t>𝑂𝑤𝑛𝑒</m:t>
                                </m:r>
                                <m:sSup>
                                  <m:sSupPr>
                                    <m:ctrlPr>
                                      <a:rPr lang="en-AU" sz="1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AU" sz="1200" i="1">
                                        <a:effectLst/>
                                        <a:latin typeface="Cambria Math" panose="02040503050406030204" pitchFamily="18" charset="0"/>
                                        <a:ea typeface="Calibri" panose="020F0502020204030204" pitchFamily="34" charset="0"/>
                                        <a:cs typeface="Times New Roman" panose="02020603050405020304" pitchFamily="18" charset="0"/>
                                      </a:rPr>
                                      <m:t>𝑟</m:t>
                                    </m:r>
                                  </m:e>
                                  <m:sup>
                                    <m:r>
                                      <a:rPr lang="en-AU" sz="1200" i="1">
                                        <a:effectLst/>
                                        <a:latin typeface="Cambria Math" panose="02040503050406030204" pitchFamily="18" charset="0"/>
                                        <a:ea typeface="Calibri" panose="020F0502020204030204" pitchFamily="34" charset="0"/>
                                        <a:cs typeface="Times New Roman" panose="02020603050405020304" pitchFamily="18" charset="0"/>
                                      </a:rPr>
                                      <m:t>′</m:t>
                                    </m:r>
                                  </m:sup>
                                </m:sSup>
                                <m:r>
                                  <a:rPr lang="en-AU" sz="1200" i="1">
                                    <a:effectLst/>
                                    <a:latin typeface="Cambria Math" panose="02040503050406030204" pitchFamily="18" charset="0"/>
                                    <a:ea typeface="Calibri" panose="020F0502020204030204" pitchFamily="34" charset="0"/>
                                    <a:cs typeface="Times New Roman" panose="02020603050405020304" pitchFamily="18" charset="0"/>
                                  </a:rPr>
                                  <m:t>𝑠</m:t>
                                </m:r>
                                <m:r>
                                  <a:rPr lang="en-AU" sz="1200" i="1">
                                    <a:effectLst/>
                                    <a:latin typeface="Cambria Math" panose="02040503050406030204" pitchFamily="18" charset="0"/>
                                    <a:ea typeface="Calibri" panose="020F0502020204030204" pitchFamily="34" charset="0"/>
                                    <a:cs typeface="Times New Roman" panose="02020603050405020304" pitchFamily="18" charset="0"/>
                                  </a:rPr>
                                  <m:t> </m:t>
                                </m:r>
                                <m:r>
                                  <a:rPr lang="en-AU" sz="1200" i="1">
                                    <a:effectLst/>
                                    <a:latin typeface="Cambria Math" panose="02040503050406030204" pitchFamily="18" charset="0"/>
                                    <a:ea typeface="Calibri" panose="020F0502020204030204" pitchFamily="34" charset="0"/>
                                    <a:cs typeface="Times New Roman" panose="02020603050405020304" pitchFamily="18" charset="0"/>
                                  </a:rPr>
                                  <m:t>𝐸𝑞𝑢𝑖𝑡𝑦</m:t>
                                </m:r>
                                <m:r>
                                  <a:rPr lang="en-AU" sz="1200" i="1">
                                    <a:effectLst/>
                                    <a:latin typeface="Cambria Math" panose="02040503050406030204" pitchFamily="18" charset="0"/>
                                    <a:ea typeface="Calibri" panose="020F0502020204030204" pitchFamily="34" charset="0"/>
                                    <a:cs typeface="Times New Roman" panose="02020603050405020304" pitchFamily="18" charset="0"/>
                                  </a:rPr>
                                  <m:t>= </m:t>
                                </m:r>
                                <m:f>
                                  <m:fPr>
                                    <m:ctrlPr>
                                      <a:rPr lang="en-AU" sz="12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AU" sz="1200" i="1">
                                        <a:effectLst/>
                                        <a:latin typeface="Cambria Math" panose="02040503050406030204" pitchFamily="18" charset="0"/>
                                        <a:ea typeface="Calibri" panose="020F0502020204030204" pitchFamily="34" charset="0"/>
                                        <a:cs typeface="Times New Roman" panose="02020603050405020304" pitchFamily="18" charset="0"/>
                                      </a:rPr>
                                      <m:t>𝑁𝑒𝑡</m:t>
                                    </m:r>
                                    <m:r>
                                      <a:rPr lang="en-AU" sz="1200" i="1">
                                        <a:effectLst/>
                                        <a:latin typeface="Cambria Math" panose="02040503050406030204" pitchFamily="18" charset="0"/>
                                        <a:ea typeface="Calibri" panose="020F0502020204030204" pitchFamily="34" charset="0"/>
                                        <a:cs typeface="Times New Roman" panose="02020603050405020304" pitchFamily="18" charset="0"/>
                                      </a:rPr>
                                      <m:t> </m:t>
                                    </m:r>
                                    <m:r>
                                      <a:rPr lang="en-AU" sz="1200" i="1">
                                        <a:effectLst/>
                                        <a:latin typeface="Cambria Math" panose="02040503050406030204" pitchFamily="18" charset="0"/>
                                        <a:ea typeface="Calibri" panose="020F0502020204030204" pitchFamily="34" charset="0"/>
                                        <a:cs typeface="Times New Roman" panose="02020603050405020304" pitchFamily="18" charset="0"/>
                                      </a:rPr>
                                      <m:t>𝑖𝑛𝑐𝑜𝑚𝑒</m:t>
                                    </m:r>
                                    <m:r>
                                      <a:rPr lang="en-AU" sz="1200" i="1">
                                        <a:effectLst/>
                                        <a:latin typeface="Cambria Math" panose="02040503050406030204" pitchFamily="18" charset="0"/>
                                        <a:ea typeface="Calibri" panose="020F0502020204030204" pitchFamily="34" charset="0"/>
                                        <a:cs typeface="Times New Roman" panose="02020603050405020304" pitchFamily="18" charset="0"/>
                                      </a:rPr>
                                      <m:t> </m:t>
                                    </m:r>
                                    <m:r>
                                      <a:rPr lang="en-AU" sz="1200" i="1">
                                        <a:effectLst/>
                                        <a:latin typeface="Cambria Math" panose="02040503050406030204" pitchFamily="18" charset="0"/>
                                        <a:ea typeface="Calibri" panose="020F0502020204030204" pitchFamily="34" charset="0"/>
                                        <a:cs typeface="Times New Roman" panose="02020603050405020304" pitchFamily="18" charset="0"/>
                                      </a:rPr>
                                      <m:t>𝑎𝑓𝑡𝑒𝑟</m:t>
                                    </m:r>
                                    <m:r>
                                      <a:rPr lang="en-AU" sz="1200" i="1">
                                        <a:effectLst/>
                                        <a:latin typeface="Cambria Math" panose="02040503050406030204" pitchFamily="18" charset="0"/>
                                        <a:ea typeface="Calibri" panose="020F0502020204030204" pitchFamily="34" charset="0"/>
                                        <a:cs typeface="Times New Roman" panose="02020603050405020304" pitchFamily="18" charset="0"/>
                                      </a:rPr>
                                      <m:t> </m:t>
                                    </m:r>
                                    <m:r>
                                      <a:rPr lang="en-AU" sz="1200" i="1">
                                        <a:effectLst/>
                                        <a:latin typeface="Cambria Math" panose="02040503050406030204" pitchFamily="18" charset="0"/>
                                        <a:ea typeface="Calibri" panose="020F0502020204030204" pitchFamily="34" charset="0"/>
                                        <a:cs typeface="Times New Roman" panose="02020603050405020304" pitchFamily="18" charset="0"/>
                                      </a:rPr>
                                      <m:t>𝑖𝑛𝑐𝑜𝑚𝑒</m:t>
                                    </m:r>
                                    <m:r>
                                      <a:rPr lang="en-AU" sz="1200" i="1">
                                        <a:effectLst/>
                                        <a:latin typeface="Cambria Math" panose="02040503050406030204" pitchFamily="18" charset="0"/>
                                        <a:ea typeface="Calibri" panose="020F0502020204030204" pitchFamily="34" charset="0"/>
                                        <a:cs typeface="Times New Roman" panose="02020603050405020304" pitchFamily="18" charset="0"/>
                                      </a:rPr>
                                      <m:t> </m:t>
                                    </m:r>
                                    <m:r>
                                      <a:rPr lang="en-AU" sz="1200" i="1">
                                        <a:effectLst/>
                                        <a:latin typeface="Cambria Math" panose="02040503050406030204" pitchFamily="18" charset="0"/>
                                        <a:ea typeface="Calibri" panose="020F0502020204030204" pitchFamily="34" charset="0"/>
                                        <a:cs typeface="Times New Roman" panose="02020603050405020304" pitchFamily="18" charset="0"/>
                                      </a:rPr>
                                      <m:t>𝑡𝑎𝑥</m:t>
                                    </m:r>
                                  </m:num>
                                  <m:den>
                                    <m:r>
                                      <a:rPr lang="en-AU" sz="1200" i="1">
                                        <a:effectLst/>
                                        <a:latin typeface="Cambria Math" panose="02040503050406030204" pitchFamily="18" charset="0"/>
                                        <a:ea typeface="Calibri" panose="020F0502020204030204" pitchFamily="34" charset="0"/>
                                        <a:cs typeface="Times New Roman" panose="02020603050405020304" pitchFamily="18" charset="0"/>
                                      </a:rPr>
                                      <m:t>𝑂𝑤𝑛𝑒</m:t>
                                    </m:r>
                                    <m:sSup>
                                      <m:sSupPr>
                                        <m:ctrlPr>
                                          <a:rPr lang="en-AU" sz="1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AU" sz="1200" i="1">
                                            <a:effectLst/>
                                            <a:latin typeface="Cambria Math" panose="02040503050406030204" pitchFamily="18" charset="0"/>
                                            <a:ea typeface="Calibri" panose="020F0502020204030204" pitchFamily="34" charset="0"/>
                                            <a:cs typeface="Times New Roman" panose="02020603050405020304" pitchFamily="18" charset="0"/>
                                          </a:rPr>
                                          <m:t>𝑟</m:t>
                                        </m:r>
                                      </m:e>
                                      <m:sup>
                                        <m:r>
                                          <a:rPr lang="en-AU" sz="1200" i="1">
                                            <a:effectLst/>
                                            <a:latin typeface="Cambria Math" panose="02040503050406030204" pitchFamily="18" charset="0"/>
                                            <a:ea typeface="Calibri" panose="020F0502020204030204" pitchFamily="34" charset="0"/>
                                            <a:cs typeface="Times New Roman" panose="02020603050405020304" pitchFamily="18" charset="0"/>
                                          </a:rPr>
                                          <m:t>′</m:t>
                                        </m:r>
                                      </m:sup>
                                    </m:sSup>
                                    <m:r>
                                      <a:rPr lang="en-AU" sz="1200" i="1">
                                        <a:effectLst/>
                                        <a:latin typeface="Cambria Math" panose="02040503050406030204" pitchFamily="18" charset="0"/>
                                        <a:ea typeface="Calibri" panose="020F0502020204030204" pitchFamily="34" charset="0"/>
                                        <a:cs typeface="Times New Roman" panose="02020603050405020304" pitchFamily="18" charset="0"/>
                                      </a:rPr>
                                      <m:t>𝑠</m:t>
                                    </m:r>
                                    <m:r>
                                      <a:rPr lang="en-AU" sz="1200" i="1">
                                        <a:effectLst/>
                                        <a:latin typeface="Cambria Math" panose="02040503050406030204" pitchFamily="18" charset="0"/>
                                        <a:ea typeface="Calibri" panose="020F0502020204030204" pitchFamily="34" charset="0"/>
                                        <a:cs typeface="Times New Roman" panose="02020603050405020304" pitchFamily="18" charset="0"/>
                                      </a:rPr>
                                      <m:t> </m:t>
                                    </m:r>
                                    <m:r>
                                      <a:rPr lang="en-AU" sz="1200" i="1">
                                        <a:effectLst/>
                                        <a:latin typeface="Cambria Math" panose="02040503050406030204" pitchFamily="18" charset="0"/>
                                        <a:ea typeface="Calibri" panose="020F0502020204030204" pitchFamily="34" charset="0"/>
                                        <a:cs typeface="Times New Roman" panose="02020603050405020304" pitchFamily="18" charset="0"/>
                                      </a:rPr>
                                      <m:t>𝐸𝑞𝑢𝑖𝑡𝑦</m:t>
                                    </m:r>
                                  </m:den>
                                </m:f>
                              </m:oMath>
                            </m:oMathPara>
                          </a14:m>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en-AU" sz="1200" i="1" smtClean="0">
                                    <a:effectLst/>
                                    <a:latin typeface="Cambria Math" panose="02040503050406030204" pitchFamily="18" charset="0"/>
                                    <a:ea typeface="Calibri" panose="020F0502020204030204" pitchFamily="34" charset="0"/>
                                    <a:cs typeface="Times New Roman" panose="02020603050405020304" pitchFamily="18" charset="0"/>
                                  </a:rPr>
                                  <m:t>𝑅𝑒𝑡𝑢𝑟𝑛</m:t>
                                </m:r>
                                <m:r>
                                  <a:rPr lang="en-AU" sz="1200" i="1" smtClean="0">
                                    <a:effectLst/>
                                    <a:latin typeface="Cambria Math" panose="02040503050406030204" pitchFamily="18" charset="0"/>
                                    <a:ea typeface="Calibri" panose="020F0502020204030204" pitchFamily="34" charset="0"/>
                                    <a:cs typeface="Times New Roman" panose="02020603050405020304" pitchFamily="18" charset="0"/>
                                  </a:rPr>
                                  <m:t> </m:t>
                                </m:r>
                                <m:r>
                                  <a:rPr lang="en-AU" sz="1200" i="1" smtClean="0">
                                    <a:effectLst/>
                                    <a:latin typeface="Cambria Math" panose="02040503050406030204" pitchFamily="18" charset="0"/>
                                    <a:ea typeface="Calibri" panose="020F0502020204030204" pitchFamily="34" charset="0"/>
                                    <a:cs typeface="Times New Roman" panose="02020603050405020304" pitchFamily="18" charset="0"/>
                                  </a:rPr>
                                  <m:t>𝑜𝑛</m:t>
                                </m:r>
                                <m:r>
                                  <a:rPr lang="en-AU" sz="1200" i="1" smtClean="0">
                                    <a:effectLst/>
                                    <a:latin typeface="Cambria Math" panose="02040503050406030204" pitchFamily="18" charset="0"/>
                                    <a:ea typeface="Calibri" panose="020F0502020204030204" pitchFamily="34" charset="0"/>
                                    <a:cs typeface="Times New Roman" panose="02020603050405020304" pitchFamily="18" charset="0"/>
                                  </a:rPr>
                                  <m:t> </m:t>
                                </m:r>
                                <m:r>
                                  <a:rPr lang="en-AU" sz="1200" i="1" smtClean="0">
                                    <a:effectLst/>
                                    <a:latin typeface="Cambria Math" panose="02040503050406030204" pitchFamily="18" charset="0"/>
                                    <a:ea typeface="Calibri" panose="020F0502020204030204" pitchFamily="34" charset="0"/>
                                    <a:cs typeface="Times New Roman" panose="02020603050405020304" pitchFamily="18" charset="0"/>
                                  </a:rPr>
                                  <m:t>𝑂𝑤𝑛𝑒</m:t>
                                </m:r>
                                <m:sSup>
                                  <m:sSupPr>
                                    <m:ctrlPr>
                                      <a:rPr lang="en-AU" sz="12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AU" sz="1200" i="1">
                                        <a:effectLst/>
                                        <a:latin typeface="Cambria Math" panose="02040503050406030204" pitchFamily="18" charset="0"/>
                                        <a:ea typeface="Calibri" panose="020F0502020204030204" pitchFamily="34" charset="0"/>
                                        <a:cs typeface="Times New Roman" panose="02020603050405020304" pitchFamily="18" charset="0"/>
                                      </a:rPr>
                                      <m:t>𝑟</m:t>
                                    </m:r>
                                  </m:e>
                                  <m:sup>
                                    <m:r>
                                      <a:rPr lang="en-AU" sz="1200" i="1">
                                        <a:effectLst/>
                                        <a:latin typeface="Cambria Math" panose="02040503050406030204" pitchFamily="18" charset="0"/>
                                        <a:ea typeface="Calibri" panose="020F0502020204030204" pitchFamily="34" charset="0"/>
                                        <a:cs typeface="Times New Roman" panose="02020603050405020304" pitchFamily="18" charset="0"/>
                                      </a:rPr>
                                      <m:t>′</m:t>
                                    </m:r>
                                  </m:sup>
                                </m:sSup>
                                <m:r>
                                  <a:rPr lang="en-AU" sz="1200" i="1">
                                    <a:effectLst/>
                                    <a:latin typeface="Cambria Math" panose="02040503050406030204" pitchFamily="18" charset="0"/>
                                    <a:ea typeface="Calibri" panose="020F0502020204030204" pitchFamily="34" charset="0"/>
                                    <a:cs typeface="Times New Roman" panose="02020603050405020304" pitchFamily="18" charset="0"/>
                                  </a:rPr>
                                  <m:t>𝑠</m:t>
                                </m:r>
                              </m:oMath>
                            </m:oMathPara>
                          </a14:m>
                          <a:endParaRPr lang="en-AU" sz="1200" i="1" dirty="0">
                            <a:effectLst/>
                            <a:latin typeface="Cambria Math" panose="02040503050406030204" pitchFamily="18"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r>
                                  <a:rPr lang="en-AU" sz="1200" i="1">
                                    <a:effectLst/>
                                    <a:latin typeface="Cambria Math" panose="02040503050406030204" pitchFamily="18" charset="0"/>
                                    <a:ea typeface="Calibri" panose="020F0502020204030204" pitchFamily="34" charset="0"/>
                                    <a:cs typeface="Times New Roman" panose="02020603050405020304" pitchFamily="18" charset="0"/>
                                  </a:rPr>
                                  <m:t> </m:t>
                                </m:r>
                                <m:r>
                                  <a:rPr lang="en-AU" sz="1200" i="1">
                                    <a:effectLst/>
                                    <a:latin typeface="Cambria Math" panose="02040503050406030204" pitchFamily="18" charset="0"/>
                                    <a:ea typeface="Calibri" panose="020F0502020204030204" pitchFamily="34" charset="0"/>
                                    <a:cs typeface="Times New Roman" panose="02020603050405020304" pitchFamily="18" charset="0"/>
                                  </a:rPr>
                                  <m:t>𝐸𝑞𝑢𝑖𝑡𝑦</m:t>
                                </m:r>
                              </m:oMath>
                            </m:oMathPara>
                          </a14:m>
                          <a:endParaRPr lang="en-AU" sz="1200" i="1" dirty="0">
                            <a:effectLst/>
                            <a:latin typeface="Cambria Math" panose="02040503050406030204" pitchFamily="18"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r>
                                  <a:rPr lang="en-AU" sz="1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AU" sz="12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AU" sz="1200" i="1">
                                        <a:effectLst/>
                                        <a:latin typeface="Cambria Math" panose="02040503050406030204" pitchFamily="18" charset="0"/>
                                        <a:ea typeface="Calibri" panose="020F0502020204030204" pitchFamily="34" charset="0"/>
                                        <a:cs typeface="Times New Roman" panose="02020603050405020304" pitchFamily="18" charset="0"/>
                                      </a:rPr>
                                      <m:t>$63,800</m:t>
                                    </m:r>
                                  </m:num>
                                  <m:den>
                                    <m:r>
                                      <a:rPr lang="en-AU" sz="1200" i="1">
                                        <a:effectLst/>
                                        <a:latin typeface="Cambria Math" panose="02040503050406030204" pitchFamily="18" charset="0"/>
                                        <a:ea typeface="Calibri" panose="020F0502020204030204" pitchFamily="34" charset="0"/>
                                        <a:cs typeface="Times New Roman" panose="02020603050405020304" pitchFamily="18" charset="0"/>
                                      </a:rPr>
                                      <m:t>$510,000</m:t>
                                    </m:r>
                                  </m:den>
                                </m:f>
                                <m:r>
                                  <a:rPr lang="en-AU" sz="1200" i="1">
                                    <a:effectLst/>
                                    <a:latin typeface="Cambria Math" panose="02040503050406030204" pitchFamily="18" charset="0"/>
                                    <a:ea typeface="Calibri" panose="020F0502020204030204" pitchFamily="34" charset="0"/>
                                    <a:cs typeface="Times New Roman" panose="02020603050405020304" pitchFamily="18" charset="0"/>
                                  </a:rPr>
                                  <m:t>=12.51% </m:t>
                                </m:r>
                              </m:oMath>
                            </m:oMathPara>
                          </a14:m>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AU" sz="1200" dirty="0">
                              <a:effectLst/>
                              <a:latin typeface="Times New Roman" panose="02020603050405020304" pitchFamily="18" charset="0"/>
                              <a:ea typeface="Calibri" panose="020F0502020204030204" pitchFamily="34" charset="0"/>
                              <a:cs typeface="Times New Roman" panose="02020603050405020304" pitchFamily="18" charset="0"/>
                            </a:rPr>
                            <a:t>Demonstrates how well the business owner’s equity capital are being employed. Higher figures demonstrate greater profitability for the owner’s equity invested. </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61914298"/>
                      </a:ext>
                    </a:extLst>
                  </a:tr>
                </a:tbl>
              </a:graphicData>
            </a:graphic>
          </p:graphicFrame>
        </mc:Choice>
        <mc:Fallback xmlns="">
          <p:graphicFrame>
            <p:nvGraphicFramePr>
              <p:cNvPr id="5" name="Table 4">
                <a:extLst>
                  <a:ext uri="{FF2B5EF4-FFF2-40B4-BE49-F238E27FC236}">
                    <a16:creationId xmlns:a16="http://schemas.microsoft.com/office/drawing/2014/main" id="{1C007EBB-B12D-4053-9BBA-403C1CDACE0B}"/>
                  </a:ext>
                </a:extLst>
              </p:cNvPr>
              <p:cNvGraphicFramePr>
                <a:graphicFrameLocks noGrp="1"/>
              </p:cNvGraphicFramePr>
              <p:nvPr>
                <p:extLst>
                  <p:ext uri="{D42A27DB-BD31-4B8C-83A1-F6EECF244321}">
                    <p14:modId xmlns:p14="http://schemas.microsoft.com/office/powerpoint/2010/main" val="753760825"/>
                  </p:ext>
                </p:extLst>
              </p:nvPr>
            </p:nvGraphicFramePr>
            <p:xfrm>
              <a:off x="1073888" y="2264735"/>
              <a:ext cx="10266111" cy="3434316"/>
            </p:xfrm>
            <a:graphic>
              <a:graphicData uri="http://schemas.openxmlformats.org/drawingml/2006/table">
                <a:tbl>
                  <a:tblPr firstRow="1" firstCol="1" bandRow="1"/>
                  <a:tblGrid>
                    <a:gridCol w="891843">
                      <a:extLst>
                        <a:ext uri="{9D8B030D-6E8A-4147-A177-3AD203B41FA5}">
                          <a16:colId xmlns:a16="http://schemas.microsoft.com/office/drawing/2014/main" val="1468111999"/>
                        </a:ext>
                      </a:extLst>
                    </a:gridCol>
                    <a:gridCol w="5102139">
                      <a:extLst>
                        <a:ext uri="{9D8B030D-6E8A-4147-A177-3AD203B41FA5}">
                          <a16:colId xmlns:a16="http://schemas.microsoft.com/office/drawing/2014/main" val="1623732938"/>
                        </a:ext>
                      </a:extLst>
                    </a:gridCol>
                    <a:gridCol w="1755941">
                      <a:extLst>
                        <a:ext uri="{9D8B030D-6E8A-4147-A177-3AD203B41FA5}">
                          <a16:colId xmlns:a16="http://schemas.microsoft.com/office/drawing/2014/main" val="4128596423"/>
                        </a:ext>
                      </a:extLst>
                    </a:gridCol>
                    <a:gridCol w="2516188">
                      <a:extLst>
                        <a:ext uri="{9D8B030D-6E8A-4147-A177-3AD203B41FA5}">
                          <a16:colId xmlns:a16="http://schemas.microsoft.com/office/drawing/2014/main" val="976141165"/>
                        </a:ext>
                      </a:extLst>
                    </a:gridCol>
                  </a:tblGrid>
                  <a:tr h="1559650">
                    <a:tc>
                      <a:txBody>
                        <a:bodyPr/>
                        <a:lstStyle/>
                        <a:p>
                          <a:pPr>
                            <a:lnSpc>
                              <a:spcPct val="107000"/>
                            </a:lnSpc>
                            <a:spcAft>
                              <a:spcPts val="800"/>
                            </a:spcAft>
                          </a:pPr>
                          <a:endParaRPr lang="en-AU" sz="12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AU" sz="1200" dirty="0">
                              <a:effectLst/>
                              <a:latin typeface="Times New Roman" panose="02020603050405020304" pitchFamily="18" charset="0"/>
                              <a:ea typeface="Calibri" panose="020F0502020204030204" pitchFamily="34" charset="0"/>
                              <a:cs typeface="Times New Roman" panose="02020603050405020304" pitchFamily="18" charset="0"/>
                            </a:rPr>
                            <a:t>Return on Assets</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stretch>
                            <a:fillRect l="-17542" t="-391" r="-83890" b="-121094"/>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stretch>
                            <a:fillRect l="-342014" t="-391" r="-144097" b="-121094"/>
                          </a:stretch>
                        </a:blipFill>
                      </a:tcPr>
                    </a:tc>
                    <a:tc>
                      <a:txBody>
                        <a:bodyPr/>
                        <a:lstStyle/>
                        <a:p>
                          <a:pPr>
                            <a:lnSpc>
                              <a:spcPct val="107000"/>
                            </a:lnSpc>
                            <a:spcAft>
                              <a:spcPts val="800"/>
                            </a:spcAft>
                          </a:pPr>
                          <a:endParaRPr lang="en-AU" sz="12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AU" sz="1200" dirty="0">
                              <a:effectLst/>
                              <a:latin typeface="Times New Roman" panose="02020603050405020304" pitchFamily="18" charset="0"/>
                              <a:ea typeface="Calibri" panose="020F0502020204030204" pitchFamily="34" charset="0"/>
                              <a:cs typeface="Times New Roman" panose="02020603050405020304" pitchFamily="18" charset="0"/>
                            </a:rPr>
                            <a:t>Demonstrates how well the business’s assets are being employed. Higher figures imply better profitability on the total assets. </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59175572"/>
                      </a:ext>
                    </a:extLst>
                  </a:tr>
                  <a:tr h="1874666">
                    <a:tc>
                      <a:txBody>
                        <a:bodyPr/>
                        <a:lstStyle/>
                        <a:p>
                          <a:pPr>
                            <a:lnSpc>
                              <a:spcPct val="107000"/>
                            </a:lnSpc>
                            <a:spcAft>
                              <a:spcPts val="800"/>
                            </a:spcAft>
                          </a:pPr>
                          <a:endParaRPr lang="en-AU" sz="12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AU" sz="1200" dirty="0">
                              <a:effectLst/>
                              <a:latin typeface="Times New Roman" panose="02020603050405020304" pitchFamily="18" charset="0"/>
                              <a:ea typeface="Calibri" panose="020F0502020204030204" pitchFamily="34" charset="0"/>
                              <a:cs typeface="Times New Roman" panose="02020603050405020304" pitchFamily="18" charset="0"/>
                            </a:rPr>
                            <a:t>Return on Owner’s Equity</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stretch>
                            <a:fillRect l="-17542" t="-83442" r="-83890" b="-649"/>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stretch>
                            <a:fillRect l="-342014" t="-83442" r="-144097" b="-649"/>
                          </a:stretch>
                        </a:blipFill>
                      </a:tcPr>
                    </a:tc>
                    <a:tc>
                      <a:txBody>
                        <a:bodyPr/>
                        <a:lstStyle/>
                        <a:p>
                          <a:pPr>
                            <a:lnSpc>
                              <a:spcPct val="107000"/>
                            </a:lnSpc>
                            <a:spcAft>
                              <a:spcPts val="800"/>
                            </a:spcAft>
                          </a:pPr>
                          <a:r>
                            <a:rPr lang="en-AU" sz="1200" dirty="0">
                              <a:effectLst/>
                              <a:latin typeface="Times New Roman" panose="02020603050405020304" pitchFamily="18" charset="0"/>
                              <a:ea typeface="Calibri" panose="020F0502020204030204" pitchFamily="34" charset="0"/>
                              <a:cs typeface="Times New Roman" panose="02020603050405020304" pitchFamily="18" charset="0"/>
                            </a:rPr>
                            <a:t>Demonstrates how well the business owner’s equity capital are being employed. Higher figures demonstrate greater profitability for the owner’s equity invested. </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61914298"/>
                      </a:ext>
                    </a:extLst>
                  </a:tr>
                </a:tbl>
              </a:graphicData>
            </a:graphic>
          </p:graphicFrame>
        </mc:Fallback>
      </mc:AlternateContent>
    </p:spTree>
    <p:extLst>
      <p:ext uri="{BB962C8B-B14F-4D97-AF65-F5344CB8AC3E}">
        <p14:creationId xmlns:p14="http://schemas.microsoft.com/office/powerpoint/2010/main" val="14979860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A953C19-922A-4EC4-A20D-1BE056490D20}"/>
              </a:ext>
            </a:extLst>
          </p:cNvPr>
          <p:cNvSpPr>
            <a:spLocks noGrp="1"/>
          </p:cNvSpPr>
          <p:nvPr>
            <p:ph type="body" sz="quarter" idx="10"/>
          </p:nvPr>
        </p:nvSpPr>
        <p:spPr/>
        <p:txBody>
          <a:bodyPr/>
          <a:lstStyle/>
          <a:p>
            <a:endParaRPr lang="en-AU" dirty="0"/>
          </a:p>
        </p:txBody>
      </p:sp>
      <p:sp>
        <p:nvSpPr>
          <p:cNvPr id="3" name="Text Placeholder 2">
            <a:extLst>
              <a:ext uri="{FF2B5EF4-FFF2-40B4-BE49-F238E27FC236}">
                <a16:creationId xmlns:a16="http://schemas.microsoft.com/office/drawing/2014/main" id="{5E25EF43-F39B-48D9-A16D-EE7B0DB15D3D}"/>
              </a:ext>
            </a:extLst>
          </p:cNvPr>
          <p:cNvSpPr>
            <a:spLocks noGrp="1"/>
          </p:cNvSpPr>
          <p:nvPr>
            <p:ph type="body" sz="quarter" idx="11"/>
          </p:nvPr>
        </p:nvSpPr>
        <p:spPr/>
        <p:txBody>
          <a:bodyPr/>
          <a:lstStyle/>
          <a:p>
            <a:endParaRPr lang="en-AU"/>
          </a:p>
        </p:txBody>
      </p:sp>
      <p:sp>
        <p:nvSpPr>
          <p:cNvPr id="4" name="Title 3">
            <a:extLst>
              <a:ext uri="{FF2B5EF4-FFF2-40B4-BE49-F238E27FC236}">
                <a16:creationId xmlns:a16="http://schemas.microsoft.com/office/drawing/2014/main" id="{722A455A-766F-4137-84A0-117CC92A7DE5}"/>
              </a:ext>
            </a:extLst>
          </p:cNvPr>
          <p:cNvSpPr>
            <a:spLocks noGrp="1"/>
          </p:cNvSpPr>
          <p:nvPr>
            <p:ph type="title"/>
          </p:nvPr>
        </p:nvSpPr>
        <p:spPr/>
        <p:txBody>
          <a:bodyPr/>
          <a:lstStyle/>
          <a:p>
            <a:endParaRPr lang="en-AU"/>
          </a:p>
        </p:txBody>
      </p:sp>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0A3D3527-02CD-437A-814F-AE236496D7EC}"/>
                  </a:ext>
                </a:extLst>
              </p:cNvPr>
              <p:cNvGraphicFramePr>
                <a:graphicFrameLocks noGrp="1"/>
              </p:cNvGraphicFramePr>
              <p:nvPr>
                <p:extLst>
                  <p:ext uri="{D42A27DB-BD31-4B8C-83A1-F6EECF244321}">
                    <p14:modId xmlns:p14="http://schemas.microsoft.com/office/powerpoint/2010/main" val="1556618868"/>
                  </p:ext>
                </p:extLst>
              </p:nvPr>
            </p:nvGraphicFramePr>
            <p:xfrm>
              <a:off x="669851" y="1796902"/>
              <a:ext cx="10100929" cy="2648606"/>
            </p:xfrm>
            <a:graphic>
              <a:graphicData uri="http://schemas.openxmlformats.org/drawingml/2006/table">
                <a:tbl>
                  <a:tblPr firstRow="1" firstCol="1" bandRow="1"/>
                  <a:tblGrid>
                    <a:gridCol w="877494">
                      <a:extLst>
                        <a:ext uri="{9D8B030D-6E8A-4147-A177-3AD203B41FA5}">
                          <a16:colId xmlns:a16="http://schemas.microsoft.com/office/drawing/2014/main" val="2224118254"/>
                        </a:ext>
                      </a:extLst>
                    </a:gridCol>
                    <a:gridCol w="5020045">
                      <a:extLst>
                        <a:ext uri="{9D8B030D-6E8A-4147-A177-3AD203B41FA5}">
                          <a16:colId xmlns:a16="http://schemas.microsoft.com/office/drawing/2014/main" val="1219479520"/>
                        </a:ext>
                      </a:extLst>
                    </a:gridCol>
                    <a:gridCol w="1727688">
                      <a:extLst>
                        <a:ext uri="{9D8B030D-6E8A-4147-A177-3AD203B41FA5}">
                          <a16:colId xmlns:a16="http://schemas.microsoft.com/office/drawing/2014/main" val="1127849431"/>
                        </a:ext>
                      </a:extLst>
                    </a:gridCol>
                    <a:gridCol w="2475702">
                      <a:extLst>
                        <a:ext uri="{9D8B030D-6E8A-4147-A177-3AD203B41FA5}">
                          <a16:colId xmlns:a16="http://schemas.microsoft.com/office/drawing/2014/main" val="2429772891"/>
                        </a:ext>
                      </a:extLst>
                    </a:gridCol>
                  </a:tblGrid>
                  <a:tr h="2648606">
                    <a:tc>
                      <a:txBody>
                        <a:bodyPr/>
                        <a:lstStyle/>
                        <a:p>
                          <a:pPr>
                            <a:lnSpc>
                              <a:spcPct val="107000"/>
                            </a:lnSpc>
                            <a:spcAft>
                              <a:spcPts val="800"/>
                            </a:spcAft>
                          </a:pPr>
                          <a:endParaRPr lang="en-AU" sz="12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AU" sz="1200" dirty="0">
                              <a:effectLst/>
                              <a:latin typeface="Times New Roman" panose="02020603050405020304" pitchFamily="18" charset="0"/>
                              <a:ea typeface="Calibri" panose="020F0502020204030204" pitchFamily="34" charset="0"/>
                              <a:cs typeface="Times New Roman" panose="02020603050405020304" pitchFamily="18" charset="0"/>
                            </a:rPr>
                            <a:t>Profit Margin</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endParaRPr lang="en-AU" sz="1200" i="1" dirty="0">
                            <a:effectLst/>
                            <a:latin typeface="Cambria Math" panose="02040503050406030204" pitchFamily="18"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r>
                                  <a:rPr lang="en-AU" sz="1200" i="1">
                                    <a:effectLst/>
                                    <a:latin typeface="Cambria Math" panose="02040503050406030204" pitchFamily="18" charset="0"/>
                                    <a:ea typeface="Calibri" panose="020F0502020204030204" pitchFamily="34" charset="0"/>
                                    <a:cs typeface="Times New Roman" panose="02020603050405020304" pitchFamily="18" charset="0"/>
                                  </a:rPr>
                                  <m:t>𝑃𝑟𝑜𝑓𝑖𝑡</m:t>
                                </m:r>
                                <m:r>
                                  <a:rPr lang="en-AU" sz="1200" i="1">
                                    <a:effectLst/>
                                    <a:latin typeface="Cambria Math" panose="02040503050406030204" pitchFamily="18" charset="0"/>
                                    <a:ea typeface="Calibri" panose="020F0502020204030204" pitchFamily="34" charset="0"/>
                                    <a:cs typeface="Times New Roman" panose="02020603050405020304" pitchFamily="18" charset="0"/>
                                  </a:rPr>
                                  <m:t> </m:t>
                                </m:r>
                                <m:r>
                                  <a:rPr lang="en-AU" sz="1200" i="1">
                                    <a:effectLst/>
                                    <a:latin typeface="Cambria Math" panose="02040503050406030204" pitchFamily="18" charset="0"/>
                                    <a:ea typeface="Calibri" panose="020F0502020204030204" pitchFamily="34" charset="0"/>
                                    <a:cs typeface="Times New Roman" panose="02020603050405020304" pitchFamily="18" charset="0"/>
                                  </a:rPr>
                                  <m:t>𝑀𝑎𝑟𝑔𝑖𝑛</m:t>
                                </m:r>
                                <m:r>
                                  <a:rPr lang="en-AU" sz="1200" i="1">
                                    <a:effectLst/>
                                    <a:latin typeface="Cambria Math" panose="02040503050406030204" pitchFamily="18" charset="0"/>
                                    <a:ea typeface="Calibri" panose="020F0502020204030204" pitchFamily="34" charset="0"/>
                                    <a:cs typeface="Times New Roman" panose="02020603050405020304" pitchFamily="18" charset="0"/>
                                  </a:rPr>
                                  <m:t>= </m:t>
                                </m:r>
                                <m:f>
                                  <m:fPr>
                                    <m:ctrlPr>
                                      <a:rPr lang="en-AU" sz="12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AU" sz="1200" i="1">
                                        <a:effectLst/>
                                        <a:latin typeface="Cambria Math" panose="02040503050406030204" pitchFamily="18" charset="0"/>
                                        <a:ea typeface="Calibri" panose="020F0502020204030204" pitchFamily="34" charset="0"/>
                                        <a:cs typeface="Times New Roman" panose="02020603050405020304" pitchFamily="18" charset="0"/>
                                      </a:rPr>
                                      <m:t>𝑁𝑒𝑡</m:t>
                                    </m:r>
                                    <m:r>
                                      <a:rPr lang="en-AU" sz="1200" i="1">
                                        <a:effectLst/>
                                        <a:latin typeface="Cambria Math" panose="02040503050406030204" pitchFamily="18" charset="0"/>
                                        <a:ea typeface="Calibri" panose="020F0502020204030204" pitchFamily="34" charset="0"/>
                                        <a:cs typeface="Times New Roman" panose="02020603050405020304" pitchFamily="18" charset="0"/>
                                      </a:rPr>
                                      <m:t> </m:t>
                                    </m:r>
                                    <m:r>
                                      <a:rPr lang="en-AU" sz="1200" i="1">
                                        <a:effectLst/>
                                        <a:latin typeface="Cambria Math" panose="02040503050406030204" pitchFamily="18" charset="0"/>
                                        <a:ea typeface="Calibri" panose="020F0502020204030204" pitchFamily="34" charset="0"/>
                                        <a:cs typeface="Times New Roman" panose="02020603050405020304" pitchFamily="18" charset="0"/>
                                      </a:rPr>
                                      <m:t>𝑖𝑛𝑐𝑜𝑚𝑒</m:t>
                                    </m:r>
                                  </m:num>
                                  <m:den>
                                    <m:r>
                                      <a:rPr lang="en-AU" sz="1200" i="1">
                                        <a:effectLst/>
                                        <a:latin typeface="Cambria Math" panose="02040503050406030204" pitchFamily="18" charset="0"/>
                                        <a:ea typeface="Calibri" panose="020F0502020204030204" pitchFamily="34" charset="0"/>
                                        <a:cs typeface="Times New Roman" panose="02020603050405020304" pitchFamily="18" charset="0"/>
                                      </a:rPr>
                                      <m:t>𝑇𝑜𝑡𝑎𝑙</m:t>
                                    </m:r>
                                    <m:r>
                                      <a:rPr lang="en-AU" sz="1200" i="1">
                                        <a:effectLst/>
                                        <a:latin typeface="Cambria Math" panose="02040503050406030204" pitchFamily="18" charset="0"/>
                                        <a:ea typeface="Calibri" panose="020F0502020204030204" pitchFamily="34" charset="0"/>
                                        <a:cs typeface="Times New Roman" panose="02020603050405020304" pitchFamily="18" charset="0"/>
                                      </a:rPr>
                                      <m:t> </m:t>
                                    </m:r>
                                    <m:r>
                                      <a:rPr lang="en-AU" sz="1200" i="1">
                                        <a:effectLst/>
                                        <a:latin typeface="Cambria Math" panose="02040503050406030204" pitchFamily="18" charset="0"/>
                                        <a:ea typeface="Calibri" panose="020F0502020204030204" pitchFamily="34" charset="0"/>
                                        <a:cs typeface="Times New Roman" panose="02020603050405020304" pitchFamily="18" charset="0"/>
                                      </a:rPr>
                                      <m:t>𝑠𝑎𝑙𝑒𝑠</m:t>
                                    </m:r>
                                    <m:r>
                                      <a:rPr lang="en-AU" sz="1200" i="1">
                                        <a:effectLst/>
                                        <a:latin typeface="Cambria Math" panose="02040503050406030204" pitchFamily="18" charset="0"/>
                                        <a:ea typeface="Calibri" panose="020F0502020204030204" pitchFamily="34" charset="0"/>
                                        <a:cs typeface="Times New Roman" panose="02020603050405020304" pitchFamily="18" charset="0"/>
                                      </a:rPr>
                                      <m:t> </m:t>
                                    </m:r>
                                    <m:r>
                                      <a:rPr lang="en-AU" sz="1200" i="1">
                                        <a:effectLst/>
                                        <a:latin typeface="Cambria Math" panose="02040503050406030204" pitchFamily="18" charset="0"/>
                                        <a:ea typeface="Calibri" panose="020F0502020204030204" pitchFamily="34" charset="0"/>
                                        <a:cs typeface="Times New Roman" panose="02020603050405020304" pitchFamily="18" charset="0"/>
                                      </a:rPr>
                                      <m:t>𝑟𝑒𝑣𝑒𝑛𝑢𝑒</m:t>
                                    </m:r>
                                  </m:den>
                                </m:f>
                              </m:oMath>
                            </m:oMathPara>
                          </a14:m>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endParaRPr lang="en-AU" sz="1200" i="1" dirty="0">
                            <a:effectLst/>
                            <a:latin typeface="Cambria Math" panose="02040503050406030204" pitchFamily="18"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r>
                                  <a:rPr lang="en-AU" sz="1200" i="1">
                                    <a:effectLst/>
                                    <a:latin typeface="Cambria Math" panose="02040503050406030204" pitchFamily="18" charset="0"/>
                                    <a:ea typeface="Calibri" panose="020F0502020204030204" pitchFamily="34" charset="0"/>
                                    <a:cs typeface="Times New Roman" panose="02020603050405020304" pitchFamily="18" charset="0"/>
                                  </a:rPr>
                                  <m:t>𝑃𝑟𝑜𝑓𝑖𝑡</m:t>
                                </m:r>
                                <m:r>
                                  <a:rPr lang="en-AU" sz="1200" i="1">
                                    <a:effectLst/>
                                    <a:latin typeface="Cambria Math" panose="02040503050406030204" pitchFamily="18" charset="0"/>
                                    <a:ea typeface="Calibri" panose="020F0502020204030204" pitchFamily="34" charset="0"/>
                                    <a:cs typeface="Times New Roman" panose="02020603050405020304" pitchFamily="18" charset="0"/>
                                  </a:rPr>
                                  <m:t> </m:t>
                                </m:r>
                                <m:r>
                                  <a:rPr lang="en-AU" sz="1200" i="1">
                                    <a:effectLst/>
                                    <a:latin typeface="Cambria Math" panose="02040503050406030204" pitchFamily="18" charset="0"/>
                                    <a:ea typeface="Calibri" panose="020F0502020204030204" pitchFamily="34" charset="0"/>
                                    <a:cs typeface="Times New Roman" panose="02020603050405020304" pitchFamily="18" charset="0"/>
                                  </a:rPr>
                                  <m:t>𝑚𝑎𝑟𝑔𝑖𝑛</m:t>
                                </m:r>
                                <m:r>
                                  <a:rPr lang="en-AU" sz="1200" i="1">
                                    <a:effectLst/>
                                    <a:latin typeface="Cambria Math" panose="02040503050406030204" pitchFamily="18" charset="0"/>
                                    <a:ea typeface="Calibri" panose="020F0502020204030204" pitchFamily="34" charset="0"/>
                                    <a:cs typeface="Times New Roman" panose="02020603050405020304" pitchFamily="18" charset="0"/>
                                  </a:rPr>
                                  <m:t>= </m:t>
                                </m:r>
                                <m:f>
                                  <m:fPr>
                                    <m:ctrlPr>
                                      <a:rPr lang="en-AU" sz="12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AU" sz="1200" i="1">
                                        <a:effectLst/>
                                        <a:latin typeface="Cambria Math" panose="02040503050406030204" pitchFamily="18" charset="0"/>
                                        <a:ea typeface="Calibri" panose="020F0502020204030204" pitchFamily="34" charset="0"/>
                                        <a:cs typeface="Times New Roman" panose="02020603050405020304" pitchFamily="18" charset="0"/>
                                      </a:rPr>
                                      <m:t>$63,800</m:t>
                                    </m:r>
                                  </m:num>
                                  <m:den>
                                    <m:r>
                                      <a:rPr lang="en-AU" sz="1200" i="1">
                                        <a:effectLst/>
                                        <a:latin typeface="Cambria Math" panose="02040503050406030204" pitchFamily="18" charset="0"/>
                                        <a:ea typeface="Calibri" panose="020F0502020204030204" pitchFamily="34" charset="0"/>
                                        <a:cs typeface="Times New Roman" panose="02020603050405020304" pitchFamily="18" charset="0"/>
                                      </a:rPr>
                                      <m:t>$632,800</m:t>
                                    </m:r>
                                  </m:den>
                                </m:f>
                                <m:r>
                                  <a:rPr lang="en-AU" sz="1200" i="1">
                                    <a:effectLst/>
                                    <a:latin typeface="Cambria Math" panose="02040503050406030204" pitchFamily="18" charset="0"/>
                                    <a:ea typeface="Calibri" panose="020F0502020204030204" pitchFamily="34" charset="0"/>
                                    <a:cs typeface="Times New Roman" panose="02020603050405020304" pitchFamily="18" charset="0"/>
                                  </a:rPr>
                                  <m:t>=10.08%</m:t>
                                </m:r>
                              </m:oMath>
                            </m:oMathPara>
                          </a14:m>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endParaRPr lang="en-AU" sz="12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AU" sz="1200" dirty="0">
                              <a:effectLst/>
                              <a:latin typeface="Times New Roman" panose="02020603050405020304" pitchFamily="18" charset="0"/>
                              <a:ea typeface="Calibri" panose="020F0502020204030204" pitchFamily="34" charset="0"/>
                              <a:cs typeface="Times New Roman" panose="02020603050405020304" pitchFamily="18" charset="0"/>
                            </a:rPr>
                            <a:t>Illustrates the business’s operating efficiency in turning sales revenue into profits. Higher figures imply efficiency in turning sales revenues into profits.  </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08947895"/>
                      </a:ext>
                    </a:extLst>
                  </a:tr>
                </a:tbl>
              </a:graphicData>
            </a:graphic>
          </p:graphicFrame>
        </mc:Choice>
        <mc:Fallback xmlns="">
          <p:graphicFrame>
            <p:nvGraphicFramePr>
              <p:cNvPr id="5" name="Table 4">
                <a:extLst>
                  <a:ext uri="{FF2B5EF4-FFF2-40B4-BE49-F238E27FC236}">
                    <a16:creationId xmlns:a16="http://schemas.microsoft.com/office/drawing/2014/main" id="{0A3D3527-02CD-437A-814F-AE236496D7EC}"/>
                  </a:ext>
                </a:extLst>
              </p:cNvPr>
              <p:cNvGraphicFramePr>
                <a:graphicFrameLocks noGrp="1"/>
              </p:cNvGraphicFramePr>
              <p:nvPr>
                <p:extLst>
                  <p:ext uri="{D42A27DB-BD31-4B8C-83A1-F6EECF244321}">
                    <p14:modId xmlns:p14="http://schemas.microsoft.com/office/powerpoint/2010/main" val="1556618868"/>
                  </p:ext>
                </p:extLst>
              </p:nvPr>
            </p:nvGraphicFramePr>
            <p:xfrm>
              <a:off x="669851" y="1796902"/>
              <a:ext cx="10100929" cy="2648606"/>
            </p:xfrm>
            <a:graphic>
              <a:graphicData uri="http://schemas.openxmlformats.org/drawingml/2006/table">
                <a:tbl>
                  <a:tblPr firstRow="1" firstCol="1" bandRow="1"/>
                  <a:tblGrid>
                    <a:gridCol w="877494">
                      <a:extLst>
                        <a:ext uri="{9D8B030D-6E8A-4147-A177-3AD203B41FA5}">
                          <a16:colId xmlns:a16="http://schemas.microsoft.com/office/drawing/2014/main" val="2224118254"/>
                        </a:ext>
                      </a:extLst>
                    </a:gridCol>
                    <a:gridCol w="5020045">
                      <a:extLst>
                        <a:ext uri="{9D8B030D-6E8A-4147-A177-3AD203B41FA5}">
                          <a16:colId xmlns:a16="http://schemas.microsoft.com/office/drawing/2014/main" val="1219479520"/>
                        </a:ext>
                      </a:extLst>
                    </a:gridCol>
                    <a:gridCol w="1727688">
                      <a:extLst>
                        <a:ext uri="{9D8B030D-6E8A-4147-A177-3AD203B41FA5}">
                          <a16:colId xmlns:a16="http://schemas.microsoft.com/office/drawing/2014/main" val="1127849431"/>
                        </a:ext>
                      </a:extLst>
                    </a:gridCol>
                    <a:gridCol w="2475702">
                      <a:extLst>
                        <a:ext uri="{9D8B030D-6E8A-4147-A177-3AD203B41FA5}">
                          <a16:colId xmlns:a16="http://schemas.microsoft.com/office/drawing/2014/main" val="2429772891"/>
                        </a:ext>
                      </a:extLst>
                    </a:gridCol>
                  </a:tblGrid>
                  <a:tr h="2648606">
                    <a:tc>
                      <a:txBody>
                        <a:bodyPr/>
                        <a:lstStyle/>
                        <a:p>
                          <a:pPr>
                            <a:lnSpc>
                              <a:spcPct val="107000"/>
                            </a:lnSpc>
                            <a:spcAft>
                              <a:spcPts val="800"/>
                            </a:spcAft>
                          </a:pPr>
                          <a:endParaRPr lang="en-AU" sz="12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AU" sz="1200" dirty="0">
                              <a:effectLst/>
                              <a:latin typeface="Times New Roman" panose="02020603050405020304" pitchFamily="18" charset="0"/>
                              <a:ea typeface="Calibri" panose="020F0502020204030204" pitchFamily="34" charset="0"/>
                              <a:cs typeface="Times New Roman" panose="02020603050405020304" pitchFamily="18" charset="0"/>
                            </a:rPr>
                            <a:t>Profit Margin</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stretch>
                            <a:fillRect l="-17597" t="-229" r="-83981" b="-459"/>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stretch>
                            <a:fillRect l="-341197" t="-229" r="-143662" b="-459"/>
                          </a:stretch>
                        </a:blipFill>
                      </a:tcPr>
                    </a:tc>
                    <a:tc>
                      <a:txBody>
                        <a:bodyPr/>
                        <a:lstStyle/>
                        <a:p>
                          <a:pPr>
                            <a:lnSpc>
                              <a:spcPct val="107000"/>
                            </a:lnSpc>
                            <a:spcAft>
                              <a:spcPts val="800"/>
                            </a:spcAft>
                          </a:pPr>
                          <a:endParaRPr lang="en-AU" sz="12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AU" sz="1200" dirty="0">
                              <a:effectLst/>
                              <a:latin typeface="Times New Roman" panose="02020603050405020304" pitchFamily="18" charset="0"/>
                              <a:ea typeface="Calibri" panose="020F0502020204030204" pitchFamily="34" charset="0"/>
                              <a:cs typeface="Times New Roman" panose="02020603050405020304" pitchFamily="18" charset="0"/>
                            </a:rPr>
                            <a:t>Illustrates the business’s operating efficiency in turning sales revenue into profits. Higher figures imply efficiency in turning sales revenues into profits.  </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08947895"/>
                      </a:ext>
                    </a:extLst>
                  </a:tr>
                </a:tbl>
              </a:graphicData>
            </a:graphic>
          </p:graphicFrame>
        </mc:Fallback>
      </mc:AlternateContent>
    </p:spTree>
    <p:extLst>
      <p:ext uri="{BB962C8B-B14F-4D97-AF65-F5344CB8AC3E}">
        <p14:creationId xmlns:p14="http://schemas.microsoft.com/office/powerpoint/2010/main" val="2808511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11F6086-0DB7-48C7-B607-B5D6B052B7A5}"/>
              </a:ext>
            </a:extLst>
          </p:cNvPr>
          <p:cNvSpPr>
            <a:spLocks noGrp="1"/>
          </p:cNvSpPr>
          <p:nvPr>
            <p:ph type="body" sz="quarter" idx="10"/>
          </p:nvPr>
        </p:nvSpPr>
        <p:spPr/>
        <p:txBody>
          <a:bodyPr>
            <a:normAutofit fontScale="85000" lnSpcReduction="10000"/>
          </a:bodyPr>
          <a:lstStyle/>
          <a:p>
            <a:r>
              <a:rPr lang="en-AU" b="1" dirty="0"/>
              <a:t>Sustainability Performance Measures</a:t>
            </a:r>
          </a:p>
          <a:p>
            <a:endParaRPr lang="en-AU" dirty="0"/>
          </a:p>
          <a:p>
            <a:pPr marL="457200" indent="-457200">
              <a:buFont typeface="Arial" panose="020B0604020202020204" pitchFamily="34" charset="0"/>
              <a:buChar char="•"/>
            </a:pPr>
            <a:r>
              <a:rPr lang="en-AU" sz="2400" dirty="0"/>
              <a:t>Life Cycle Assessment (LCA): This measure evaluates the environmental, social, and economic negative impacts and benefits in the decision-making processes towards developing more sustainable products in its typical life cycle.</a:t>
            </a:r>
          </a:p>
          <a:p>
            <a:pPr marL="457200" indent="-457200">
              <a:buFont typeface="Arial" panose="020B0604020202020204" pitchFamily="34" charset="0"/>
              <a:buChar char="•"/>
            </a:pPr>
            <a:endParaRPr lang="en-AU" sz="2400" dirty="0"/>
          </a:p>
          <a:p>
            <a:pPr marL="457200" indent="-457200">
              <a:buFont typeface="Arial" panose="020B0604020202020204" pitchFamily="34" charset="0"/>
              <a:buChar char="•"/>
            </a:pPr>
            <a:r>
              <a:rPr lang="en-AU" sz="2400" dirty="0"/>
              <a:t>Triple Bottom Line (TBL) performance measures: This represents the spectrum of important organizational values – economic, environmental and social, and encourages  expansion of traditional financial reporting frameworks with the inclusion of these values.</a:t>
            </a:r>
          </a:p>
          <a:p>
            <a:pPr marL="457200" indent="-457200">
              <a:buFont typeface="Arial" panose="020B0604020202020204" pitchFamily="34" charset="0"/>
              <a:buChar char="•"/>
            </a:pPr>
            <a:endParaRPr lang="en-AU" sz="2400" dirty="0"/>
          </a:p>
          <a:p>
            <a:pPr marL="457200" indent="-457200">
              <a:buFont typeface="Arial" panose="020B0604020202020204" pitchFamily="34" charset="0"/>
              <a:buChar char="•"/>
            </a:pPr>
            <a:r>
              <a:rPr lang="en-AU" sz="2400" dirty="0"/>
              <a:t>Social Impact Analysis: There are several social impact analysis methods used all around the world, but, commonly, they all seek to address the intended and unintended positive and negative social consequences derived from business interventions.</a:t>
            </a:r>
          </a:p>
        </p:txBody>
      </p:sp>
      <p:sp>
        <p:nvSpPr>
          <p:cNvPr id="3" name="Text Placeholder 2">
            <a:extLst>
              <a:ext uri="{FF2B5EF4-FFF2-40B4-BE49-F238E27FC236}">
                <a16:creationId xmlns:a16="http://schemas.microsoft.com/office/drawing/2014/main" id="{50F658A4-8EBA-44EC-9DFD-BC967881A87B}"/>
              </a:ext>
            </a:extLst>
          </p:cNvPr>
          <p:cNvSpPr>
            <a:spLocks noGrp="1"/>
          </p:cNvSpPr>
          <p:nvPr>
            <p:ph type="body" sz="quarter" idx="11"/>
          </p:nvPr>
        </p:nvSpPr>
        <p:spPr/>
        <p:txBody>
          <a:bodyPr/>
          <a:lstStyle/>
          <a:p>
            <a:endParaRPr lang="en-AU"/>
          </a:p>
        </p:txBody>
      </p:sp>
      <p:sp>
        <p:nvSpPr>
          <p:cNvPr id="4" name="Title 3">
            <a:extLst>
              <a:ext uri="{FF2B5EF4-FFF2-40B4-BE49-F238E27FC236}">
                <a16:creationId xmlns:a16="http://schemas.microsoft.com/office/drawing/2014/main" id="{3779ECC4-256C-4CB5-AC84-79B0957143D8}"/>
              </a:ext>
            </a:extLst>
          </p:cNvPr>
          <p:cNvSpPr>
            <a:spLocks noGrp="1"/>
          </p:cNvSpPr>
          <p:nvPr>
            <p:ph type="title"/>
          </p:nvPr>
        </p:nvSpPr>
        <p:spPr/>
        <p:txBody>
          <a:bodyPr/>
          <a:lstStyle/>
          <a:p>
            <a:endParaRPr lang="en-AU"/>
          </a:p>
        </p:txBody>
      </p:sp>
    </p:spTree>
    <p:extLst>
      <p:ext uri="{BB962C8B-B14F-4D97-AF65-F5344CB8AC3E}">
        <p14:creationId xmlns:p14="http://schemas.microsoft.com/office/powerpoint/2010/main" val="37420375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9A5F3AD-1B84-4C64-8C96-C1D39ED46BFF}"/>
              </a:ext>
            </a:extLst>
          </p:cNvPr>
          <p:cNvSpPr>
            <a:spLocks noGrp="1"/>
          </p:cNvSpPr>
          <p:nvPr>
            <p:ph type="body" sz="quarter" idx="11"/>
          </p:nvPr>
        </p:nvSpPr>
        <p:spPr/>
        <p:txBody>
          <a:bodyPr/>
          <a:lstStyle/>
          <a:p>
            <a:endParaRPr lang="en-AU"/>
          </a:p>
        </p:txBody>
      </p:sp>
      <p:sp>
        <p:nvSpPr>
          <p:cNvPr id="4" name="Title 3">
            <a:extLst>
              <a:ext uri="{FF2B5EF4-FFF2-40B4-BE49-F238E27FC236}">
                <a16:creationId xmlns:a16="http://schemas.microsoft.com/office/drawing/2014/main" id="{38121C14-21B8-48FF-BBF9-E7CAAC065B28}"/>
              </a:ext>
            </a:extLst>
          </p:cNvPr>
          <p:cNvSpPr>
            <a:spLocks noGrp="1"/>
          </p:cNvSpPr>
          <p:nvPr>
            <p:ph type="title"/>
          </p:nvPr>
        </p:nvSpPr>
        <p:spPr/>
        <p:txBody>
          <a:bodyPr>
            <a:normAutofit/>
          </a:bodyPr>
          <a:lstStyle/>
          <a:p>
            <a:r>
              <a:rPr lang="en-AU" sz="2400" dirty="0"/>
              <a:t>Exercise Questions</a:t>
            </a:r>
          </a:p>
        </p:txBody>
      </p:sp>
      <p:sp>
        <p:nvSpPr>
          <p:cNvPr id="6" name="Text Placeholder 5">
            <a:extLst>
              <a:ext uri="{FF2B5EF4-FFF2-40B4-BE49-F238E27FC236}">
                <a16:creationId xmlns:a16="http://schemas.microsoft.com/office/drawing/2014/main" id="{D71F2AC0-3D6F-43AF-AD3A-CDEF8F319F7E}"/>
              </a:ext>
            </a:extLst>
          </p:cNvPr>
          <p:cNvSpPr>
            <a:spLocks noGrp="1"/>
          </p:cNvSpPr>
          <p:nvPr>
            <p:ph type="body" sz="quarter" idx="10"/>
          </p:nvPr>
        </p:nvSpPr>
        <p:spPr/>
        <p:txBody>
          <a:bodyPr/>
          <a:lstStyle/>
          <a:p>
            <a:r>
              <a:rPr lang="en-US" sz="1800" dirty="0">
                <a:effectLst/>
                <a:ea typeface="Calibri" panose="020F0502020204030204" pitchFamily="34" charset="0"/>
              </a:rPr>
              <a:t>After attending a National Hospitality Industry Expo, Donald learned about key benchmarks of industry- average ratios for similar types of hotels. He is keen to examine how Barossa Boutique is performing in comparison to industry averages. Based on the information below, analyse and evaluate how Barossa Boutique is performing financially.</a:t>
            </a:r>
          </a:p>
          <a:p>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AU" dirty="0"/>
          </a:p>
        </p:txBody>
      </p:sp>
      <p:graphicFrame>
        <p:nvGraphicFramePr>
          <p:cNvPr id="7" name="Table 6">
            <a:extLst>
              <a:ext uri="{FF2B5EF4-FFF2-40B4-BE49-F238E27FC236}">
                <a16:creationId xmlns:a16="http://schemas.microsoft.com/office/drawing/2014/main" id="{C50D7C51-CE23-4386-89D2-CA62A7DC3258}"/>
              </a:ext>
            </a:extLst>
          </p:cNvPr>
          <p:cNvGraphicFramePr>
            <a:graphicFrameLocks noGrp="1"/>
          </p:cNvGraphicFramePr>
          <p:nvPr>
            <p:extLst>
              <p:ext uri="{D42A27DB-BD31-4B8C-83A1-F6EECF244321}">
                <p14:modId xmlns:p14="http://schemas.microsoft.com/office/powerpoint/2010/main" val="3918714934"/>
              </p:ext>
            </p:extLst>
          </p:nvPr>
        </p:nvGraphicFramePr>
        <p:xfrm>
          <a:off x="609600" y="2488020"/>
          <a:ext cx="10972800" cy="2892055"/>
        </p:xfrm>
        <a:graphic>
          <a:graphicData uri="http://schemas.openxmlformats.org/drawingml/2006/table">
            <a:tbl>
              <a:tblPr firstRow="1" firstCol="1" bandRow="1"/>
              <a:tblGrid>
                <a:gridCol w="3657600">
                  <a:extLst>
                    <a:ext uri="{9D8B030D-6E8A-4147-A177-3AD203B41FA5}">
                      <a16:colId xmlns:a16="http://schemas.microsoft.com/office/drawing/2014/main" val="3103454529"/>
                    </a:ext>
                  </a:extLst>
                </a:gridCol>
                <a:gridCol w="3657600">
                  <a:extLst>
                    <a:ext uri="{9D8B030D-6E8A-4147-A177-3AD203B41FA5}">
                      <a16:colId xmlns:a16="http://schemas.microsoft.com/office/drawing/2014/main" val="1975482995"/>
                    </a:ext>
                  </a:extLst>
                </a:gridCol>
                <a:gridCol w="3657600">
                  <a:extLst>
                    <a:ext uri="{9D8B030D-6E8A-4147-A177-3AD203B41FA5}">
                      <a16:colId xmlns:a16="http://schemas.microsoft.com/office/drawing/2014/main" val="4195242499"/>
                    </a:ext>
                  </a:extLst>
                </a:gridCol>
              </a:tblGrid>
              <a:tr h="578411">
                <a:tc>
                  <a:txBody>
                    <a:bodyPr/>
                    <a:lstStyle/>
                    <a:p>
                      <a:pPr>
                        <a:lnSpc>
                          <a:spcPct val="150000"/>
                        </a:lnSpc>
                        <a:spcAft>
                          <a:spcPts val="800"/>
                        </a:spcAft>
                      </a:pPr>
                      <a:r>
                        <a:rPr lang="en-AU" sz="1200" b="1">
                          <a:effectLst/>
                          <a:latin typeface="Times New Roman" panose="02020603050405020304" pitchFamily="18" charset="0"/>
                          <a:ea typeface="Calibri" panose="020F0502020204030204" pitchFamily="34" charset="0"/>
                          <a:cs typeface="Times New Roman" panose="02020603050405020304" pitchFamily="18" charset="0"/>
                        </a:rPr>
                        <a:t>Ratio</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800"/>
                        </a:spcAft>
                      </a:pPr>
                      <a:r>
                        <a:rPr lang="en-AU" sz="1200" b="1">
                          <a:effectLst/>
                          <a:latin typeface="Times New Roman" panose="02020603050405020304" pitchFamily="18" charset="0"/>
                          <a:ea typeface="Calibri" panose="020F0502020204030204" pitchFamily="34" charset="0"/>
                          <a:cs typeface="Times New Roman" panose="02020603050405020304" pitchFamily="18" charset="0"/>
                        </a:rPr>
                        <a:t>Barossa Boutique</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800"/>
                        </a:spcAft>
                      </a:pPr>
                      <a:r>
                        <a:rPr lang="en-AU" sz="1200" b="1">
                          <a:effectLst/>
                          <a:latin typeface="Times New Roman" panose="02020603050405020304" pitchFamily="18" charset="0"/>
                          <a:ea typeface="Calibri" panose="020F0502020204030204" pitchFamily="34" charset="0"/>
                          <a:cs typeface="Times New Roman" panose="02020603050405020304" pitchFamily="18" charset="0"/>
                        </a:rPr>
                        <a:t>Industry Average</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90055942"/>
                  </a:ext>
                </a:extLst>
              </a:tr>
              <a:tr h="578411">
                <a:tc>
                  <a:txBody>
                    <a:bodyPr/>
                    <a:lstStyle/>
                    <a:p>
                      <a:pPr>
                        <a:lnSpc>
                          <a:spcPct val="150000"/>
                        </a:lnSpc>
                        <a:spcAft>
                          <a:spcPts val="800"/>
                        </a:spcAft>
                      </a:pPr>
                      <a:r>
                        <a:rPr lang="en-AU" sz="1200">
                          <a:effectLst/>
                          <a:latin typeface="Times New Roman" panose="02020603050405020304" pitchFamily="18" charset="0"/>
                          <a:ea typeface="Calibri" panose="020F0502020204030204" pitchFamily="34" charset="0"/>
                          <a:cs typeface="Times New Roman" panose="02020603050405020304" pitchFamily="18" charset="0"/>
                        </a:rPr>
                        <a:t>Current Ratio</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800"/>
                        </a:spcAft>
                      </a:pPr>
                      <a:r>
                        <a:rPr lang="en-AU" sz="1200">
                          <a:effectLst/>
                          <a:latin typeface="Times New Roman" panose="02020603050405020304" pitchFamily="18" charset="0"/>
                          <a:ea typeface="Calibri" panose="020F0502020204030204" pitchFamily="34" charset="0"/>
                          <a:cs typeface="Times New Roman" panose="02020603050405020304" pitchFamily="18" charset="0"/>
                        </a:rPr>
                        <a:t>1.51</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800"/>
                        </a:spcAft>
                      </a:pPr>
                      <a:r>
                        <a:rPr lang="en-AU" sz="1200">
                          <a:effectLst/>
                          <a:latin typeface="Times New Roman" panose="02020603050405020304" pitchFamily="18" charset="0"/>
                          <a:ea typeface="Calibri" panose="020F0502020204030204" pitchFamily="34" charset="0"/>
                          <a:cs typeface="Times New Roman" panose="02020603050405020304" pitchFamily="18" charset="0"/>
                        </a:rPr>
                        <a:t>1.32</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70364486"/>
                  </a:ext>
                </a:extLst>
              </a:tr>
              <a:tr h="578411">
                <a:tc>
                  <a:txBody>
                    <a:bodyPr/>
                    <a:lstStyle/>
                    <a:p>
                      <a:pPr>
                        <a:lnSpc>
                          <a:spcPct val="150000"/>
                        </a:lnSpc>
                        <a:spcAft>
                          <a:spcPts val="800"/>
                        </a:spcAft>
                      </a:pPr>
                      <a:r>
                        <a:rPr lang="en-AU" sz="1200">
                          <a:effectLst/>
                          <a:latin typeface="Times New Roman" panose="02020603050405020304" pitchFamily="18" charset="0"/>
                          <a:ea typeface="Calibri" panose="020F0502020204030204" pitchFamily="34" charset="0"/>
                          <a:cs typeface="Times New Roman" panose="02020603050405020304" pitchFamily="18" charset="0"/>
                        </a:rPr>
                        <a:t>Receivable Average Collection Period</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800"/>
                        </a:spcAft>
                      </a:pPr>
                      <a:r>
                        <a:rPr lang="en-AU" sz="1200">
                          <a:effectLst/>
                          <a:latin typeface="Times New Roman" panose="02020603050405020304" pitchFamily="18" charset="0"/>
                          <a:ea typeface="Calibri" panose="020F0502020204030204" pitchFamily="34" charset="0"/>
                          <a:cs typeface="Times New Roman" panose="02020603050405020304" pitchFamily="18" charset="0"/>
                        </a:rPr>
                        <a:t>42.44 days</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800"/>
                        </a:spcAft>
                      </a:pPr>
                      <a:r>
                        <a:rPr lang="en-AU" sz="1200">
                          <a:effectLst/>
                          <a:latin typeface="Times New Roman" panose="02020603050405020304" pitchFamily="18" charset="0"/>
                          <a:ea typeface="Calibri" panose="020F0502020204030204" pitchFamily="34" charset="0"/>
                          <a:cs typeface="Times New Roman" panose="02020603050405020304" pitchFamily="18" charset="0"/>
                        </a:rPr>
                        <a:t>38.60 days</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29145549"/>
                  </a:ext>
                </a:extLst>
              </a:tr>
              <a:tr h="578411">
                <a:tc>
                  <a:txBody>
                    <a:bodyPr/>
                    <a:lstStyle/>
                    <a:p>
                      <a:pPr>
                        <a:lnSpc>
                          <a:spcPct val="150000"/>
                        </a:lnSpc>
                        <a:spcAft>
                          <a:spcPts val="800"/>
                        </a:spcAft>
                      </a:pPr>
                      <a:r>
                        <a:rPr lang="en-AU" sz="1200">
                          <a:effectLst/>
                          <a:latin typeface="Times New Roman" panose="02020603050405020304" pitchFamily="18" charset="0"/>
                          <a:ea typeface="Calibri" panose="020F0502020204030204" pitchFamily="34" charset="0"/>
                          <a:cs typeface="Times New Roman" panose="02020603050405020304" pitchFamily="18" charset="0"/>
                        </a:rPr>
                        <a:t>Profit Margin</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800"/>
                        </a:spcAft>
                      </a:pPr>
                      <a:r>
                        <a:rPr lang="en-AU" sz="1200">
                          <a:effectLst/>
                          <a:latin typeface="Times New Roman" panose="02020603050405020304" pitchFamily="18" charset="0"/>
                          <a:ea typeface="Calibri" panose="020F0502020204030204" pitchFamily="34" charset="0"/>
                          <a:cs typeface="Times New Roman" panose="02020603050405020304" pitchFamily="18" charset="0"/>
                        </a:rPr>
                        <a:t>10.08%</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800"/>
                        </a:spcAft>
                      </a:pPr>
                      <a:r>
                        <a:rPr lang="en-AU" sz="1200">
                          <a:effectLst/>
                          <a:latin typeface="Times New Roman" panose="02020603050405020304" pitchFamily="18" charset="0"/>
                          <a:ea typeface="Calibri" panose="020F0502020204030204" pitchFamily="34" charset="0"/>
                          <a:cs typeface="Times New Roman" panose="02020603050405020304" pitchFamily="18" charset="0"/>
                        </a:rPr>
                        <a:t>10.95%</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09232290"/>
                  </a:ext>
                </a:extLst>
              </a:tr>
              <a:tr h="578411">
                <a:tc>
                  <a:txBody>
                    <a:bodyPr/>
                    <a:lstStyle/>
                    <a:p>
                      <a:pPr>
                        <a:lnSpc>
                          <a:spcPct val="150000"/>
                        </a:lnSpc>
                        <a:spcAft>
                          <a:spcPts val="800"/>
                        </a:spcAft>
                      </a:pPr>
                      <a:r>
                        <a:rPr lang="en-AU" sz="1200">
                          <a:effectLst/>
                          <a:latin typeface="Times New Roman" panose="02020603050405020304" pitchFamily="18" charset="0"/>
                          <a:ea typeface="Calibri" panose="020F0502020204030204" pitchFamily="34" charset="0"/>
                          <a:cs typeface="Times New Roman" panose="02020603050405020304" pitchFamily="18" charset="0"/>
                        </a:rPr>
                        <a:t>Labor Cost Percentage</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800"/>
                        </a:spcAft>
                      </a:pPr>
                      <a:r>
                        <a:rPr lang="en-AU" sz="1200" dirty="0">
                          <a:effectLst/>
                          <a:latin typeface="Times New Roman" panose="02020603050405020304" pitchFamily="18" charset="0"/>
                          <a:ea typeface="Calibri" panose="020F0502020204030204" pitchFamily="34" charset="0"/>
                          <a:cs typeface="Times New Roman" panose="02020603050405020304" pitchFamily="18" charset="0"/>
                        </a:rPr>
                        <a:t>36.67%</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800"/>
                        </a:spcAft>
                      </a:pPr>
                      <a:r>
                        <a:rPr lang="en-AU" sz="1200" dirty="0">
                          <a:effectLst/>
                          <a:latin typeface="Times New Roman" panose="02020603050405020304" pitchFamily="18" charset="0"/>
                          <a:ea typeface="Calibri" panose="020F0502020204030204" pitchFamily="34" charset="0"/>
                          <a:cs typeface="Times New Roman" panose="02020603050405020304" pitchFamily="18" charset="0"/>
                        </a:rPr>
                        <a:t>32.45%</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70186328"/>
                  </a:ext>
                </a:extLst>
              </a:tr>
            </a:tbl>
          </a:graphicData>
        </a:graphic>
      </p:graphicFrame>
    </p:spTree>
    <p:extLst>
      <p:ext uri="{BB962C8B-B14F-4D97-AF65-F5344CB8AC3E}">
        <p14:creationId xmlns:p14="http://schemas.microsoft.com/office/powerpoint/2010/main" val="18869001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3C23320-34E7-48E0-9C61-A630294A94BB}"/>
              </a:ext>
            </a:extLst>
          </p:cNvPr>
          <p:cNvSpPr>
            <a:spLocks noGrp="1"/>
          </p:cNvSpPr>
          <p:nvPr>
            <p:ph type="body" sz="quarter" idx="10"/>
          </p:nvPr>
        </p:nvSpPr>
        <p:spPr>
          <a:xfrm>
            <a:off x="540000" y="875767"/>
            <a:ext cx="10800000" cy="4312919"/>
          </a:xfrm>
        </p:spPr>
        <p:txBody>
          <a:bodyPr/>
          <a:lstStyle/>
          <a:p>
            <a:r>
              <a:rPr lang="en-AU" dirty="0"/>
              <a:t>Solution</a:t>
            </a:r>
          </a:p>
          <a:p>
            <a:endParaRPr lang="en-AU" dirty="0"/>
          </a:p>
        </p:txBody>
      </p:sp>
      <p:sp>
        <p:nvSpPr>
          <p:cNvPr id="3" name="Text Placeholder 2">
            <a:extLst>
              <a:ext uri="{FF2B5EF4-FFF2-40B4-BE49-F238E27FC236}">
                <a16:creationId xmlns:a16="http://schemas.microsoft.com/office/drawing/2014/main" id="{EA0381B0-BFEE-4D75-B414-CDB32615B547}"/>
              </a:ext>
            </a:extLst>
          </p:cNvPr>
          <p:cNvSpPr>
            <a:spLocks noGrp="1"/>
          </p:cNvSpPr>
          <p:nvPr>
            <p:ph type="body" sz="quarter" idx="11"/>
          </p:nvPr>
        </p:nvSpPr>
        <p:spPr/>
        <p:txBody>
          <a:bodyPr/>
          <a:lstStyle/>
          <a:p>
            <a:endParaRPr lang="en-AU"/>
          </a:p>
        </p:txBody>
      </p:sp>
      <p:sp>
        <p:nvSpPr>
          <p:cNvPr id="4" name="Title 3">
            <a:extLst>
              <a:ext uri="{FF2B5EF4-FFF2-40B4-BE49-F238E27FC236}">
                <a16:creationId xmlns:a16="http://schemas.microsoft.com/office/drawing/2014/main" id="{5D6FE168-DE53-4D37-A305-C5A098F821F6}"/>
              </a:ext>
            </a:extLst>
          </p:cNvPr>
          <p:cNvSpPr>
            <a:spLocks noGrp="1"/>
          </p:cNvSpPr>
          <p:nvPr>
            <p:ph type="title"/>
          </p:nvPr>
        </p:nvSpPr>
        <p:spPr/>
        <p:txBody>
          <a:bodyPr/>
          <a:lstStyle/>
          <a:p>
            <a:endParaRPr lang="en-AU" dirty="0"/>
          </a:p>
        </p:txBody>
      </p:sp>
      <p:graphicFrame>
        <p:nvGraphicFramePr>
          <p:cNvPr id="5" name="Table 4">
            <a:extLst>
              <a:ext uri="{FF2B5EF4-FFF2-40B4-BE49-F238E27FC236}">
                <a16:creationId xmlns:a16="http://schemas.microsoft.com/office/drawing/2014/main" id="{660384CA-E78C-40C5-9873-C36712EDD261}"/>
              </a:ext>
            </a:extLst>
          </p:cNvPr>
          <p:cNvGraphicFramePr>
            <a:graphicFrameLocks noGrp="1"/>
          </p:cNvGraphicFramePr>
          <p:nvPr>
            <p:extLst>
              <p:ext uri="{D42A27DB-BD31-4B8C-83A1-F6EECF244321}">
                <p14:modId xmlns:p14="http://schemas.microsoft.com/office/powerpoint/2010/main" val="2040739564"/>
              </p:ext>
            </p:extLst>
          </p:nvPr>
        </p:nvGraphicFramePr>
        <p:xfrm>
          <a:off x="609598" y="1669314"/>
          <a:ext cx="10640658" cy="4157327"/>
        </p:xfrm>
        <a:graphic>
          <a:graphicData uri="http://schemas.openxmlformats.org/drawingml/2006/table">
            <a:tbl>
              <a:tblPr firstRow="1" firstCol="1" bandRow="1"/>
              <a:tblGrid>
                <a:gridCol w="3223316">
                  <a:extLst>
                    <a:ext uri="{9D8B030D-6E8A-4147-A177-3AD203B41FA5}">
                      <a16:colId xmlns:a16="http://schemas.microsoft.com/office/drawing/2014/main" val="2817703655"/>
                    </a:ext>
                  </a:extLst>
                </a:gridCol>
                <a:gridCol w="7417342">
                  <a:extLst>
                    <a:ext uri="{9D8B030D-6E8A-4147-A177-3AD203B41FA5}">
                      <a16:colId xmlns:a16="http://schemas.microsoft.com/office/drawing/2014/main" val="1447765219"/>
                    </a:ext>
                  </a:extLst>
                </a:gridCol>
              </a:tblGrid>
              <a:tr h="267953">
                <a:tc>
                  <a:txBody>
                    <a:bodyPr/>
                    <a:lstStyle/>
                    <a:p>
                      <a:pPr>
                        <a:lnSpc>
                          <a:spcPct val="107000"/>
                        </a:lnSpc>
                        <a:spcAft>
                          <a:spcPts val="800"/>
                        </a:spcAft>
                      </a:pPr>
                      <a:r>
                        <a:rPr lang="en-AU" sz="1200" b="1">
                          <a:effectLst/>
                          <a:latin typeface="Times New Roman" panose="02020603050405020304" pitchFamily="18" charset="0"/>
                          <a:ea typeface="Calibri" panose="020F0502020204030204" pitchFamily="34" charset="0"/>
                          <a:cs typeface="Times New Roman" panose="02020603050405020304" pitchFamily="18" charset="0"/>
                        </a:rPr>
                        <a:t>Ratio</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AU" sz="1200" b="1">
                          <a:effectLst/>
                          <a:latin typeface="Times New Roman" panose="02020603050405020304" pitchFamily="18" charset="0"/>
                          <a:ea typeface="Calibri" panose="020F0502020204030204" pitchFamily="34" charset="0"/>
                          <a:cs typeface="Times New Roman" panose="02020603050405020304" pitchFamily="18" charset="0"/>
                        </a:rPr>
                        <a:t>Evaluation</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16656794"/>
                  </a:ext>
                </a:extLst>
              </a:tr>
              <a:tr h="1113222">
                <a:tc>
                  <a:txBody>
                    <a:bodyPr/>
                    <a:lstStyle/>
                    <a:p>
                      <a:pPr>
                        <a:lnSpc>
                          <a:spcPct val="107000"/>
                        </a:lnSpc>
                        <a:spcAft>
                          <a:spcPts val="800"/>
                        </a:spcAft>
                      </a:pPr>
                      <a:endParaRPr lang="en-AU" sz="12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AU" sz="1200" dirty="0">
                          <a:effectLst/>
                          <a:latin typeface="Times New Roman" panose="02020603050405020304" pitchFamily="18" charset="0"/>
                          <a:ea typeface="Calibri" panose="020F0502020204030204" pitchFamily="34" charset="0"/>
                          <a:cs typeface="Times New Roman" panose="02020603050405020304" pitchFamily="18" charset="0"/>
                        </a:rPr>
                        <a:t>Current Ratio</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AU" sz="1200">
                          <a:effectLst/>
                          <a:latin typeface="Times New Roman" panose="02020603050405020304" pitchFamily="18" charset="0"/>
                          <a:ea typeface="Calibri" panose="020F0502020204030204" pitchFamily="34" charset="0"/>
                          <a:cs typeface="Times New Roman" panose="02020603050405020304" pitchFamily="18" charset="0"/>
                        </a:rPr>
                        <a:t>Barossa Boutique has higher than industry average current ratio, which means they have more than enough current assets to meet any current liabilities. However, having too high of current ratio is not necessarily a good thing, as Barossa Boutique might have too much productive current assets lying around. </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41216248"/>
                  </a:ext>
                </a:extLst>
              </a:tr>
              <a:tr h="1113222">
                <a:tc>
                  <a:txBody>
                    <a:bodyPr/>
                    <a:lstStyle/>
                    <a:p>
                      <a:pPr>
                        <a:lnSpc>
                          <a:spcPct val="107000"/>
                        </a:lnSpc>
                        <a:spcAft>
                          <a:spcPts val="800"/>
                        </a:spcAft>
                      </a:pPr>
                      <a:endParaRPr lang="en-AU" sz="12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AU" sz="1200" dirty="0">
                          <a:effectLst/>
                          <a:latin typeface="Times New Roman" panose="02020603050405020304" pitchFamily="18" charset="0"/>
                          <a:ea typeface="Calibri" panose="020F0502020204030204" pitchFamily="34" charset="0"/>
                          <a:cs typeface="Times New Roman" panose="02020603050405020304" pitchFamily="18" charset="0"/>
                        </a:rPr>
                        <a:t>Receivable Average Collection Period</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AU" sz="1200">
                          <a:effectLst/>
                          <a:latin typeface="Times New Roman" panose="02020603050405020304" pitchFamily="18" charset="0"/>
                          <a:ea typeface="Calibri" panose="020F0502020204030204" pitchFamily="34" charset="0"/>
                          <a:cs typeface="Times New Roman" panose="02020603050405020304" pitchFamily="18" charset="0"/>
                        </a:rPr>
                        <a:t>Barossa Boutique’s average receivables collection period is longer than the industry average, which means they are slower than normal in collecting its receivables. It is not a good indicator, and Donald must ensure that efficient collection of receivables is in action to ensure quick cash recovery. </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24170686"/>
                  </a:ext>
                </a:extLst>
              </a:tr>
              <a:tr h="831465">
                <a:tc>
                  <a:txBody>
                    <a:bodyPr/>
                    <a:lstStyle/>
                    <a:p>
                      <a:pPr>
                        <a:lnSpc>
                          <a:spcPct val="107000"/>
                        </a:lnSpc>
                        <a:spcAft>
                          <a:spcPts val="800"/>
                        </a:spcAft>
                      </a:pPr>
                      <a:endParaRPr lang="en-AU" sz="12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AU" sz="1200" dirty="0">
                          <a:effectLst/>
                          <a:latin typeface="Times New Roman" panose="02020603050405020304" pitchFamily="18" charset="0"/>
                          <a:ea typeface="Calibri" panose="020F0502020204030204" pitchFamily="34" charset="0"/>
                          <a:cs typeface="Times New Roman" panose="02020603050405020304" pitchFamily="18" charset="0"/>
                        </a:rPr>
                        <a:t>Profit Margin</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AU" sz="1200">
                          <a:effectLst/>
                          <a:latin typeface="Times New Roman" panose="02020603050405020304" pitchFamily="18" charset="0"/>
                          <a:ea typeface="Calibri" panose="020F0502020204030204" pitchFamily="34" charset="0"/>
                          <a:cs typeface="Times New Roman" panose="02020603050405020304" pitchFamily="18" charset="0"/>
                        </a:rPr>
                        <a:t>There is not much difference in the profit margin figures, indicating that Barossa Boutique is in line with the industry with regards to its ability to convert sales revenues into profits. </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85056039"/>
                  </a:ext>
                </a:extLst>
              </a:tr>
              <a:tr h="831465">
                <a:tc>
                  <a:txBody>
                    <a:bodyPr/>
                    <a:lstStyle/>
                    <a:p>
                      <a:pPr>
                        <a:lnSpc>
                          <a:spcPct val="107000"/>
                        </a:lnSpc>
                        <a:spcAft>
                          <a:spcPts val="800"/>
                        </a:spcAft>
                      </a:pPr>
                      <a:endParaRPr lang="en-AU" sz="12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AU" sz="1200" dirty="0">
                          <a:effectLst/>
                          <a:latin typeface="Times New Roman" panose="02020603050405020304" pitchFamily="18" charset="0"/>
                          <a:ea typeface="Calibri" panose="020F0502020204030204" pitchFamily="34" charset="0"/>
                          <a:cs typeface="Times New Roman" panose="02020603050405020304" pitchFamily="18" charset="0"/>
                        </a:rPr>
                        <a:t>Labour Cost Percentage</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AU" sz="1200" dirty="0">
                          <a:effectLst/>
                          <a:latin typeface="Times New Roman" panose="02020603050405020304" pitchFamily="18" charset="0"/>
                          <a:ea typeface="Calibri" panose="020F0502020204030204" pitchFamily="34" charset="0"/>
                          <a:cs typeface="Times New Roman" panose="02020603050405020304" pitchFamily="18" charset="0"/>
                        </a:rPr>
                        <a:t>In the hospitality industry, labour cost is a crucial element that requires constant control. Barossa Boutique’s labour costs are higher than the industry, indicating that they require more control in </a:t>
                      </a:r>
                      <a:r>
                        <a:rPr lang="en-AU" sz="1200">
                          <a:effectLst/>
                          <a:latin typeface="Times New Roman" panose="02020603050405020304" pitchFamily="18" charset="0"/>
                          <a:ea typeface="Calibri" panose="020F0502020204030204" pitchFamily="34" charset="0"/>
                          <a:cs typeface="Times New Roman" panose="02020603050405020304" pitchFamily="18" charset="0"/>
                        </a:rPr>
                        <a:t>keeping labour costs </a:t>
                      </a:r>
                      <a:r>
                        <a:rPr lang="en-AU" sz="1200" dirty="0">
                          <a:effectLst/>
                          <a:latin typeface="Times New Roman" panose="02020603050405020304" pitchFamily="18" charset="0"/>
                          <a:ea typeface="Calibri" panose="020F0502020204030204" pitchFamily="34" charset="0"/>
                          <a:cs typeface="Times New Roman" panose="02020603050405020304" pitchFamily="18" charset="0"/>
                        </a:rPr>
                        <a:t>in check. </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32283932"/>
                  </a:ext>
                </a:extLst>
              </a:tr>
            </a:tbl>
          </a:graphicData>
        </a:graphic>
      </p:graphicFrame>
    </p:spTree>
    <p:extLst>
      <p:ext uri="{BB962C8B-B14F-4D97-AF65-F5344CB8AC3E}">
        <p14:creationId xmlns:p14="http://schemas.microsoft.com/office/powerpoint/2010/main" val="21081490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12A4680-7506-4F84-B90B-5FC3C2ABFFE6}"/>
              </a:ext>
            </a:extLst>
          </p:cNvPr>
          <p:cNvSpPr>
            <a:spLocks noGrp="1"/>
          </p:cNvSpPr>
          <p:nvPr>
            <p:ph type="body" sz="quarter" idx="10"/>
          </p:nvPr>
        </p:nvSpPr>
        <p:spPr/>
        <p:txBody>
          <a:bodyPr/>
          <a:lstStyle/>
          <a:p>
            <a:pPr marL="457200" indent="-457200">
              <a:buFont typeface="Arial" panose="020B0604020202020204" pitchFamily="34" charset="0"/>
              <a:buChar char="•"/>
            </a:pPr>
            <a:r>
              <a:rPr lang="en-AU" i="1" dirty="0"/>
              <a:t>Indirect costs </a:t>
            </a:r>
            <a:r>
              <a:rPr lang="en-AU" dirty="0"/>
              <a:t>(or overheads) are such that cannot be identified with and are untraceable to a particular division, and therefore cannot be allocated to any specific department, e.g., electricity, gas, building maintenance, etc. </a:t>
            </a:r>
          </a:p>
          <a:p>
            <a:pPr marL="457200" indent="-457200">
              <a:buFont typeface="Arial" panose="020B0604020202020204" pitchFamily="34" charset="0"/>
              <a:buChar char="•"/>
            </a:pPr>
            <a:endParaRPr lang="en-AU" dirty="0"/>
          </a:p>
          <a:p>
            <a:pPr marL="457200" indent="-457200">
              <a:buFont typeface="Arial" panose="020B0604020202020204" pitchFamily="34" charset="0"/>
              <a:buChar char="•"/>
            </a:pPr>
            <a:r>
              <a:rPr lang="en-AU" dirty="0"/>
              <a:t>These cannot be charged to any specific hotel departments such as rooms, food or beverage.  </a:t>
            </a:r>
          </a:p>
        </p:txBody>
      </p:sp>
      <p:sp>
        <p:nvSpPr>
          <p:cNvPr id="3" name="Text Placeholder 2">
            <a:extLst>
              <a:ext uri="{FF2B5EF4-FFF2-40B4-BE49-F238E27FC236}">
                <a16:creationId xmlns:a16="http://schemas.microsoft.com/office/drawing/2014/main" id="{3D53DB44-117C-4B5A-A6D7-E86479A70C26}"/>
              </a:ext>
            </a:extLst>
          </p:cNvPr>
          <p:cNvSpPr>
            <a:spLocks noGrp="1"/>
          </p:cNvSpPr>
          <p:nvPr>
            <p:ph type="body" sz="quarter" idx="11"/>
          </p:nvPr>
        </p:nvSpPr>
        <p:spPr/>
        <p:txBody>
          <a:bodyPr/>
          <a:lstStyle/>
          <a:p>
            <a:endParaRPr lang="en-AU"/>
          </a:p>
        </p:txBody>
      </p:sp>
      <p:sp>
        <p:nvSpPr>
          <p:cNvPr id="4" name="Title 3">
            <a:extLst>
              <a:ext uri="{FF2B5EF4-FFF2-40B4-BE49-F238E27FC236}">
                <a16:creationId xmlns:a16="http://schemas.microsoft.com/office/drawing/2014/main" id="{D1216335-A770-4298-B377-2158BA702659}"/>
              </a:ext>
            </a:extLst>
          </p:cNvPr>
          <p:cNvSpPr>
            <a:spLocks noGrp="1"/>
          </p:cNvSpPr>
          <p:nvPr>
            <p:ph type="title"/>
          </p:nvPr>
        </p:nvSpPr>
        <p:spPr/>
        <p:txBody>
          <a:bodyPr/>
          <a:lstStyle/>
          <a:p>
            <a:endParaRPr lang="en-AU"/>
          </a:p>
        </p:txBody>
      </p:sp>
    </p:spTree>
    <p:extLst>
      <p:ext uri="{BB962C8B-B14F-4D97-AF65-F5344CB8AC3E}">
        <p14:creationId xmlns:p14="http://schemas.microsoft.com/office/powerpoint/2010/main" val="3642235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166EFB8-D279-4763-9C19-3B1004B5B4AD}"/>
              </a:ext>
            </a:extLst>
          </p:cNvPr>
          <p:cNvSpPr>
            <a:spLocks noGrp="1"/>
          </p:cNvSpPr>
          <p:nvPr>
            <p:ph type="body" sz="quarter" idx="10"/>
          </p:nvPr>
        </p:nvSpPr>
        <p:spPr/>
        <p:txBody>
          <a:bodyPr/>
          <a:lstStyle/>
          <a:p>
            <a:r>
              <a:rPr lang="en-AU" b="1" dirty="0"/>
              <a:t>Fixed vs. Variable Costs</a:t>
            </a:r>
          </a:p>
          <a:p>
            <a:endParaRPr lang="en-AU" dirty="0"/>
          </a:p>
          <a:p>
            <a:pPr marL="457200" indent="-457200">
              <a:buFont typeface="Arial" panose="020B0604020202020204" pitchFamily="34" charset="0"/>
              <a:buChar char="•"/>
            </a:pPr>
            <a:r>
              <a:rPr lang="en-AU" i="1" dirty="0"/>
              <a:t>Fixed</a:t>
            </a:r>
            <a:r>
              <a:rPr lang="en-AU" dirty="0"/>
              <a:t> costs can be identified as those that are expected to remain fixed for short-term operations and do not vary with the changes in sales, e.g., lease/rent.</a:t>
            </a:r>
          </a:p>
          <a:p>
            <a:pPr marL="457200" indent="-457200">
              <a:buFont typeface="Arial" panose="020B0604020202020204" pitchFamily="34" charset="0"/>
              <a:buChar char="•"/>
            </a:pPr>
            <a:r>
              <a:rPr lang="en-AU" i="1" dirty="0"/>
              <a:t>Variable</a:t>
            </a:r>
            <a:r>
              <a:rPr lang="en-AU" dirty="0"/>
              <a:t> costs change in direct proportion to any changes in sales revenue levels, e.g., stock purchases.</a:t>
            </a:r>
          </a:p>
          <a:p>
            <a:endParaRPr lang="en-AU" dirty="0"/>
          </a:p>
        </p:txBody>
      </p:sp>
      <p:sp>
        <p:nvSpPr>
          <p:cNvPr id="3" name="Text Placeholder 2">
            <a:extLst>
              <a:ext uri="{FF2B5EF4-FFF2-40B4-BE49-F238E27FC236}">
                <a16:creationId xmlns:a16="http://schemas.microsoft.com/office/drawing/2014/main" id="{9003ED9A-C05F-4E8B-99FE-D7E4F7552D80}"/>
              </a:ext>
            </a:extLst>
          </p:cNvPr>
          <p:cNvSpPr>
            <a:spLocks noGrp="1"/>
          </p:cNvSpPr>
          <p:nvPr>
            <p:ph type="body" sz="quarter" idx="11"/>
          </p:nvPr>
        </p:nvSpPr>
        <p:spPr/>
        <p:txBody>
          <a:bodyPr/>
          <a:lstStyle/>
          <a:p>
            <a:endParaRPr lang="en-AU"/>
          </a:p>
        </p:txBody>
      </p:sp>
      <p:sp>
        <p:nvSpPr>
          <p:cNvPr id="4" name="Title 3">
            <a:extLst>
              <a:ext uri="{FF2B5EF4-FFF2-40B4-BE49-F238E27FC236}">
                <a16:creationId xmlns:a16="http://schemas.microsoft.com/office/drawing/2014/main" id="{E0245E47-6D6F-4024-AE99-A14B6CB17098}"/>
              </a:ext>
            </a:extLst>
          </p:cNvPr>
          <p:cNvSpPr>
            <a:spLocks noGrp="1"/>
          </p:cNvSpPr>
          <p:nvPr>
            <p:ph type="title"/>
          </p:nvPr>
        </p:nvSpPr>
        <p:spPr/>
        <p:txBody>
          <a:bodyPr/>
          <a:lstStyle/>
          <a:p>
            <a:endParaRPr lang="en-AU"/>
          </a:p>
        </p:txBody>
      </p:sp>
    </p:spTree>
    <p:extLst>
      <p:ext uri="{BB962C8B-B14F-4D97-AF65-F5344CB8AC3E}">
        <p14:creationId xmlns:p14="http://schemas.microsoft.com/office/powerpoint/2010/main" val="10205090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BA79FB7-6692-4B95-B4FA-23568770D5B9}"/>
              </a:ext>
            </a:extLst>
          </p:cNvPr>
          <p:cNvSpPr>
            <a:spLocks noGrp="1"/>
          </p:cNvSpPr>
          <p:nvPr>
            <p:ph type="body" sz="quarter" idx="10"/>
          </p:nvPr>
        </p:nvSpPr>
        <p:spPr/>
        <p:txBody>
          <a:bodyPr/>
          <a:lstStyle/>
          <a:p>
            <a:r>
              <a:rPr lang="en-AU" b="1" dirty="0"/>
              <a:t>Break-even Analysis</a:t>
            </a:r>
          </a:p>
          <a:p>
            <a:endParaRPr lang="en-AU" dirty="0"/>
          </a:p>
          <a:p>
            <a:r>
              <a:rPr lang="en-AU" sz="2000" dirty="0"/>
              <a:t>The break-even point refers to the level  of ‘breaking even’, i.e. sales revenue equalling expenses (fixed and variable).</a:t>
            </a:r>
          </a:p>
          <a:p>
            <a:endParaRPr lang="en-AU" sz="2000" dirty="0"/>
          </a:p>
          <a:p>
            <a:r>
              <a:rPr lang="en-AU" sz="2000" dirty="0"/>
              <a:t>To calculate the break-even point (BEP):</a:t>
            </a:r>
          </a:p>
          <a:p>
            <a:endParaRPr lang="en-AU" sz="2000" dirty="0"/>
          </a:p>
          <a:p>
            <a:pPr marL="285750" indent="-285750">
              <a:buFont typeface="Arial" panose="020B0604020202020204" pitchFamily="34" charset="0"/>
              <a:buChar char="•"/>
            </a:pPr>
            <a:r>
              <a:rPr lang="en-AU" sz="2000" dirty="0">
                <a:ea typeface="Calibri" panose="020F0502020204030204" pitchFamily="34" charset="0"/>
              </a:rPr>
              <a:t>f</a:t>
            </a:r>
            <a:r>
              <a:rPr lang="en-AU" sz="2000" dirty="0">
                <a:effectLst/>
                <a:ea typeface="Calibri" panose="020F0502020204030204" pitchFamily="34" charset="0"/>
              </a:rPr>
              <a:t>orecast and categorize expenses;</a:t>
            </a:r>
          </a:p>
          <a:p>
            <a:pPr marL="285750" indent="-285750">
              <a:buFont typeface="Arial" panose="020B0604020202020204" pitchFamily="34" charset="0"/>
              <a:buChar char="•"/>
            </a:pPr>
            <a:r>
              <a:rPr lang="en-AU" sz="2000" dirty="0">
                <a:effectLst/>
                <a:ea typeface="Calibri" panose="020F0502020204030204" pitchFamily="34" charset="0"/>
              </a:rPr>
              <a:t>calculate the ratio of variable costs to net sales;</a:t>
            </a:r>
            <a:endParaRPr lang="en-AU" sz="2000" dirty="0">
              <a:ea typeface="Calibri" panose="020F0502020204030204" pitchFamily="34" charset="0"/>
            </a:endParaRPr>
          </a:p>
          <a:p>
            <a:pPr marL="285750" indent="-285750">
              <a:buFont typeface="Arial" panose="020B0604020202020204" pitchFamily="34" charset="0"/>
              <a:buChar char="•"/>
            </a:pPr>
            <a:r>
              <a:rPr lang="en-AU" sz="2000" dirty="0">
                <a:ea typeface="Calibri" panose="020F0502020204030204" pitchFamily="34" charset="0"/>
              </a:rPr>
              <a:t>u</a:t>
            </a:r>
            <a:r>
              <a:rPr lang="en-AU" sz="2000" dirty="0">
                <a:effectLst/>
                <a:ea typeface="Calibri" panose="020F0502020204030204" pitchFamily="34" charset="0"/>
              </a:rPr>
              <a:t>se the break-even point equation.</a:t>
            </a:r>
            <a:endParaRPr lang="en-AU" sz="2000" dirty="0"/>
          </a:p>
        </p:txBody>
      </p:sp>
      <p:sp>
        <p:nvSpPr>
          <p:cNvPr id="3" name="Text Placeholder 2">
            <a:extLst>
              <a:ext uri="{FF2B5EF4-FFF2-40B4-BE49-F238E27FC236}">
                <a16:creationId xmlns:a16="http://schemas.microsoft.com/office/drawing/2014/main" id="{AC48C698-F3ED-4307-ABC4-687AB5F4B2A4}"/>
              </a:ext>
            </a:extLst>
          </p:cNvPr>
          <p:cNvSpPr>
            <a:spLocks noGrp="1"/>
          </p:cNvSpPr>
          <p:nvPr>
            <p:ph type="body" sz="quarter" idx="11"/>
          </p:nvPr>
        </p:nvSpPr>
        <p:spPr/>
        <p:txBody>
          <a:bodyPr/>
          <a:lstStyle/>
          <a:p>
            <a:endParaRPr lang="en-AU"/>
          </a:p>
        </p:txBody>
      </p:sp>
      <p:sp>
        <p:nvSpPr>
          <p:cNvPr id="4" name="Title 3">
            <a:extLst>
              <a:ext uri="{FF2B5EF4-FFF2-40B4-BE49-F238E27FC236}">
                <a16:creationId xmlns:a16="http://schemas.microsoft.com/office/drawing/2014/main" id="{FF956241-720E-4084-AC6D-234526AD9774}"/>
              </a:ext>
            </a:extLst>
          </p:cNvPr>
          <p:cNvSpPr>
            <a:spLocks noGrp="1"/>
          </p:cNvSpPr>
          <p:nvPr>
            <p:ph type="title"/>
          </p:nvPr>
        </p:nvSpPr>
        <p:spPr/>
        <p:txBody>
          <a:bodyPr/>
          <a:lstStyle/>
          <a:p>
            <a:endParaRPr lang="en-AU"/>
          </a:p>
        </p:txBody>
      </p:sp>
    </p:spTree>
    <p:extLst>
      <p:ext uri="{BB962C8B-B14F-4D97-AF65-F5344CB8AC3E}">
        <p14:creationId xmlns:p14="http://schemas.microsoft.com/office/powerpoint/2010/main" val="37871301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6A91D9E-970B-4F7B-B889-D916E37F6313}"/>
              </a:ext>
            </a:extLst>
          </p:cNvPr>
          <p:cNvSpPr>
            <a:spLocks noGrp="1"/>
          </p:cNvSpPr>
          <p:nvPr>
            <p:ph type="body" sz="quarter" idx="10"/>
          </p:nvPr>
        </p:nvSpPr>
        <p:spPr>
          <a:xfrm>
            <a:off x="540000" y="1339054"/>
            <a:ext cx="10800000" cy="4312919"/>
          </a:xfrm>
        </p:spPr>
        <p:txBody>
          <a:bodyPr/>
          <a:lstStyle/>
          <a:p>
            <a:r>
              <a:rPr lang="en-AU" b="1" dirty="0"/>
              <a:t>Break-event point calculation:</a:t>
            </a:r>
          </a:p>
          <a:p>
            <a:endParaRPr lang="en-AU" dirty="0"/>
          </a:p>
        </p:txBody>
      </p:sp>
      <p:sp>
        <p:nvSpPr>
          <p:cNvPr id="3" name="Text Placeholder 2">
            <a:extLst>
              <a:ext uri="{FF2B5EF4-FFF2-40B4-BE49-F238E27FC236}">
                <a16:creationId xmlns:a16="http://schemas.microsoft.com/office/drawing/2014/main" id="{F7FD9D3B-6070-4975-9F40-8D54A19CDFBE}"/>
              </a:ext>
            </a:extLst>
          </p:cNvPr>
          <p:cNvSpPr>
            <a:spLocks noGrp="1"/>
          </p:cNvSpPr>
          <p:nvPr>
            <p:ph type="body" sz="quarter" idx="11"/>
          </p:nvPr>
        </p:nvSpPr>
        <p:spPr/>
        <p:txBody>
          <a:bodyPr/>
          <a:lstStyle/>
          <a:p>
            <a:endParaRPr lang="en-AU"/>
          </a:p>
        </p:txBody>
      </p:sp>
      <p:sp>
        <p:nvSpPr>
          <p:cNvPr id="4" name="Title 3">
            <a:extLst>
              <a:ext uri="{FF2B5EF4-FFF2-40B4-BE49-F238E27FC236}">
                <a16:creationId xmlns:a16="http://schemas.microsoft.com/office/drawing/2014/main" id="{AFB2AC44-6828-4B50-9F2A-8C0E0E7B3ECA}"/>
              </a:ext>
            </a:extLst>
          </p:cNvPr>
          <p:cNvSpPr>
            <a:spLocks noGrp="1"/>
          </p:cNvSpPr>
          <p:nvPr>
            <p:ph type="title"/>
          </p:nvPr>
        </p:nvSpPr>
        <p:spPr/>
        <p:txBody>
          <a:bodyPr/>
          <a:lstStyle/>
          <a:p>
            <a:endParaRPr lang="en-AU"/>
          </a:p>
        </p:txBody>
      </p:sp>
      <p:pic>
        <p:nvPicPr>
          <p:cNvPr id="6" name="Picture 5">
            <a:extLst>
              <a:ext uri="{FF2B5EF4-FFF2-40B4-BE49-F238E27FC236}">
                <a16:creationId xmlns:a16="http://schemas.microsoft.com/office/drawing/2014/main" id="{7E73908D-C9E4-4111-A96D-6A2AEA7DA477}"/>
              </a:ext>
            </a:extLst>
          </p:cNvPr>
          <p:cNvPicPr>
            <a:picLocks noChangeAspect="1"/>
          </p:cNvPicPr>
          <p:nvPr/>
        </p:nvPicPr>
        <p:blipFill>
          <a:blip r:embed="rId2"/>
          <a:stretch>
            <a:fillRect/>
          </a:stretch>
        </p:blipFill>
        <p:spPr>
          <a:xfrm>
            <a:off x="1355562" y="2592197"/>
            <a:ext cx="8568614" cy="2306973"/>
          </a:xfrm>
          <a:prstGeom prst="rect">
            <a:avLst/>
          </a:prstGeom>
        </p:spPr>
      </p:pic>
    </p:spTree>
    <p:extLst>
      <p:ext uri="{BB962C8B-B14F-4D97-AF65-F5344CB8AC3E}">
        <p14:creationId xmlns:p14="http://schemas.microsoft.com/office/powerpoint/2010/main" val="1598135713"/>
      </p:ext>
    </p:extLst>
  </p:cSld>
  <p:clrMapOvr>
    <a:masterClrMapping/>
  </p:clrMapOvr>
  <p:extLst>
    <p:ext uri="{6950BFC3-D8DA-4A85-94F7-54DA5524770B}">
      <p188:commentRel xmlns:p188="http://schemas.microsoft.com/office/powerpoint/2018/8/main" xmlns="" r:id="rId3"/>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D724E073-7F25-4B11-8D53-62FB17D16D5C}"/>
                  </a:ext>
                </a:extLst>
              </p:cNvPr>
              <p:cNvSpPr>
                <a:spLocks noGrp="1"/>
              </p:cNvSpPr>
              <p:nvPr>
                <p:ph type="body" sz="quarter" idx="10"/>
              </p:nvPr>
            </p:nvSpPr>
            <p:spPr/>
            <p:txBody>
              <a:bodyPr>
                <a:normAutofit/>
              </a:bodyPr>
              <a:lstStyle/>
              <a:p>
                <a:r>
                  <a:rPr lang="en-AU" b="1" dirty="0"/>
                  <a:t>BEP Example for </a:t>
                </a:r>
                <a:r>
                  <a:rPr lang="en-AU" sz="2800" b="1" dirty="0">
                    <a:effectLst/>
                    <a:ea typeface="Calibri" panose="020F0502020204030204" pitchFamily="34" charset="0"/>
                  </a:rPr>
                  <a:t>Barossa Boutique Hotel</a:t>
                </a:r>
                <a:endParaRPr lang="en-AU" b="1" dirty="0"/>
              </a:p>
              <a:p>
                <a:pPr>
                  <a:lnSpc>
                    <a:spcPct val="150000"/>
                  </a:lnSpc>
                  <a:spcAft>
                    <a:spcPts val="800"/>
                  </a:spcAft>
                </a:pPr>
                <a:r>
                  <a:rPr lang="en-AU" sz="1800" dirty="0">
                    <a:ea typeface="Calibri" panose="020F0502020204030204" pitchFamily="34" charset="0"/>
                  </a:rPr>
                  <a:t>N</a:t>
                </a:r>
                <a:r>
                  <a:rPr lang="en-AU" sz="1800" dirty="0">
                    <a:effectLst/>
                    <a:ea typeface="Calibri" panose="020F0502020204030204" pitchFamily="34" charset="0"/>
                  </a:rPr>
                  <a:t>et sales = $632,800 </a:t>
                </a:r>
              </a:p>
              <a:p>
                <a:pPr>
                  <a:lnSpc>
                    <a:spcPct val="150000"/>
                  </a:lnSpc>
                  <a:spcAft>
                    <a:spcPts val="800"/>
                  </a:spcAft>
                </a:pPr>
                <a:r>
                  <a:rPr lang="en-AU" sz="1800" dirty="0">
                    <a:ea typeface="Calibri" panose="020F0502020204030204" pitchFamily="34" charset="0"/>
                  </a:rPr>
                  <a:t>Fixed costs = </a:t>
                </a:r>
                <a:r>
                  <a:rPr lang="en-AU" sz="1800" dirty="0">
                    <a:effectLst/>
                    <a:ea typeface="Calibri" panose="020F0502020204030204" pitchFamily="34" charset="0"/>
                  </a:rPr>
                  <a:t>$220,000 </a:t>
                </a:r>
              </a:p>
              <a:p>
                <a:pPr>
                  <a:lnSpc>
                    <a:spcPct val="150000"/>
                  </a:lnSpc>
                  <a:spcAft>
                    <a:spcPts val="800"/>
                  </a:spcAft>
                </a:pPr>
                <a:r>
                  <a:rPr lang="en-AU" sz="1800" dirty="0">
                    <a:ea typeface="Calibri" panose="020F0502020204030204" pitchFamily="34" charset="0"/>
                  </a:rPr>
                  <a:t>Variable costs = </a:t>
                </a:r>
                <a:r>
                  <a:rPr lang="en-AU" sz="1800" dirty="0">
                    <a:effectLst/>
                    <a:ea typeface="Calibri" panose="020F0502020204030204" pitchFamily="34" charset="0"/>
                  </a:rPr>
                  <a:t>$284,000 </a:t>
                </a:r>
              </a:p>
              <a:p>
                <a:pPr>
                  <a:lnSpc>
                    <a:spcPct val="150000"/>
                  </a:lnSpc>
                  <a:spcAft>
                    <a:spcPts val="800"/>
                  </a:spcAft>
                </a:pPr>
                <a:r>
                  <a:rPr lang="en-AU" sz="1800" dirty="0">
                    <a:ea typeface="Calibri" panose="020F0502020204030204" pitchFamily="34" charset="0"/>
                  </a:rPr>
                  <a:t>Total costs = </a:t>
                </a:r>
                <a:r>
                  <a:rPr lang="en-AU" sz="1800" dirty="0">
                    <a:effectLst/>
                    <a:ea typeface="Calibri" panose="020F0502020204030204" pitchFamily="34" charset="0"/>
                  </a:rPr>
                  <a:t>$504,000 </a:t>
                </a:r>
                <a:endParaRPr lang="en-AU" sz="1800" dirty="0">
                  <a:ea typeface="Calibri" panose="020F0502020204030204" pitchFamily="34" charset="0"/>
                </a:endParaRPr>
              </a:p>
              <a:p>
                <a:pPr>
                  <a:lnSpc>
                    <a:spcPct val="150000"/>
                  </a:lnSpc>
                  <a:spcAft>
                    <a:spcPts val="800"/>
                  </a:spcAft>
                </a:pPr>
                <a:r>
                  <a:rPr lang="en-AU" sz="1800" dirty="0">
                    <a:effectLst/>
                    <a:ea typeface="Calibri" panose="020F0502020204030204" pitchFamily="34" charset="0"/>
                  </a:rPr>
                  <a:t>To use the break-even equation, first we will need to identify the ratio of variable costs to net sales:</a:t>
                </a:r>
              </a:p>
              <a:p>
                <a:pPr marL="228600">
                  <a:lnSpc>
                    <a:spcPct val="150000"/>
                  </a:lnSpc>
                  <a:spcAft>
                    <a:spcPts val="800"/>
                  </a:spcAft>
                </a:pPr>
                <a14:m>
                  <m:oMathPara xmlns:m="http://schemas.openxmlformats.org/officeDocument/2006/math">
                    <m:oMathParaPr>
                      <m:jc m:val="centerGroup"/>
                    </m:oMathParaPr>
                    <m:oMath xmlns:m="http://schemas.openxmlformats.org/officeDocument/2006/math">
                      <m:r>
                        <a:rPr lang="en-AU" sz="1800" i="1">
                          <a:effectLst/>
                          <a:latin typeface="Cambria Math" panose="02040503050406030204" pitchFamily="18" charset="0"/>
                          <a:ea typeface="Calibri" panose="020F0502020204030204" pitchFamily="34" charset="0"/>
                          <a:cs typeface="Times New Roman" panose="02020603050405020304" pitchFamily="18" charset="0"/>
                        </a:rPr>
                        <m:t>𝑉𝑎𝑟𝑖𝑎𝑏𝑙𝑒</m:t>
                      </m:r>
                      <m:r>
                        <a:rPr lang="en-AU" sz="1800" i="1">
                          <a:effectLst/>
                          <a:latin typeface="Cambria Math" panose="02040503050406030204" pitchFamily="18" charset="0"/>
                          <a:ea typeface="Calibri" panose="020F0502020204030204" pitchFamily="34" charset="0"/>
                          <a:cs typeface="Times New Roman" panose="02020603050405020304" pitchFamily="18" charset="0"/>
                        </a:rPr>
                        <m:t> </m:t>
                      </m:r>
                      <m:r>
                        <a:rPr lang="en-AU" sz="1800" i="1">
                          <a:effectLst/>
                          <a:latin typeface="Cambria Math" panose="02040503050406030204" pitchFamily="18" charset="0"/>
                          <a:ea typeface="Calibri" panose="020F0502020204030204" pitchFamily="34" charset="0"/>
                          <a:cs typeface="Times New Roman" panose="02020603050405020304" pitchFamily="18" charset="0"/>
                        </a:rPr>
                        <m:t>𝐶𝑜𝑠𝑡𝑠</m:t>
                      </m:r>
                      <m:r>
                        <a:rPr lang="en-AU" sz="1800" i="1">
                          <a:effectLst/>
                          <a:latin typeface="Cambria Math" panose="02040503050406030204" pitchFamily="18" charset="0"/>
                          <a:ea typeface="Calibri" panose="020F0502020204030204" pitchFamily="34" charset="0"/>
                          <a:cs typeface="Times New Roman" panose="02020603050405020304" pitchFamily="18" charset="0"/>
                        </a:rPr>
                        <m:t> </m:t>
                      </m:r>
                      <m:r>
                        <a:rPr lang="en-AU" sz="1800" i="1">
                          <a:effectLst/>
                          <a:latin typeface="Cambria Math" panose="02040503050406030204" pitchFamily="18" charset="0"/>
                          <a:ea typeface="Calibri" panose="020F0502020204030204" pitchFamily="34" charset="0"/>
                          <a:cs typeface="Times New Roman" panose="02020603050405020304" pitchFamily="18" charset="0"/>
                        </a:rPr>
                        <m:t>𝑡𝑜</m:t>
                      </m:r>
                      <m:r>
                        <a:rPr lang="en-AU" sz="1800" i="1">
                          <a:effectLst/>
                          <a:latin typeface="Cambria Math" panose="02040503050406030204" pitchFamily="18" charset="0"/>
                          <a:ea typeface="Calibri" panose="020F0502020204030204" pitchFamily="34" charset="0"/>
                          <a:cs typeface="Times New Roman" panose="02020603050405020304" pitchFamily="18" charset="0"/>
                        </a:rPr>
                        <m:t> </m:t>
                      </m:r>
                      <m:r>
                        <a:rPr lang="en-AU" sz="1800" i="1">
                          <a:effectLst/>
                          <a:latin typeface="Cambria Math" panose="02040503050406030204" pitchFamily="18" charset="0"/>
                          <a:ea typeface="Calibri" panose="020F0502020204030204" pitchFamily="34" charset="0"/>
                          <a:cs typeface="Times New Roman" panose="02020603050405020304" pitchFamily="18" charset="0"/>
                        </a:rPr>
                        <m:t>𝑁𝑒𝑡</m:t>
                      </m:r>
                      <m:r>
                        <a:rPr lang="en-AU" sz="1800" i="1">
                          <a:effectLst/>
                          <a:latin typeface="Cambria Math" panose="02040503050406030204" pitchFamily="18" charset="0"/>
                          <a:ea typeface="Calibri" panose="020F0502020204030204" pitchFamily="34" charset="0"/>
                          <a:cs typeface="Times New Roman" panose="02020603050405020304" pitchFamily="18" charset="0"/>
                        </a:rPr>
                        <m:t> </m:t>
                      </m:r>
                      <m:r>
                        <a:rPr lang="en-AU" sz="1800" i="1">
                          <a:effectLst/>
                          <a:latin typeface="Cambria Math" panose="02040503050406030204" pitchFamily="18" charset="0"/>
                          <a:ea typeface="Calibri" panose="020F0502020204030204" pitchFamily="34" charset="0"/>
                          <a:cs typeface="Times New Roman" panose="02020603050405020304" pitchFamily="18" charset="0"/>
                        </a:rPr>
                        <m:t>𝑆𝑎𝑙𝑒𝑠</m:t>
                      </m:r>
                      <m:r>
                        <a:rPr lang="en-AU" sz="1800" i="1">
                          <a:effectLst/>
                          <a:latin typeface="Cambria Math" panose="02040503050406030204" pitchFamily="18" charset="0"/>
                          <a:ea typeface="Calibri" panose="020F0502020204030204" pitchFamily="34" charset="0"/>
                          <a:cs typeface="Times New Roman" panose="02020603050405020304" pitchFamily="18" charset="0"/>
                        </a:rPr>
                        <m:t>= </m:t>
                      </m:r>
                      <m:f>
                        <m:fPr>
                          <m:ctrlPr>
                            <a:rPr lang="en-AU" sz="18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AU" sz="1800" i="1">
                              <a:effectLst/>
                              <a:latin typeface="Cambria Math" panose="02040503050406030204" pitchFamily="18" charset="0"/>
                              <a:ea typeface="Calibri" panose="020F0502020204030204" pitchFamily="34" charset="0"/>
                              <a:cs typeface="Times New Roman" panose="02020603050405020304" pitchFamily="18" charset="0"/>
                            </a:rPr>
                            <m:t>$284,000</m:t>
                          </m:r>
                        </m:num>
                        <m:den>
                          <m:r>
                            <a:rPr lang="en-AU" sz="1800" i="1">
                              <a:effectLst/>
                              <a:latin typeface="Cambria Math" panose="02040503050406030204" pitchFamily="18" charset="0"/>
                              <a:ea typeface="Calibri" panose="020F0502020204030204" pitchFamily="34" charset="0"/>
                              <a:cs typeface="Times New Roman" panose="02020603050405020304" pitchFamily="18" charset="0"/>
                            </a:rPr>
                            <m:t>$632,800</m:t>
                          </m:r>
                        </m:den>
                      </m:f>
                      <m:r>
                        <a:rPr lang="en-AU" sz="1800" i="1">
                          <a:effectLst/>
                          <a:latin typeface="Cambria Math" panose="02040503050406030204" pitchFamily="18" charset="0"/>
                          <a:ea typeface="Calibri" panose="020F0502020204030204" pitchFamily="34" charset="0"/>
                          <a:cs typeface="Times New Roman" panose="02020603050405020304" pitchFamily="18" charset="0"/>
                        </a:rPr>
                        <m:t>=0.4488=44.88%</m:t>
                      </m:r>
                    </m:oMath>
                  </m:oMathPara>
                </a14:m>
                <a:endParaRPr lang="en-AU" sz="1800" dirty="0">
                  <a:effectLst/>
                  <a:ea typeface="Calibri" panose="020F0502020204030204" pitchFamily="34" charset="0"/>
                </a:endParaRPr>
              </a:p>
              <a:p>
                <a:endParaRPr lang="en-AU" dirty="0"/>
              </a:p>
            </p:txBody>
          </p:sp>
        </mc:Choice>
        <mc:Fallback xmlns="">
          <p:sp>
            <p:nvSpPr>
              <p:cNvPr id="2" name="Text Placeholder 1">
                <a:extLst>
                  <a:ext uri="{FF2B5EF4-FFF2-40B4-BE49-F238E27FC236}">
                    <a16:creationId xmlns:a16="http://schemas.microsoft.com/office/drawing/2014/main" id="{D724E073-7F25-4B11-8D53-62FB17D16D5C}"/>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1186" t="-1556"/>
                </a:stretch>
              </a:blipFill>
            </p:spPr>
            <p:txBody>
              <a:bodyPr/>
              <a:lstStyle/>
              <a:p>
                <a:r>
                  <a:rPr lang="en-GB">
                    <a:noFill/>
                  </a:rPr>
                  <a:t> </a:t>
                </a:r>
              </a:p>
            </p:txBody>
          </p:sp>
        </mc:Fallback>
      </mc:AlternateContent>
      <p:sp>
        <p:nvSpPr>
          <p:cNvPr id="3" name="Text Placeholder 2">
            <a:extLst>
              <a:ext uri="{FF2B5EF4-FFF2-40B4-BE49-F238E27FC236}">
                <a16:creationId xmlns:a16="http://schemas.microsoft.com/office/drawing/2014/main" id="{B3D873A6-1DE2-47CB-9E19-06B75452CDB0}"/>
              </a:ext>
            </a:extLst>
          </p:cNvPr>
          <p:cNvSpPr>
            <a:spLocks noGrp="1"/>
          </p:cNvSpPr>
          <p:nvPr>
            <p:ph type="body" sz="quarter" idx="11"/>
          </p:nvPr>
        </p:nvSpPr>
        <p:spPr/>
        <p:txBody>
          <a:bodyPr/>
          <a:lstStyle/>
          <a:p>
            <a:endParaRPr lang="en-AU"/>
          </a:p>
        </p:txBody>
      </p:sp>
      <p:sp>
        <p:nvSpPr>
          <p:cNvPr id="4" name="Title 3">
            <a:extLst>
              <a:ext uri="{FF2B5EF4-FFF2-40B4-BE49-F238E27FC236}">
                <a16:creationId xmlns:a16="http://schemas.microsoft.com/office/drawing/2014/main" id="{C336A13A-B8DB-400F-8B6D-A18E1AAFF58A}"/>
              </a:ext>
            </a:extLst>
          </p:cNvPr>
          <p:cNvSpPr>
            <a:spLocks noGrp="1"/>
          </p:cNvSpPr>
          <p:nvPr>
            <p:ph type="title"/>
          </p:nvPr>
        </p:nvSpPr>
        <p:spPr/>
        <p:txBody>
          <a:bodyPr/>
          <a:lstStyle/>
          <a:p>
            <a:endParaRPr lang="en-AU"/>
          </a:p>
        </p:txBody>
      </p:sp>
    </p:spTree>
    <p:extLst>
      <p:ext uri="{BB962C8B-B14F-4D97-AF65-F5344CB8AC3E}">
        <p14:creationId xmlns:p14="http://schemas.microsoft.com/office/powerpoint/2010/main" val="19938557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7DB150D4-9758-4000-A544-B3BE989B78C5}"/>
                  </a:ext>
                </a:extLst>
              </p:cNvPr>
              <p:cNvSpPr>
                <a:spLocks noGrp="1"/>
              </p:cNvSpPr>
              <p:nvPr>
                <p:ph type="body" sz="quarter" idx="10"/>
              </p:nvPr>
            </p:nvSpPr>
            <p:spPr/>
            <p:txBody>
              <a:bodyPr>
                <a:normAutofit/>
              </a:bodyPr>
              <a:lstStyle/>
              <a:p>
                <a:pPr>
                  <a:lnSpc>
                    <a:spcPct val="150000"/>
                  </a:lnSpc>
                  <a:spcAft>
                    <a:spcPts val="800"/>
                  </a:spcAft>
                </a:pPr>
                <a:r>
                  <a:rPr lang="en-AU" sz="2000" dirty="0">
                    <a:effectLst/>
                    <a:ea typeface="Times New Roman" panose="02020603050405020304" pitchFamily="18" charset="0"/>
                  </a:rPr>
                  <a:t>Therefore, the contribution margin will be (1 – 0.4488) = 0.5512. Now we can use these inputs into the break-even sales equation: </a:t>
                </a:r>
              </a:p>
              <a:p>
                <a:pPr>
                  <a:lnSpc>
                    <a:spcPct val="150000"/>
                  </a:lnSpc>
                  <a:spcAft>
                    <a:spcPts val="800"/>
                  </a:spcAft>
                </a:pPr>
                <a:endParaRPr lang="en-AU" sz="2000" dirty="0">
                  <a:effectLst/>
                  <a:ea typeface="Calibri" panose="020F0502020204030204" pitchFamily="34" charset="0"/>
                </a:endParaRPr>
              </a:p>
              <a:p>
                <a:pPr marL="228600">
                  <a:lnSpc>
                    <a:spcPct val="150000"/>
                  </a:lnSpc>
                  <a:spcAft>
                    <a:spcPts val="800"/>
                  </a:spcAft>
                </a:pPr>
                <a14:m>
                  <m:oMathPara xmlns:m="http://schemas.openxmlformats.org/officeDocument/2006/math">
                    <m:oMathParaPr>
                      <m:jc m:val="centerGroup"/>
                    </m:oMathParaPr>
                    <m:oMath xmlns:m="http://schemas.openxmlformats.org/officeDocument/2006/math">
                      <m:r>
                        <a:rPr lang="en-AU" sz="2000" i="1">
                          <a:effectLst/>
                          <a:latin typeface="Cambria Math" panose="02040503050406030204" pitchFamily="18" charset="0"/>
                          <a:ea typeface="Calibri" panose="020F0502020204030204" pitchFamily="34" charset="0"/>
                          <a:cs typeface="Times New Roman" panose="02020603050405020304" pitchFamily="18" charset="0"/>
                        </a:rPr>
                        <m:t>𝐵𝑟𝑒𝑎</m:t>
                      </m:r>
                      <m:r>
                        <a:rPr lang="en-GB" sz="2000" b="0" i="1" smtClean="0">
                          <a:effectLst/>
                          <a:latin typeface="Cambria Math" panose="02040503050406030204" pitchFamily="18" charset="0"/>
                          <a:ea typeface="Calibri" panose="020F0502020204030204" pitchFamily="34" charset="0"/>
                          <a:cs typeface="Times New Roman" panose="02020603050405020304" pitchFamily="18" charset="0"/>
                        </a:rPr>
                        <m:t>𝑘</m:t>
                      </m:r>
                      <m:r>
                        <a:rPr lang="en-GB" sz="2000" b="0" i="1" smtClean="0">
                          <a:effectLst/>
                          <a:latin typeface="Cambria Math" panose="02040503050406030204" pitchFamily="18" charset="0"/>
                          <a:ea typeface="Calibri" panose="020F0502020204030204" pitchFamily="34" charset="0"/>
                          <a:cs typeface="Times New Roman" panose="02020603050405020304" pitchFamily="18" charset="0"/>
                        </a:rPr>
                        <m:t> </m:t>
                      </m:r>
                      <m:r>
                        <a:rPr lang="en-GB" sz="2000" b="0" i="1" smtClean="0">
                          <a:effectLst/>
                          <a:latin typeface="Cambria Math" panose="02040503050406030204" pitchFamily="18" charset="0"/>
                          <a:ea typeface="Calibri" panose="020F0502020204030204" pitchFamily="34" charset="0"/>
                          <a:cs typeface="Times New Roman" panose="02020603050405020304" pitchFamily="18" charset="0"/>
                        </a:rPr>
                        <m:t>𝑒𝑣𝑒𝑛</m:t>
                      </m:r>
                      <m:r>
                        <a:rPr lang="en-AU" sz="2000" i="1">
                          <a:effectLst/>
                          <a:latin typeface="Cambria Math" panose="02040503050406030204" pitchFamily="18" charset="0"/>
                          <a:ea typeface="Calibri" panose="020F0502020204030204" pitchFamily="34" charset="0"/>
                          <a:cs typeface="Times New Roman" panose="02020603050405020304" pitchFamily="18" charset="0"/>
                        </a:rPr>
                        <m:t> </m:t>
                      </m:r>
                      <m:r>
                        <a:rPr lang="en-GB" sz="2000" b="0" i="1" smtClean="0">
                          <a:effectLst/>
                          <a:latin typeface="Cambria Math" panose="02040503050406030204" pitchFamily="18" charset="0"/>
                          <a:ea typeface="Calibri" panose="020F0502020204030204" pitchFamily="34" charset="0"/>
                          <a:cs typeface="Times New Roman" panose="02020603050405020304" pitchFamily="18" charset="0"/>
                        </a:rPr>
                        <m:t>𝑆</m:t>
                      </m:r>
                      <m:r>
                        <a:rPr lang="en-AU" sz="2000" i="1">
                          <a:effectLst/>
                          <a:latin typeface="Cambria Math" panose="02040503050406030204" pitchFamily="18" charset="0"/>
                          <a:ea typeface="Calibri" panose="020F0502020204030204" pitchFamily="34" charset="0"/>
                          <a:cs typeface="Times New Roman" panose="02020603050405020304" pitchFamily="18" charset="0"/>
                        </a:rPr>
                        <m:t>𝑎𝑙𝑒𝑠</m:t>
                      </m:r>
                      <m:r>
                        <a:rPr lang="en-AU" sz="2000" i="1">
                          <a:effectLst/>
                          <a:latin typeface="Cambria Math" panose="02040503050406030204" pitchFamily="18" charset="0"/>
                          <a:ea typeface="Calibri" panose="020F0502020204030204" pitchFamily="34" charset="0"/>
                          <a:cs typeface="Times New Roman" panose="02020603050405020304" pitchFamily="18" charset="0"/>
                        </a:rPr>
                        <m:t> </m:t>
                      </m:r>
                      <m:d>
                        <m:dPr>
                          <m:ctrlPr>
                            <a:rPr lang="en-AU" sz="2000" i="1">
                              <a:effectLst/>
                              <a:latin typeface="Cambria Math" panose="02040503050406030204" pitchFamily="18" charset="0"/>
                              <a:ea typeface="Calibri" panose="020F0502020204030204" pitchFamily="34" charset="0"/>
                              <a:cs typeface="Times New Roman" panose="02020603050405020304" pitchFamily="18" charset="0"/>
                            </a:rPr>
                          </m:ctrlPr>
                        </m:dPr>
                        <m:e>
                          <m:r>
                            <a:rPr lang="en-AU" sz="2000" i="1">
                              <a:effectLst/>
                              <a:latin typeface="Cambria Math" panose="02040503050406030204" pitchFamily="18" charset="0"/>
                              <a:ea typeface="Calibri" panose="020F0502020204030204" pitchFamily="34" charset="0"/>
                              <a:cs typeface="Times New Roman" panose="02020603050405020304" pitchFamily="18" charset="0"/>
                            </a:rPr>
                            <m:t>$</m:t>
                          </m:r>
                        </m:e>
                      </m:d>
                      <m:r>
                        <a:rPr lang="en-AU" sz="20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AU" sz="20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AU" sz="2000" i="1">
                              <a:effectLst/>
                              <a:latin typeface="Cambria Math" panose="02040503050406030204" pitchFamily="18" charset="0"/>
                              <a:ea typeface="Calibri" panose="020F0502020204030204" pitchFamily="34" charset="0"/>
                              <a:cs typeface="Times New Roman" panose="02020603050405020304" pitchFamily="18" charset="0"/>
                            </a:rPr>
                            <m:t>$220,000</m:t>
                          </m:r>
                        </m:num>
                        <m:den>
                          <m:r>
                            <a:rPr lang="en-AU" sz="2000" i="1">
                              <a:effectLst/>
                              <a:latin typeface="Cambria Math" panose="02040503050406030204" pitchFamily="18" charset="0"/>
                              <a:ea typeface="Calibri" panose="020F0502020204030204" pitchFamily="34" charset="0"/>
                              <a:cs typeface="Times New Roman" panose="02020603050405020304" pitchFamily="18" charset="0"/>
                            </a:rPr>
                            <m:t>0.5512</m:t>
                          </m:r>
                        </m:den>
                      </m:f>
                      <m:r>
                        <a:rPr lang="en-AU" sz="2000" i="1">
                          <a:effectLst/>
                          <a:latin typeface="Cambria Math" panose="02040503050406030204" pitchFamily="18" charset="0"/>
                          <a:ea typeface="Calibri" panose="020F0502020204030204" pitchFamily="34" charset="0"/>
                          <a:cs typeface="Times New Roman" panose="02020603050405020304" pitchFamily="18" charset="0"/>
                        </a:rPr>
                        <m:t>=$399,129</m:t>
                      </m:r>
                    </m:oMath>
                  </m:oMathPara>
                </a14:m>
                <a:endParaRPr lang="en-AU" sz="2000" dirty="0">
                  <a:effectLst/>
                  <a:ea typeface="Calibri" panose="020F0502020204030204" pitchFamily="34" charset="0"/>
                </a:endParaRPr>
              </a:p>
              <a:p>
                <a:endParaRPr lang="en-AU" sz="2000" dirty="0"/>
              </a:p>
              <a:p>
                <a:r>
                  <a:rPr lang="en-AU" sz="2000" dirty="0"/>
                  <a:t>We conclude that Barossa Boutique will break even (i.e. cover its cost obligations) at $399,129 in sales revenues in a year.</a:t>
                </a:r>
              </a:p>
            </p:txBody>
          </p:sp>
        </mc:Choice>
        <mc:Fallback xmlns="">
          <p:sp>
            <p:nvSpPr>
              <p:cNvPr id="2" name="Text Placeholder 1">
                <a:extLst>
                  <a:ext uri="{FF2B5EF4-FFF2-40B4-BE49-F238E27FC236}">
                    <a16:creationId xmlns:a16="http://schemas.microsoft.com/office/drawing/2014/main" id="{7DB150D4-9758-4000-A544-B3BE989B78C5}"/>
                  </a:ext>
                </a:extLst>
              </p:cNvPr>
              <p:cNvSpPr>
                <a:spLocks noGrp="1" noRot="1" noChangeAspect="1" noMove="1" noResize="1" noEditPoints="1" noAdjustHandles="1" noChangeArrowheads="1" noChangeShapeType="1" noTextEdit="1"/>
              </p:cNvSpPr>
              <p:nvPr>
                <p:ph type="body" sz="quarter" idx="10"/>
              </p:nvPr>
            </p:nvSpPr>
            <p:spPr>
              <a:blipFill>
                <a:blip r:embed="rId3"/>
                <a:stretch>
                  <a:fillRect l="-621" r="-1129"/>
                </a:stretch>
              </a:blipFill>
            </p:spPr>
            <p:txBody>
              <a:bodyPr/>
              <a:lstStyle/>
              <a:p>
                <a:r>
                  <a:rPr lang="en-GB">
                    <a:noFill/>
                  </a:rPr>
                  <a:t> </a:t>
                </a:r>
              </a:p>
            </p:txBody>
          </p:sp>
        </mc:Fallback>
      </mc:AlternateContent>
      <p:sp>
        <p:nvSpPr>
          <p:cNvPr id="3" name="Text Placeholder 2">
            <a:extLst>
              <a:ext uri="{FF2B5EF4-FFF2-40B4-BE49-F238E27FC236}">
                <a16:creationId xmlns:a16="http://schemas.microsoft.com/office/drawing/2014/main" id="{F23896D3-3A65-4B3E-A75B-60385CEA5FCA}"/>
              </a:ext>
            </a:extLst>
          </p:cNvPr>
          <p:cNvSpPr>
            <a:spLocks noGrp="1"/>
          </p:cNvSpPr>
          <p:nvPr>
            <p:ph type="body" sz="quarter" idx="11"/>
          </p:nvPr>
        </p:nvSpPr>
        <p:spPr/>
        <p:txBody>
          <a:bodyPr/>
          <a:lstStyle/>
          <a:p>
            <a:endParaRPr lang="en-AU"/>
          </a:p>
        </p:txBody>
      </p:sp>
      <p:sp>
        <p:nvSpPr>
          <p:cNvPr id="4" name="Title 3">
            <a:extLst>
              <a:ext uri="{FF2B5EF4-FFF2-40B4-BE49-F238E27FC236}">
                <a16:creationId xmlns:a16="http://schemas.microsoft.com/office/drawing/2014/main" id="{56DDF110-8BC8-44AB-B4A2-43F2B788C2AE}"/>
              </a:ext>
            </a:extLst>
          </p:cNvPr>
          <p:cNvSpPr>
            <a:spLocks noGrp="1"/>
          </p:cNvSpPr>
          <p:nvPr>
            <p:ph type="title"/>
          </p:nvPr>
        </p:nvSpPr>
        <p:spPr/>
        <p:txBody>
          <a:bodyPr/>
          <a:lstStyle/>
          <a:p>
            <a:endParaRPr lang="en-AU"/>
          </a:p>
        </p:txBody>
      </p:sp>
    </p:spTree>
    <p:extLst>
      <p:ext uri="{BB962C8B-B14F-4D97-AF65-F5344CB8AC3E}">
        <p14:creationId xmlns:p14="http://schemas.microsoft.com/office/powerpoint/2010/main" val="2797044582"/>
      </p:ext>
    </p:extLst>
  </p:cSld>
  <p:clrMapOvr>
    <a:masterClrMapping/>
  </p:clrMapOvr>
  <p:extLst>
    <p:ext uri="{6950BFC3-D8DA-4A85-94F7-54DA5524770B}">
      <p188:commentRel xmlns:p188="http://schemas.microsoft.com/office/powerpoint/2018/8/main" xmlns="" r:id="rId2"/>
    </p:ext>
  </p:extLs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gn="l">
          <a:defRPr sz="2200" b="1" dirty="0">
            <a:solidFill>
              <a:srgbClr val="000000"/>
            </a:solidFill>
            <a:latin typeface="Arial"/>
            <a:cs typeface="Arial"/>
          </a:defRPr>
        </a:defPPr>
      </a:lstStyle>
    </a:txDef>
  </a:objectDefaults>
  <a:extraClrSchemeLst/>
  <a:extLst>
    <a:ext uri="{05A4C25C-085E-4340-85A3-A5531E510DB2}">
      <thm15:themeFamily xmlns:thm15="http://schemas.microsoft.com/office/thememl/2012/main" name="Presentation1" id="{B913D2F8-84CF-454B-AC41-DFF19EAEC80C}" vid="{EE79B79A-636E-7F4F-8B3E-16665BC29425}"/>
    </a:ext>
  </a:extLst>
</a:theme>
</file>

<file path=docProps/app.xml><?xml version="1.0" encoding="utf-8"?>
<Properties xmlns="http://schemas.openxmlformats.org/officeDocument/2006/extended-properties" xmlns:vt="http://schemas.openxmlformats.org/officeDocument/2006/docPropsVTypes">
  <Template>Office Theme</Template>
  <TotalTime>727</TotalTime>
  <Words>3120</Words>
  <Application>Microsoft Office PowerPoint</Application>
  <PresentationFormat>Widescreen</PresentationFormat>
  <Paragraphs>542</Paragraphs>
  <Slides>35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Arial</vt:lpstr>
      <vt:lpstr>Calibri</vt:lpstr>
      <vt:lpstr>Cambria Math</vt:lpstr>
      <vt:lpstr>Symbol</vt:lpstr>
      <vt:lpstr>Times New Roman</vt:lpstr>
      <vt:lpstr>Office Theme</vt:lpstr>
      <vt:lpstr>Managing Tourism Enterprises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Exercise Questions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Hilliar</dc:creator>
  <cp:lastModifiedBy>Lauren Davies</cp:lastModifiedBy>
  <cp:revision>8</cp:revision>
  <dcterms:created xsi:type="dcterms:W3CDTF">2020-12-15T17:30:40Z</dcterms:created>
  <dcterms:modified xsi:type="dcterms:W3CDTF">2022-12-14T12:01:51Z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e892a75-59a0-4e0e-9b97-f68af558ca2b_Enabled">
    <vt:lpwstr>true</vt:lpwstr>
  </property>
  <property fmtid="{D5CDD505-2E9C-101B-9397-08002B2CF9AE}" pid="3" name="MSIP_Label_2e892a75-59a0-4e0e-9b97-f68af558ca2b_SetDate">
    <vt:lpwstr>2020-10-22T14:18:09Z</vt:lpwstr>
  </property>
  <property fmtid="{D5CDD505-2E9C-101B-9397-08002B2CF9AE}" pid="4" name="MSIP_Label_2e892a75-59a0-4e0e-9b97-f68af558ca2b_Method">
    <vt:lpwstr>Standard</vt:lpwstr>
  </property>
  <property fmtid="{D5CDD505-2E9C-101B-9397-08002B2CF9AE}" pid="5" name="MSIP_Label_2e892a75-59a0-4e0e-9b97-f68af558ca2b_Name">
    <vt:lpwstr>2e892a75-59a0-4e0e-9b97-f68af558ca2b</vt:lpwstr>
  </property>
  <property fmtid="{D5CDD505-2E9C-101B-9397-08002B2CF9AE}" pid="6" name="MSIP_Label_2e892a75-59a0-4e0e-9b97-f68af558ca2b_SiteId">
    <vt:lpwstr>9f1098df-eebc-4be7-9878-bc3c8d059fd7</vt:lpwstr>
  </property>
  <property fmtid="{D5CDD505-2E9C-101B-9397-08002B2CF9AE}" pid="7" name="MSIP_Label_2e892a75-59a0-4e0e-9b97-f68af558ca2b_ActionId">
    <vt:lpwstr>f9db534a-7766-4d51-af3c-0344de2b8805</vt:lpwstr>
  </property>
  <property fmtid="{D5CDD505-2E9C-101B-9397-08002B2CF9AE}" pid="8" name="MSIP_Label_2e892a75-59a0-4e0e-9b97-f68af558ca2b_ContentBits">
    <vt:lpwstr>0</vt:lpwstr>
  </property>
</Properties>
</file>