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89"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27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500E"/>
    <a:srgbClr val="368729"/>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6" autoAdjust="0"/>
    <p:restoredTop sz="96405" autoAdjust="0"/>
  </p:normalViewPr>
  <p:slideViewPr>
    <p:cSldViewPr snapToGrid="0" snapToObjects="1">
      <p:cViewPr varScale="1">
        <p:scale>
          <a:sx n="68" d="100"/>
          <a:sy n="68" d="100"/>
        </p:scale>
        <p:origin x="1056" y="102"/>
      </p:cViewPr>
      <p:guideLst>
        <p:guide orient="horz" pos="2160"/>
        <p:guide pos="4392"/>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Worth" userId="e0526cd7-bd3e-491b-9919-e031d18a8075" providerId="ADAL" clId="{660338C2-F5BE-49F4-8B2B-8210E14FD2FA}"/>
    <pc:docChg chg="custSel modSld">
      <pc:chgData name="Alan Worth" userId="e0526cd7-bd3e-491b-9919-e031d18a8075" providerId="ADAL" clId="{660338C2-F5BE-49F4-8B2B-8210E14FD2FA}" dt="2022-11-23T22:11:18.890" v="793" actId="20577"/>
      <pc:docMkLst>
        <pc:docMk/>
      </pc:docMkLst>
      <pc:sldChg chg="modSp mod">
        <pc:chgData name="Alan Worth" userId="e0526cd7-bd3e-491b-9919-e031d18a8075" providerId="ADAL" clId="{660338C2-F5BE-49F4-8B2B-8210E14FD2FA}" dt="2022-11-23T22:11:18.890" v="793" actId="20577"/>
        <pc:sldMkLst>
          <pc:docMk/>
          <pc:sldMk cId="2513150540" sldId="277"/>
        </pc:sldMkLst>
        <pc:spChg chg="mod">
          <ac:chgData name="Alan Worth" userId="e0526cd7-bd3e-491b-9919-e031d18a8075" providerId="ADAL" clId="{660338C2-F5BE-49F4-8B2B-8210E14FD2FA}" dt="2022-11-23T22:11:18.890" v="793" actId="20577"/>
          <ac:spMkLst>
            <pc:docMk/>
            <pc:sldMk cId="2513150540" sldId="277"/>
            <ac:spMk id="2" creationId="{193E8135-AAF5-4773-A76B-7740AA03AF1B}"/>
          </ac:spMkLst>
        </pc:spChg>
      </pc:sldChg>
      <pc:sldChg chg="modSp mod">
        <pc:chgData name="Alan Worth" userId="e0526cd7-bd3e-491b-9919-e031d18a8075" providerId="ADAL" clId="{660338C2-F5BE-49F4-8B2B-8210E14FD2FA}" dt="2022-11-23T21:44:10.050" v="55" actId="20577"/>
        <pc:sldMkLst>
          <pc:docMk/>
          <pc:sldMk cId="2255323213" sldId="289"/>
        </pc:sldMkLst>
        <pc:spChg chg="mod">
          <ac:chgData name="Alan Worth" userId="e0526cd7-bd3e-491b-9919-e031d18a8075" providerId="ADAL" clId="{660338C2-F5BE-49F4-8B2B-8210E14FD2FA}" dt="2022-11-23T21:44:10.050" v="55" actId="20577"/>
          <ac:spMkLst>
            <pc:docMk/>
            <pc:sldMk cId="2255323213" sldId="289"/>
            <ac:spMk id="4" creationId="{D53B1891-A7C2-4E4A-97DC-DA9BA8DDA452}"/>
          </ac:spMkLst>
        </pc:spChg>
      </pc:sldChg>
      <pc:sldChg chg="modSp mod">
        <pc:chgData name="Alan Worth" userId="e0526cd7-bd3e-491b-9919-e031d18a8075" providerId="ADAL" clId="{660338C2-F5BE-49F4-8B2B-8210E14FD2FA}" dt="2022-11-23T21:44:57.052" v="70" actId="20577"/>
        <pc:sldMkLst>
          <pc:docMk/>
          <pc:sldMk cId="1152533870" sldId="312"/>
        </pc:sldMkLst>
        <pc:spChg chg="mod">
          <ac:chgData name="Alan Worth" userId="e0526cd7-bd3e-491b-9919-e031d18a8075" providerId="ADAL" clId="{660338C2-F5BE-49F4-8B2B-8210E14FD2FA}" dt="2022-11-23T21:44:57.052" v="70" actId="20577"/>
          <ac:spMkLst>
            <pc:docMk/>
            <pc:sldMk cId="1152533870" sldId="312"/>
            <ac:spMk id="4" creationId="{D53B1891-A7C2-4E4A-97DC-DA9BA8DDA452}"/>
          </ac:spMkLst>
        </pc:spChg>
      </pc:sldChg>
      <pc:sldChg chg="modSp mod">
        <pc:chgData name="Alan Worth" userId="e0526cd7-bd3e-491b-9919-e031d18a8075" providerId="ADAL" clId="{660338C2-F5BE-49F4-8B2B-8210E14FD2FA}" dt="2022-11-23T21:45:38.850" v="77" actId="20577"/>
        <pc:sldMkLst>
          <pc:docMk/>
          <pc:sldMk cId="1334854222" sldId="313"/>
        </pc:sldMkLst>
        <pc:spChg chg="mod">
          <ac:chgData name="Alan Worth" userId="e0526cd7-bd3e-491b-9919-e031d18a8075" providerId="ADAL" clId="{660338C2-F5BE-49F4-8B2B-8210E14FD2FA}" dt="2022-11-23T21:45:38.850" v="77" actId="20577"/>
          <ac:spMkLst>
            <pc:docMk/>
            <pc:sldMk cId="1334854222" sldId="313"/>
            <ac:spMk id="4" creationId="{D53B1891-A7C2-4E4A-97DC-DA9BA8DDA452}"/>
          </ac:spMkLst>
        </pc:spChg>
      </pc:sldChg>
      <pc:sldChg chg="modSp mod">
        <pc:chgData name="Alan Worth" userId="e0526cd7-bd3e-491b-9919-e031d18a8075" providerId="ADAL" clId="{660338C2-F5BE-49F4-8B2B-8210E14FD2FA}" dt="2022-11-23T21:46:36.254" v="117" actId="20577"/>
        <pc:sldMkLst>
          <pc:docMk/>
          <pc:sldMk cId="4135277957" sldId="314"/>
        </pc:sldMkLst>
        <pc:spChg chg="mod">
          <ac:chgData name="Alan Worth" userId="e0526cd7-bd3e-491b-9919-e031d18a8075" providerId="ADAL" clId="{660338C2-F5BE-49F4-8B2B-8210E14FD2FA}" dt="2022-11-23T21:46:36.254" v="117" actId="20577"/>
          <ac:spMkLst>
            <pc:docMk/>
            <pc:sldMk cId="4135277957" sldId="314"/>
            <ac:spMk id="4" creationId="{D53B1891-A7C2-4E4A-97DC-DA9BA8DDA452}"/>
          </ac:spMkLst>
        </pc:spChg>
      </pc:sldChg>
      <pc:sldChg chg="modSp mod">
        <pc:chgData name="Alan Worth" userId="e0526cd7-bd3e-491b-9919-e031d18a8075" providerId="ADAL" clId="{660338C2-F5BE-49F4-8B2B-8210E14FD2FA}" dt="2022-11-23T21:46:44.169" v="119" actId="20577"/>
        <pc:sldMkLst>
          <pc:docMk/>
          <pc:sldMk cId="4214842078" sldId="315"/>
        </pc:sldMkLst>
        <pc:spChg chg="mod">
          <ac:chgData name="Alan Worth" userId="e0526cd7-bd3e-491b-9919-e031d18a8075" providerId="ADAL" clId="{660338C2-F5BE-49F4-8B2B-8210E14FD2FA}" dt="2022-11-23T21:46:44.169" v="119" actId="20577"/>
          <ac:spMkLst>
            <pc:docMk/>
            <pc:sldMk cId="4214842078" sldId="315"/>
            <ac:spMk id="4" creationId="{D53B1891-A7C2-4E4A-97DC-DA9BA8DDA452}"/>
          </ac:spMkLst>
        </pc:spChg>
      </pc:sldChg>
      <pc:sldChg chg="modSp mod">
        <pc:chgData name="Alan Worth" userId="e0526cd7-bd3e-491b-9919-e031d18a8075" providerId="ADAL" clId="{660338C2-F5BE-49F4-8B2B-8210E14FD2FA}" dt="2022-11-23T21:47:14.832" v="123" actId="20577"/>
        <pc:sldMkLst>
          <pc:docMk/>
          <pc:sldMk cId="1766281563" sldId="316"/>
        </pc:sldMkLst>
        <pc:spChg chg="mod">
          <ac:chgData name="Alan Worth" userId="e0526cd7-bd3e-491b-9919-e031d18a8075" providerId="ADAL" clId="{660338C2-F5BE-49F4-8B2B-8210E14FD2FA}" dt="2022-11-23T21:47:14.832" v="123" actId="20577"/>
          <ac:spMkLst>
            <pc:docMk/>
            <pc:sldMk cId="1766281563" sldId="316"/>
            <ac:spMk id="4" creationId="{D53B1891-A7C2-4E4A-97DC-DA9BA8DDA452}"/>
          </ac:spMkLst>
        </pc:spChg>
      </pc:sldChg>
      <pc:sldChg chg="modSp mod">
        <pc:chgData name="Alan Worth" userId="e0526cd7-bd3e-491b-9919-e031d18a8075" providerId="ADAL" clId="{660338C2-F5BE-49F4-8B2B-8210E14FD2FA}" dt="2022-11-23T21:48:29.555" v="133" actId="20577"/>
        <pc:sldMkLst>
          <pc:docMk/>
          <pc:sldMk cId="38808191" sldId="317"/>
        </pc:sldMkLst>
        <pc:spChg chg="mod">
          <ac:chgData name="Alan Worth" userId="e0526cd7-bd3e-491b-9919-e031d18a8075" providerId="ADAL" clId="{660338C2-F5BE-49F4-8B2B-8210E14FD2FA}" dt="2022-11-23T21:48:29.555" v="133" actId="20577"/>
          <ac:spMkLst>
            <pc:docMk/>
            <pc:sldMk cId="38808191" sldId="317"/>
            <ac:spMk id="4" creationId="{D53B1891-A7C2-4E4A-97DC-DA9BA8DDA452}"/>
          </ac:spMkLst>
        </pc:spChg>
      </pc:sldChg>
      <pc:sldChg chg="modSp mod">
        <pc:chgData name="Alan Worth" userId="e0526cd7-bd3e-491b-9919-e031d18a8075" providerId="ADAL" clId="{660338C2-F5BE-49F4-8B2B-8210E14FD2FA}" dt="2022-11-23T21:49:23.480" v="147" actId="20577"/>
        <pc:sldMkLst>
          <pc:docMk/>
          <pc:sldMk cId="3790917543" sldId="318"/>
        </pc:sldMkLst>
        <pc:spChg chg="mod">
          <ac:chgData name="Alan Worth" userId="e0526cd7-bd3e-491b-9919-e031d18a8075" providerId="ADAL" clId="{660338C2-F5BE-49F4-8B2B-8210E14FD2FA}" dt="2022-11-23T21:49:23.480" v="147" actId="20577"/>
          <ac:spMkLst>
            <pc:docMk/>
            <pc:sldMk cId="3790917543" sldId="318"/>
            <ac:spMk id="4" creationId="{D53B1891-A7C2-4E4A-97DC-DA9BA8DDA452}"/>
          </ac:spMkLst>
        </pc:spChg>
      </pc:sldChg>
      <pc:sldChg chg="modSp mod">
        <pc:chgData name="Alan Worth" userId="e0526cd7-bd3e-491b-9919-e031d18a8075" providerId="ADAL" clId="{660338C2-F5BE-49F4-8B2B-8210E14FD2FA}" dt="2022-11-23T21:49:54.689" v="164" actId="6549"/>
        <pc:sldMkLst>
          <pc:docMk/>
          <pc:sldMk cId="432645459" sldId="319"/>
        </pc:sldMkLst>
        <pc:spChg chg="mod">
          <ac:chgData name="Alan Worth" userId="e0526cd7-bd3e-491b-9919-e031d18a8075" providerId="ADAL" clId="{660338C2-F5BE-49F4-8B2B-8210E14FD2FA}" dt="2022-11-23T21:49:54.689" v="164" actId="6549"/>
          <ac:spMkLst>
            <pc:docMk/>
            <pc:sldMk cId="432645459" sldId="319"/>
            <ac:spMk id="4" creationId="{D53B1891-A7C2-4E4A-97DC-DA9BA8DDA452}"/>
          </ac:spMkLst>
        </pc:spChg>
      </pc:sldChg>
      <pc:sldChg chg="modSp mod">
        <pc:chgData name="Alan Worth" userId="e0526cd7-bd3e-491b-9919-e031d18a8075" providerId="ADAL" clId="{660338C2-F5BE-49F4-8B2B-8210E14FD2FA}" dt="2022-11-23T21:42:35.348" v="47" actId="20577"/>
        <pc:sldMkLst>
          <pc:docMk/>
          <pc:sldMk cId="3911863927" sldId="320"/>
        </pc:sldMkLst>
        <pc:spChg chg="mod">
          <ac:chgData name="Alan Worth" userId="e0526cd7-bd3e-491b-9919-e031d18a8075" providerId="ADAL" clId="{660338C2-F5BE-49F4-8B2B-8210E14FD2FA}" dt="2022-11-23T21:42:35.348" v="47" actId="20577"/>
          <ac:spMkLst>
            <pc:docMk/>
            <pc:sldMk cId="3911863927" sldId="320"/>
            <ac:spMk id="4" creationId="{D53B1891-A7C2-4E4A-97DC-DA9BA8DDA452}"/>
          </ac:spMkLst>
        </pc:spChg>
      </pc:sldChg>
      <pc:sldChg chg="modSp mod">
        <pc:chgData name="Alan Worth" userId="e0526cd7-bd3e-491b-9919-e031d18a8075" providerId="ADAL" clId="{660338C2-F5BE-49F4-8B2B-8210E14FD2FA}" dt="2022-11-23T21:51:47.027" v="194" actId="6549"/>
        <pc:sldMkLst>
          <pc:docMk/>
          <pc:sldMk cId="2662556718" sldId="321"/>
        </pc:sldMkLst>
        <pc:spChg chg="mod">
          <ac:chgData name="Alan Worth" userId="e0526cd7-bd3e-491b-9919-e031d18a8075" providerId="ADAL" clId="{660338C2-F5BE-49F4-8B2B-8210E14FD2FA}" dt="2022-11-23T21:51:47.027" v="194" actId="6549"/>
          <ac:spMkLst>
            <pc:docMk/>
            <pc:sldMk cId="2662556718" sldId="321"/>
            <ac:spMk id="4" creationId="{D53B1891-A7C2-4E4A-97DC-DA9BA8DDA452}"/>
          </ac:spMkLst>
        </pc:spChg>
      </pc:sldChg>
      <pc:sldChg chg="modSp mod">
        <pc:chgData name="Alan Worth" userId="e0526cd7-bd3e-491b-9919-e031d18a8075" providerId="ADAL" clId="{660338C2-F5BE-49F4-8B2B-8210E14FD2FA}" dt="2022-11-23T21:52:39.120" v="203" actId="20577"/>
        <pc:sldMkLst>
          <pc:docMk/>
          <pc:sldMk cId="3024151509" sldId="322"/>
        </pc:sldMkLst>
        <pc:spChg chg="mod">
          <ac:chgData name="Alan Worth" userId="e0526cd7-bd3e-491b-9919-e031d18a8075" providerId="ADAL" clId="{660338C2-F5BE-49F4-8B2B-8210E14FD2FA}" dt="2022-11-23T21:52:39.120" v="203" actId="20577"/>
          <ac:spMkLst>
            <pc:docMk/>
            <pc:sldMk cId="3024151509" sldId="322"/>
            <ac:spMk id="4" creationId="{D53B1891-A7C2-4E4A-97DC-DA9BA8DDA452}"/>
          </ac:spMkLst>
        </pc:spChg>
      </pc:sldChg>
      <pc:sldChg chg="modSp mod">
        <pc:chgData name="Alan Worth" userId="e0526cd7-bd3e-491b-9919-e031d18a8075" providerId="ADAL" clId="{660338C2-F5BE-49F4-8B2B-8210E14FD2FA}" dt="2022-11-23T21:54:25.376" v="242" actId="20577"/>
        <pc:sldMkLst>
          <pc:docMk/>
          <pc:sldMk cId="24022291" sldId="323"/>
        </pc:sldMkLst>
        <pc:spChg chg="mod">
          <ac:chgData name="Alan Worth" userId="e0526cd7-bd3e-491b-9919-e031d18a8075" providerId="ADAL" clId="{660338C2-F5BE-49F4-8B2B-8210E14FD2FA}" dt="2022-11-23T21:54:25.376" v="242" actId="20577"/>
          <ac:spMkLst>
            <pc:docMk/>
            <pc:sldMk cId="24022291" sldId="323"/>
            <ac:spMk id="4" creationId="{D53B1891-A7C2-4E4A-97DC-DA9BA8DDA452}"/>
          </ac:spMkLst>
        </pc:spChg>
      </pc:sldChg>
      <pc:sldChg chg="modSp mod">
        <pc:chgData name="Alan Worth" userId="e0526cd7-bd3e-491b-9919-e031d18a8075" providerId="ADAL" clId="{660338C2-F5BE-49F4-8B2B-8210E14FD2FA}" dt="2022-11-23T21:55:40.990" v="279" actId="20577"/>
        <pc:sldMkLst>
          <pc:docMk/>
          <pc:sldMk cId="2559851532" sldId="324"/>
        </pc:sldMkLst>
        <pc:spChg chg="mod">
          <ac:chgData name="Alan Worth" userId="e0526cd7-bd3e-491b-9919-e031d18a8075" providerId="ADAL" clId="{660338C2-F5BE-49F4-8B2B-8210E14FD2FA}" dt="2022-11-23T21:55:40.990" v="279" actId="20577"/>
          <ac:spMkLst>
            <pc:docMk/>
            <pc:sldMk cId="2559851532" sldId="324"/>
            <ac:spMk id="4" creationId="{D53B1891-A7C2-4E4A-97DC-DA9BA8DDA452}"/>
          </ac:spMkLst>
        </pc:spChg>
      </pc:sldChg>
      <pc:sldChg chg="modSp mod">
        <pc:chgData name="Alan Worth" userId="e0526cd7-bd3e-491b-9919-e031d18a8075" providerId="ADAL" clId="{660338C2-F5BE-49F4-8B2B-8210E14FD2FA}" dt="2022-11-23T21:56:38.016" v="296" actId="20577"/>
        <pc:sldMkLst>
          <pc:docMk/>
          <pc:sldMk cId="3943406703" sldId="325"/>
        </pc:sldMkLst>
        <pc:spChg chg="mod">
          <ac:chgData name="Alan Worth" userId="e0526cd7-bd3e-491b-9919-e031d18a8075" providerId="ADAL" clId="{660338C2-F5BE-49F4-8B2B-8210E14FD2FA}" dt="2022-11-23T21:56:38.016" v="296" actId="20577"/>
          <ac:spMkLst>
            <pc:docMk/>
            <pc:sldMk cId="3943406703" sldId="325"/>
            <ac:spMk id="4" creationId="{D53B1891-A7C2-4E4A-97DC-DA9BA8DDA452}"/>
          </ac:spMkLst>
        </pc:spChg>
      </pc:sldChg>
      <pc:sldChg chg="modSp mod">
        <pc:chgData name="Alan Worth" userId="e0526cd7-bd3e-491b-9919-e031d18a8075" providerId="ADAL" clId="{660338C2-F5BE-49F4-8B2B-8210E14FD2FA}" dt="2022-11-23T21:57:35.145" v="316" actId="20577"/>
        <pc:sldMkLst>
          <pc:docMk/>
          <pc:sldMk cId="1626045026" sldId="326"/>
        </pc:sldMkLst>
        <pc:spChg chg="mod">
          <ac:chgData name="Alan Worth" userId="e0526cd7-bd3e-491b-9919-e031d18a8075" providerId="ADAL" clId="{660338C2-F5BE-49F4-8B2B-8210E14FD2FA}" dt="2022-11-23T21:57:35.145" v="316" actId="20577"/>
          <ac:spMkLst>
            <pc:docMk/>
            <pc:sldMk cId="1626045026" sldId="326"/>
            <ac:spMk id="4" creationId="{D53B1891-A7C2-4E4A-97DC-DA9BA8DDA452}"/>
          </ac:spMkLst>
        </pc:spChg>
      </pc:sldChg>
      <pc:sldChg chg="modSp mod">
        <pc:chgData name="Alan Worth" userId="e0526cd7-bd3e-491b-9919-e031d18a8075" providerId="ADAL" clId="{660338C2-F5BE-49F4-8B2B-8210E14FD2FA}" dt="2022-11-23T21:59:49.006" v="423" actId="20577"/>
        <pc:sldMkLst>
          <pc:docMk/>
          <pc:sldMk cId="603481244" sldId="327"/>
        </pc:sldMkLst>
        <pc:spChg chg="mod">
          <ac:chgData name="Alan Worth" userId="e0526cd7-bd3e-491b-9919-e031d18a8075" providerId="ADAL" clId="{660338C2-F5BE-49F4-8B2B-8210E14FD2FA}" dt="2022-11-23T21:59:49.006" v="423" actId="20577"/>
          <ac:spMkLst>
            <pc:docMk/>
            <pc:sldMk cId="603481244" sldId="327"/>
            <ac:spMk id="4" creationId="{D53B1891-A7C2-4E4A-97DC-DA9BA8DDA452}"/>
          </ac:spMkLst>
        </pc:spChg>
      </pc:sldChg>
      <pc:sldChg chg="modSp mod">
        <pc:chgData name="Alan Worth" userId="e0526cd7-bd3e-491b-9919-e031d18a8075" providerId="ADAL" clId="{660338C2-F5BE-49F4-8B2B-8210E14FD2FA}" dt="2022-11-23T22:01:03.003" v="455" actId="20577"/>
        <pc:sldMkLst>
          <pc:docMk/>
          <pc:sldMk cId="485867696" sldId="328"/>
        </pc:sldMkLst>
        <pc:spChg chg="mod">
          <ac:chgData name="Alan Worth" userId="e0526cd7-bd3e-491b-9919-e031d18a8075" providerId="ADAL" clId="{660338C2-F5BE-49F4-8B2B-8210E14FD2FA}" dt="2022-11-23T22:01:03.003" v="455" actId="20577"/>
          <ac:spMkLst>
            <pc:docMk/>
            <pc:sldMk cId="485867696" sldId="328"/>
            <ac:spMk id="4" creationId="{D53B1891-A7C2-4E4A-97DC-DA9BA8DDA452}"/>
          </ac:spMkLst>
        </pc:spChg>
      </pc:sldChg>
      <pc:sldChg chg="modSp mod">
        <pc:chgData name="Alan Worth" userId="e0526cd7-bd3e-491b-9919-e031d18a8075" providerId="ADAL" clId="{660338C2-F5BE-49F4-8B2B-8210E14FD2FA}" dt="2022-11-23T22:02:38.746" v="509" actId="20577"/>
        <pc:sldMkLst>
          <pc:docMk/>
          <pc:sldMk cId="692050082" sldId="329"/>
        </pc:sldMkLst>
        <pc:spChg chg="mod">
          <ac:chgData name="Alan Worth" userId="e0526cd7-bd3e-491b-9919-e031d18a8075" providerId="ADAL" clId="{660338C2-F5BE-49F4-8B2B-8210E14FD2FA}" dt="2022-11-23T22:02:38.746" v="509" actId="20577"/>
          <ac:spMkLst>
            <pc:docMk/>
            <pc:sldMk cId="692050082" sldId="329"/>
            <ac:spMk id="4" creationId="{D53B1891-A7C2-4E4A-97DC-DA9BA8DDA452}"/>
          </ac:spMkLst>
        </pc:spChg>
      </pc:sldChg>
      <pc:sldChg chg="modSp mod">
        <pc:chgData name="Alan Worth" userId="e0526cd7-bd3e-491b-9919-e031d18a8075" providerId="ADAL" clId="{660338C2-F5BE-49F4-8B2B-8210E14FD2FA}" dt="2022-11-23T22:04:28.731" v="535" actId="20577"/>
        <pc:sldMkLst>
          <pc:docMk/>
          <pc:sldMk cId="2700032211" sldId="330"/>
        </pc:sldMkLst>
        <pc:spChg chg="mod">
          <ac:chgData name="Alan Worth" userId="e0526cd7-bd3e-491b-9919-e031d18a8075" providerId="ADAL" clId="{660338C2-F5BE-49F4-8B2B-8210E14FD2FA}" dt="2022-11-23T22:04:28.731" v="535" actId="20577"/>
          <ac:spMkLst>
            <pc:docMk/>
            <pc:sldMk cId="2700032211" sldId="330"/>
            <ac:spMk id="4" creationId="{D53B1891-A7C2-4E4A-97DC-DA9BA8DDA452}"/>
          </ac:spMkLst>
        </pc:spChg>
      </pc:sldChg>
      <pc:sldChg chg="modSp mod">
        <pc:chgData name="Alan Worth" userId="e0526cd7-bd3e-491b-9919-e031d18a8075" providerId="ADAL" clId="{660338C2-F5BE-49F4-8B2B-8210E14FD2FA}" dt="2022-11-23T22:05:22.890" v="551" actId="6549"/>
        <pc:sldMkLst>
          <pc:docMk/>
          <pc:sldMk cId="2848243672" sldId="331"/>
        </pc:sldMkLst>
        <pc:spChg chg="mod">
          <ac:chgData name="Alan Worth" userId="e0526cd7-bd3e-491b-9919-e031d18a8075" providerId="ADAL" clId="{660338C2-F5BE-49F4-8B2B-8210E14FD2FA}" dt="2022-11-23T22:05:22.890" v="551" actId="6549"/>
          <ac:spMkLst>
            <pc:docMk/>
            <pc:sldMk cId="2848243672" sldId="331"/>
            <ac:spMk id="4" creationId="{D53B1891-A7C2-4E4A-97DC-DA9BA8DDA452}"/>
          </ac:spMkLst>
        </pc:spChg>
      </pc:sldChg>
      <pc:sldChg chg="modSp mod">
        <pc:chgData name="Alan Worth" userId="e0526cd7-bd3e-491b-9919-e031d18a8075" providerId="ADAL" clId="{660338C2-F5BE-49F4-8B2B-8210E14FD2FA}" dt="2022-11-23T22:07:57.354" v="634" actId="6549"/>
        <pc:sldMkLst>
          <pc:docMk/>
          <pc:sldMk cId="516622296" sldId="332"/>
        </pc:sldMkLst>
        <pc:spChg chg="mod">
          <ac:chgData name="Alan Worth" userId="e0526cd7-bd3e-491b-9919-e031d18a8075" providerId="ADAL" clId="{660338C2-F5BE-49F4-8B2B-8210E14FD2FA}" dt="2022-11-23T22:07:57.354" v="634" actId="6549"/>
          <ac:spMkLst>
            <pc:docMk/>
            <pc:sldMk cId="516622296" sldId="332"/>
            <ac:spMk id="4" creationId="{D53B1891-A7C2-4E4A-97DC-DA9BA8DDA452}"/>
          </ac:spMkLst>
        </pc:spChg>
      </pc:sldChg>
      <pc:sldChg chg="modSp mod">
        <pc:chgData name="Alan Worth" userId="e0526cd7-bd3e-491b-9919-e031d18a8075" providerId="ADAL" clId="{660338C2-F5BE-49F4-8B2B-8210E14FD2FA}" dt="2022-11-23T22:08:36.656" v="647" actId="20577"/>
        <pc:sldMkLst>
          <pc:docMk/>
          <pc:sldMk cId="1724938537" sldId="333"/>
        </pc:sldMkLst>
        <pc:spChg chg="mod">
          <ac:chgData name="Alan Worth" userId="e0526cd7-bd3e-491b-9919-e031d18a8075" providerId="ADAL" clId="{660338C2-F5BE-49F4-8B2B-8210E14FD2FA}" dt="2022-11-23T22:08:36.656" v="647" actId="20577"/>
          <ac:spMkLst>
            <pc:docMk/>
            <pc:sldMk cId="1724938537" sldId="333"/>
            <ac:spMk id="4" creationId="{D53B1891-A7C2-4E4A-97DC-DA9BA8DDA452}"/>
          </ac:spMkLst>
        </pc:spChg>
      </pc:sldChg>
      <pc:sldChg chg="modSp mod">
        <pc:chgData name="Alan Worth" userId="e0526cd7-bd3e-491b-9919-e031d18a8075" providerId="ADAL" clId="{660338C2-F5BE-49F4-8B2B-8210E14FD2FA}" dt="2022-11-23T22:10:56.531" v="787" actId="6549"/>
        <pc:sldMkLst>
          <pc:docMk/>
          <pc:sldMk cId="3274621177" sldId="334"/>
        </pc:sldMkLst>
        <pc:spChg chg="mod">
          <ac:chgData name="Alan Worth" userId="e0526cd7-bd3e-491b-9919-e031d18a8075" providerId="ADAL" clId="{660338C2-F5BE-49F4-8B2B-8210E14FD2FA}" dt="2022-11-23T22:10:56.531" v="787" actId="6549"/>
          <ac:spMkLst>
            <pc:docMk/>
            <pc:sldMk cId="3274621177" sldId="334"/>
            <ac:spMk id="4" creationId="{D53B1891-A7C2-4E4A-97DC-DA9BA8DDA452}"/>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0AA853A1-56EF-DA4E-8CAC-CDB94D0D7153}"/>
              </a:ext>
            </a:extLst>
          </p:cNvPr>
          <p:cNvSpPr>
            <a:spLocks noGrp="1"/>
          </p:cNvSpPr>
          <p:nvPr>
            <p:ph type="pic" sz="quarter" idx="10"/>
          </p:nvPr>
        </p:nvSpPr>
        <p:spPr>
          <a:xfrm>
            <a:off x="0" y="0"/>
            <a:ext cx="12192000" cy="4152900"/>
          </a:xfrm>
          <a:noFill/>
        </p:spPr>
        <p:txBody>
          <a:bodyPr/>
          <a:lstStyle/>
          <a:p>
            <a:r>
              <a:rPr lang="en-GB"/>
              <a:t>Click icon to add picture</a:t>
            </a:r>
            <a:endParaRPr lang="en-US"/>
          </a:p>
        </p:txBody>
      </p:sp>
      <p:sp>
        <p:nvSpPr>
          <p:cNvPr id="37" name="Rectangle 36"/>
          <p:cNvSpPr/>
          <p:nvPr userDrawn="1"/>
        </p:nvSpPr>
        <p:spPr>
          <a:xfrm>
            <a:off x="0" y="4152900"/>
            <a:ext cx="12192000" cy="2705100"/>
          </a:xfrm>
          <a:prstGeom prst="rect">
            <a:avLst/>
          </a:prstGeom>
          <a:solidFill>
            <a:srgbClr val="3687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solidFill>
                <a:schemeClr val="tx1"/>
              </a:solidFill>
            </a:endParaRPr>
          </a:p>
        </p:txBody>
      </p:sp>
      <p:sp>
        <p:nvSpPr>
          <p:cNvPr id="42" name="Title 41"/>
          <p:cNvSpPr>
            <a:spLocks noGrp="1"/>
          </p:cNvSpPr>
          <p:nvPr>
            <p:ph type="title"/>
          </p:nvPr>
        </p:nvSpPr>
        <p:spPr>
          <a:xfrm>
            <a:off x="914400" y="4453031"/>
            <a:ext cx="10363200" cy="991419"/>
          </a:xfrm>
        </p:spPr>
        <p:txBody>
          <a:bodyPr anchor="t">
            <a:normAutofit/>
          </a:bodyPr>
          <a:lstStyle>
            <a:lvl1pPr algn="ctr">
              <a:defRPr sz="4400" b="1">
                <a:solidFill>
                  <a:schemeClr val="bg1"/>
                </a:solidFill>
                <a:latin typeface="Arial" pitchFamily="34" charset="0"/>
                <a:cs typeface="Arial" pitchFamily="34" charset="0"/>
              </a:defRPr>
            </a:lvl1pPr>
          </a:lstStyle>
          <a:p>
            <a:r>
              <a:rPr lang="en-GB"/>
              <a:t>Click to edit Master title style</a:t>
            </a:r>
            <a:endParaRPr lang="en-GB" dirty="0"/>
          </a:p>
        </p:txBody>
      </p:sp>
      <p:pic>
        <p:nvPicPr>
          <p:cNvPr id="10" name="Picture 9">
            <a:extLst>
              <a:ext uri="{FF2B5EF4-FFF2-40B4-BE49-F238E27FC236}">
                <a16:creationId xmlns:a16="http://schemas.microsoft.com/office/drawing/2014/main" id="{D40DA9E4-BD4F-1946-AEBB-461215A8A4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1" name="Rectangle 10">
            <a:extLst>
              <a:ext uri="{FF2B5EF4-FFF2-40B4-BE49-F238E27FC236}">
                <a16:creationId xmlns:a16="http://schemas.microsoft.com/office/drawing/2014/main" id="{594E4BE1-7838-A749-83F3-6162F8AE233C}"/>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2" name="Subtitle 2">
            <a:extLst>
              <a:ext uri="{FF2B5EF4-FFF2-40B4-BE49-F238E27FC236}">
                <a16:creationId xmlns:a16="http://schemas.microsoft.com/office/drawing/2014/main" id="{C3FC30CE-78BF-EC41-93AE-662F98F20E98}"/>
              </a:ext>
            </a:extLst>
          </p:cNvPr>
          <p:cNvSpPr>
            <a:spLocks noGrp="1"/>
          </p:cNvSpPr>
          <p:nvPr>
            <p:ph type="subTitle" idx="1"/>
          </p:nvPr>
        </p:nvSpPr>
        <p:spPr>
          <a:xfrm>
            <a:off x="0" y="5405187"/>
            <a:ext cx="12192000" cy="578170"/>
          </a:xfrm>
          <a:prstGeom prst="rect">
            <a:avLst/>
          </a:prstGeom>
        </p:spPr>
        <p:txBody>
          <a:bodyPr anchor="t"/>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95039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11" name="TextBox 10"/>
          <p:cNvSpPr txBox="1"/>
          <p:nvPr userDrawn="1"/>
        </p:nvSpPr>
        <p:spPr>
          <a:xfrm>
            <a:off x="1748353" y="486907"/>
            <a:ext cx="9595284" cy="430887"/>
          </a:xfrm>
          <a:prstGeom prst="rect">
            <a:avLst/>
          </a:prstGeom>
          <a:noFill/>
        </p:spPr>
        <p:txBody>
          <a:bodyPr wrap="square" rtlCol="0">
            <a:spAutoFit/>
          </a:bodyPr>
          <a:lstStyle/>
          <a:p>
            <a:endParaRPr lang="en-US" sz="2200" b="1" dirty="0">
              <a:solidFill>
                <a:srgbClr val="000000"/>
              </a:solidFill>
              <a:latin typeface="Arial"/>
              <a:cs typeface="Arial"/>
            </a:endParaRPr>
          </a:p>
        </p:txBody>
      </p:sp>
      <p:sp>
        <p:nvSpPr>
          <p:cNvPr id="15" name="Text Placeholder 14"/>
          <p:cNvSpPr>
            <a:spLocks noGrp="1"/>
          </p:cNvSpPr>
          <p:nvPr>
            <p:ph type="body" sz="quarter" idx="10"/>
          </p:nvPr>
        </p:nvSpPr>
        <p:spPr>
          <a:xfrm>
            <a:off x="540000" y="1260000"/>
            <a:ext cx="10800000" cy="4312919"/>
          </a:xfrm>
        </p:spPr>
        <p:txBody>
          <a:bodyPr/>
          <a:lstStyle>
            <a:lvl1pPr marL="0" indent="0">
              <a:buNone/>
              <a:defRPr>
                <a:solidFill>
                  <a:schemeClr val="tx1"/>
                </a:solidFill>
              </a:defRPr>
            </a:lvl1pPr>
          </a:lstStyle>
          <a:p>
            <a:pPr lvl="0"/>
            <a:r>
              <a:rPr lang="en-GB"/>
              <a:t>Click to edit Master text styles</a:t>
            </a:r>
          </a:p>
        </p:txBody>
      </p:sp>
      <p:sp>
        <p:nvSpPr>
          <p:cNvPr id="12" name="Rectangle 11">
            <a:extLst>
              <a:ext uri="{FF2B5EF4-FFF2-40B4-BE49-F238E27FC236}">
                <a16:creationId xmlns:a16="http://schemas.microsoft.com/office/drawing/2014/main" id="{D3FE9615-B598-CD4C-9347-A609426A0A91}"/>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2E11CD5B-B7E7-DF45-BE99-D2677DF4A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8B2FD223-17F8-B84F-88D5-7208982FDE14}"/>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3" name="Text Placeholder 2">
            <a:extLst>
              <a:ext uri="{FF2B5EF4-FFF2-40B4-BE49-F238E27FC236}">
                <a16:creationId xmlns:a16="http://schemas.microsoft.com/office/drawing/2014/main" id="{C3FEAC70-28A6-504F-82E9-6E0B92FEF26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
        <p:nvSpPr>
          <p:cNvPr id="10" name="Title Placeholder 1">
            <a:extLst>
              <a:ext uri="{FF2B5EF4-FFF2-40B4-BE49-F238E27FC236}">
                <a16:creationId xmlns:a16="http://schemas.microsoft.com/office/drawing/2014/main" id="{E6A4B4DA-6EB8-C049-AF95-79AD4977D145}"/>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Tree>
    <p:extLst>
      <p:ext uri="{BB962C8B-B14F-4D97-AF65-F5344CB8AC3E}">
        <p14:creationId xmlns:p14="http://schemas.microsoft.com/office/powerpoint/2010/main" val="26491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39999" y="1260000"/>
            <a:ext cx="10800000"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4283400E-B3B9-5244-B8DC-E27EDC0EC009}"/>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E0B021-F61B-9D41-87EE-C0C1928291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5F1532C7-CA48-6649-B812-BE17DA29830E}"/>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0" name="Title Placeholder 1">
            <a:extLst>
              <a:ext uri="{FF2B5EF4-FFF2-40B4-BE49-F238E27FC236}">
                <a16:creationId xmlns:a16="http://schemas.microsoft.com/office/drawing/2014/main" id="{2FD0A828-35E7-8B4A-A261-F8248EEF313C}"/>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3" name="Text Placeholder 2">
            <a:extLst>
              <a:ext uri="{FF2B5EF4-FFF2-40B4-BE49-F238E27FC236}">
                <a16:creationId xmlns:a16="http://schemas.microsoft.com/office/drawing/2014/main" id="{189A2761-0345-1A40-8466-AF07B70E202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346955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40000" y="1272382"/>
            <a:ext cx="4510192"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itle Placeholder 1"/>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1" name="Content Placeholder 16"/>
          <p:cNvSpPr>
            <a:spLocks noGrp="1"/>
          </p:cNvSpPr>
          <p:nvPr>
            <p:ph sz="quarter" idx="14"/>
          </p:nvPr>
        </p:nvSpPr>
        <p:spPr>
          <a:xfrm>
            <a:off x="6096001" y="1272382"/>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780E8AF9-CE86-5946-9640-82EEBAAE30DB}"/>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5F34E76-EDEF-A04B-B174-C17F481FF1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3459B059-9087-D14C-A72D-1BF266B97FB7}"/>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ext Placeholder 2">
            <a:extLst>
              <a:ext uri="{FF2B5EF4-FFF2-40B4-BE49-F238E27FC236}">
                <a16:creationId xmlns:a16="http://schemas.microsoft.com/office/drawing/2014/main" id="{E70B25FE-BFF2-4D43-9BE9-B99FBDD72F20}"/>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8909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11" name="Content Placeholder 16"/>
          <p:cNvSpPr>
            <a:spLocks noGrp="1"/>
          </p:cNvSpPr>
          <p:nvPr>
            <p:ph sz="quarter" idx="14"/>
          </p:nvPr>
        </p:nvSpPr>
        <p:spPr>
          <a:xfrm>
            <a:off x="6096001" y="1260000"/>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Picture Placeholder 2">
            <a:extLst>
              <a:ext uri="{FF2B5EF4-FFF2-40B4-BE49-F238E27FC236}">
                <a16:creationId xmlns:a16="http://schemas.microsoft.com/office/drawing/2014/main" id="{54723AA0-CB4E-ED46-9C07-0B9DE5D695EB}"/>
              </a:ext>
            </a:extLst>
          </p:cNvPr>
          <p:cNvSpPr>
            <a:spLocks noGrp="1"/>
          </p:cNvSpPr>
          <p:nvPr>
            <p:ph type="pic" sz="quarter" idx="15"/>
          </p:nvPr>
        </p:nvSpPr>
        <p:spPr>
          <a:xfrm>
            <a:off x="540000" y="1260000"/>
            <a:ext cx="4510616" cy="4313237"/>
          </a:xfrm>
        </p:spPr>
        <p:txBody>
          <a:bodyPr/>
          <a:lstStyle/>
          <a:p>
            <a:r>
              <a:rPr lang="en-GB"/>
              <a:t>Click icon to add picture</a:t>
            </a:r>
            <a:endParaRPr lang="en-US" dirty="0"/>
          </a:p>
        </p:txBody>
      </p:sp>
      <p:sp>
        <p:nvSpPr>
          <p:cNvPr id="9" name="Rectangle 8">
            <a:extLst>
              <a:ext uri="{FF2B5EF4-FFF2-40B4-BE49-F238E27FC236}">
                <a16:creationId xmlns:a16="http://schemas.microsoft.com/office/drawing/2014/main" id="{F29948EA-B26A-D44E-B153-505C779FA0AD}"/>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AB71895-C95E-BD49-95ED-78BC5A957E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275E97F0-DCE2-7543-BB35-366C83809BCA}"/>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itle Placeholder 1">
            <a:extLst>
              <a:ext uri="{FF2B5EF4-FFF2-40B4-BE49-F238E27FC236}">
                <a16:creationId xmlns:a16="http://schemas.microsoft.com/office/drawing/2014/main" id="{0894068D-FC13-AB4B-BC81-28FD44315CFA}"/>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2" name="Text Placeholder 2">
            <a:extLst>
              <a:ext uri="{FF2B5EF4-FFF2-40B4-BE49-F238E27FC236}">
                <a16:creationId xmlns:a16="http://schemas.microsoft.com/office/drawing/2014/main" id="{8BBDD2CD-E7F2-294D-A189-8874439ADEB4}"/>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17825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79D500C-2DAD-E24B-947F-AA454B3B4803}" type="datetimeFigureOut">
              <a:rPr lang="en-US" smtClean="0"/>
              <a:pPr/>
              <a:t>12/14/2022</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CDD8636-02F0-2043-B1BF-E7E2D60464E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65" r:id="rId4"/>
    <p:sldLayoutId id="2147483666" r:id="rId5"/>
  </p:sldLayoutIdLst>
  <p:txStyles>
    <p:titleStyle>
      <a:lvl1pPr algn="ctr" defTabSz="4572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8CD82D8-97C2-4EAC-A282-2602DE6B1E0C}"/>
              </a:ext>
            </a:extLst>
          </p:cNvPr>
          <p:cNvPicPr>
            <a:picLocks noGrp="1" noChangeAspect="1"/>
          </p:cNvPicPr>
          <p:nvPr>
            <p:ph type="pic" sz="quarter" idx="10"/>
          </p:nvPr>
        </p:nvPicPr>
        <p:blipFill>
          <a:blip r:embed="rId2"/>
          <a:srcRect t="16745" b="16745"/>
          <a:stretch>
            <a:fillRect/>
          </a:stretch>
        </p:blipFill>
        <p:spPr/>
      </p:pic>
      <p:sp>
        <p:nvSpPr>
          <p:cNvPr id="3" name="Title 2">
            <a:extLst>
              <a:ext uri="{FF2B5EF4-FFF2-40B4-BE49-F238E27FC236}">
                <a16:creationId xmlns:a16="http://schemas.microsoft.com/office/drawing/2014/main" id="{CA48A2C2-331F-1945-ACBC-3D33F9B1C17C}"/>
              </a:ext>
            </a:extLst>
          </p:cNvPr>
          <p:cNvSpPr>
            <a:spLocks noGrp="1"/>
          </p:cNvSpPr>
          <p:nvPr>
            <p:ph type="title"/>
          </p:nvPr>
        </p:nvSpPr>
        <p:spPr/>
        <p:txBody>
          <a:bodyPr/>
          <a:lstStyle/>
          <a:p>
            <a:r>
              <a:rPr lang="en-US" dirty="0"/>
              <a:t>Managing Tourism Enterprises</a:t>
            </a:r>
          </a:p>
        </p:txBody>
      </p:sp>
      <p:sp>
        <p:nvSpPr>
          <p:cNvPr id="4" name="Subtitle 3">
            <a:extLst>
              <a:ext uri="{FF2B5EF4-FFF2-40B4-BE49-F238E27FC236}">
                <a16:creationId xmlns:a16="http://schemas.microsoft.com/office/drawing/2014/main" id="{CFE579FD-9822-2442-BDF7-2B80C2FCFA8A}"/>
              </a:ext>
            </a:extLst>
          </p:cNvPr>
          <p:cNvSpPr>
            <a:spLocks noGrp="1"/>
          </p:cNvSpPr>
          <p:nvPr>
            <p:ph type="subTitle" idx="4294967295"/>
          </p:nvPr>
        </p:nvSpPr>
        <p:spPr>
          <a:xfrm>
            <a:off x="2209800" y="5455920"/>
            <a:ext cx="7741920" cy="855358"/>
          </a:xfrm>
        </p:spPr>
        <p:txBody>
          <a:bodyPr>
            <a:normAutofit/>
          </a:bodyPr>
          <a:lstStyle/>
          <a:p>
            <a:pPr marL="0" indent="0" algn="ctr">
              <a:buNone/>
            </a:pPr>
            <a:r>
              <a:rPr lang="en-US" sz="2200" dirty="0">
                <a:solidFill>
                  <a:schemeClr val="bg1"/>
                </a:solidFill>
              </a:rPr>
              <a:t>Chapter 6: </a:t>
            </a:r>
            <a:r>
              <a:rPr lang="en-AU" sz="2200" dirty="0">
                <a:solidFill>
                  <a:schemeClr val="bg1"/>
                </a:solidFill>
              </a:rPr>
              <a:t>Human Capital and Human Resources</a:t>
            </a:r>
            <a:endParaRPr lang="en-US" sz="2200" dirty="0">
              <a:solidFill>
                <a:schemeClr val="bg1"/>
              </a:solidFill>
            </a:endParaRPr>
          </a:p>
        </p:txBody>
      </p:sp>
    </p:spTree>
    <p:extLst>
      <p:ext uri="{BB962C8B-B14F-4D97-AF65-F5344CB8AC3E}">
        <p14:creationId xmlns:p14="http://schemas.microsoft.com/office/powerpoint/2010/main" val="277755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23086"/>
          </a:xfrm>
        </p:spPr>
        <p:txBody>
          <a:bodyPr>
            <a:normAutofit fontScale="92500" lnSpcReduction="20000"/>
          </a:bodyPr>
          <a:lstStyle/>
          <a:p>
            <a:r>
              <a:rPr lang="en-US" dirty="0"/>
              <a:t>A conventional job description should advertise the essential and desirable criteria that the organization is looking for in the person they are seeking to hire.</a:t>
            </a:r>
          </a:p>
          <a:p>
            <a:endParaRPr lang="en-US" dirty="0"/>
          </a:p>
          <a:p>
            <a:r>
              <a:rPr lang="en-US" dirty="0"/>
              <a:t>While there is no specific template that all job descriptions and advertisements should follow, the following information should be present:</a:t>
            </a:r>
          </a:p>
          <a:p>
            <a:r>
              <a:rPr lang="en-US" dirty="0"/>
              <a:t>•	details about the employing firm</a:t>
            </a:r>
          </a:p>
          <a:p>
            <a:r>
              <a:rPr lang="en-US" dirty="0"/>
              <a:t>•	role and duties of the job advertised</a:t>
            </a:r>
          </a:p>
          <a:p>
            <a:r>
              <a:rPr lang="en-US" dirty="0"/>
              <a:t>•	essential and desirable criteria for the role</a:t>
            </a:r>
          </a:p>
          <a:p>
            <a:r>
              <a:rPr lang="en-US" dirty="0"/>
              <a:t>•	training and development that will be provided</a:t>
            </a:r>
          </a:p>
          <a:p>
            <a:r>
              <a:rPr lang="en-US" dirty="0"/>
              <a:t>•	instructions on how to apply</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3790917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23086"/>
          </a:xfrm>
        </p:spPr>
        <p:txBody>
          <a:bodyPr>
            <a:normAutofit/>
          </a:bodyPr>
          <a:lstStyle/>
          <a:p>
            <a:r>
              <a:rPr lang="en-US" b="1" dirty="0"/>
              <a:t>Shortlisting</a:t>
            </a:r>
          </a:p>
          <a:p>
            <a:endParaRPr lang="en-US" b="1" dirty="0"/>
          </a:p>
          <a:p>
            <a:r>
              <a:rPr lang="en-US" dirty="0"/>
              <a:t>This is the process of systematically identifying the candidates you are interested in from your pool of applicants who best meet the essential and desirable criteria contained in the job description.</a:t>
            </a:r>
          </a:p>
          <a:p>
            <a:endParaRPr lang="en-US" dirty="0"/>
          </a:p>
          <a:p>
            <a:r>
              <a:rPr lang="en-US" dirty="0"/>
              <a:t>Shortlisting can be a useful way to quickly eliminate unsuitable candidates from the applicant pool so that more time can be devoted to carefully choosing the best applicant.</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432645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23086"/>
          </a:xfrm>
        </p:spPr>
        <p:txBody>
          <a:bodyPr>
            <a:normAutofit fontScale="85000" lnSpcReduction="20000"/>
          </a:bodyPr>
          <a:lstStyle/>
          <a:p>
            <a:r>
              <a:rPr lang="en-US" dirty="0"/>
              <a:t>A systematic process for shortlisting can involve:</a:t>
            </a:r>
          </a:p>
          <a:p>
            <a:pPr marL="457200" indent="-457200">
              <a:buFont typeface="Arial" panose="020B0604020202020204" pitchFamily="34" charset="0"/>
              <a:buChar char="•"/>
            </a:pPr>
            <a:r>
              <a:rPr lang="en-US" dirty="0"/>
              <a:t>drawing up the essential criteria to be shortlisted for the first round;</a:t>
            </a:r>
          </a:p>
          <a:p>
            <a:pPr marL="457200" indent="-457200">
              <a:buFont typeface="Arial" panose="020B0604020202020204" pitchFamily="34" charset="0"/>
              <a:buChar char="•"/>
            </a:pPr>
            <a:r>
              <a:rPr lang="en-US" dirty="0"/>
              <a:t>removing all applicants who do not meet the essential criteria;</a:t>
            </a:r>
          </a:p>
          <a:p>
            <a:pPr marL="457200" indent="-457200">
              <a:buFont typeface="Arial" panose="020B0604020202020204" pitchFamily="34" charset="0"/>
              <a:buChar char="•"/>
            </a:pPr>
            <a:r>
              <a:rPr lang="en-US" dirty="0"/>
              <a:t>setting the number of candidates that an initial shortlist should contain (e.g., 5 candidates, 8 candidates, etc.);</a:t>
            </a:r>
          </a:p>
          <a:p>
            <a:pPr marL="457200" indent="-457200">
              <a:buFont typeface="Arial" panose="020B0604020202020204" pitchFamily="34" charset="0"/>
              <a:buChar char="•"/>
            </a:pPr>
            <a:r>
              <a:rPr lang="en-US" dirty="0"/>
              <a:t>individual members on a selection panel producing their own individual list of candidates;</a:t>
            </a:r>
          </a:p>
          <a:p>
            <a:pPr marL="457200" indent="-457200">
              <a:buFont typeface="Arial" panose="020B0604020202020204" pitchFamily="34" charset="0"/>
              <a:buChar char="•"/>
            </a:pPr>
            <a:r>
              <a:rPr lang="en-US" dirty="0"/>
              <a:t>the selection panel combining and revealing their lists;</a:t>
            </a:r>
          </a:p>
          <a:p>
            <a:pPr marL="457200" indent="-457200">
              <a:buFont typeface="Arial" panose="020B0604020202020204" pitchFamily="34" charset="0"/>
              <a:buChar char="•"/>
            </a:pPr>
            <a:r>
              <a:rPr lang="en-US" dirty="0"/>
              <a:t>where there are differences in the candidates selected between lists, panel members discussing why certain candidates were preferred while others were not. The final goal is to reach a consensus, through mutual agreement, negotiation, compromise, or a vote;</a:t>
            </a:r>
          </a:p>
          <a:p>
            <a:pPr marL="457200" indent="-457200">
              <a:buFont typeface="Arial" panose="020B0604020202020204" pitchFamily="34" charset="0"/>
              <a:buChar char="•"/>
            </a:pPr>
            <a:r>
              <a:rPr lang="en-US" dirty="0"/>
              <a:t>the selection panel producing the final shortlist of candidates who will proceed to the next stage of the selection process.</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3911863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23086"/>
          </a:xfrm>
        </p:spPr>
        <p:txBody>
          <a:bodyPr>
            <a:normAutofit fontScale="92500" lnSpcReduction="10000"/>
          </a:bodyPr>
          <a:lstStyle/>
          <a:p>
            <a:r>
              <a:rPr lang="en-US" b="1" dirty="0"/>
              <a:t>Interviewing</a:t>
            </a:r>
          </a:p>
          <a:p>
            <a:endParaRPr lang="en-US" b="1" dirty="0"/>
          </a:p>
          <a:p>
            <a:r>
              <a:rPr lang="en-US" dirty="0"/>
              <a:t>The employment interview is defined as:</a:t>
            </a:r>
          </a:p>
          <a:p>
            <a:endParaRPr lang="en-US" dirty="0"/>
          </a:p>
          <a:p>
            <a:r>
              <a:rPr lang="en-US" dirty="0"/>
              <a:t>	A personally interactive process of one or more people asking 	questions of another person and evaluating the answers for the	purpose of determining the qualifications of that person in order to		make employment decisions (</a:t>
            </a:r>
            <a:r>
              <a:rPr lang="en-US" dirty="0" err="1"/>
              <a:t>Levashina</a:t>
            </a:r>
            <a:r>
              <a:rPr lang="en-US" dirty="0"/>
              <a:t> </a:t>
            </a:r>
            <a:r>
              <a:rPr lang="en-US" i="1" dirty="0"/>
              <a:t>et al</a:t>
            </a:r>
            <a:r>
              <a:rPr lang="en-US" dirty="0"/>
              <a:t>., 2014, p. 243).</a:t>
            </a:r>
          </a:p>
          <a:p>
            <a:endParaRPr lang="en-US" dirty="0"/>
          </a:p>
          <a:p>
            <a:r>
              <a:rPr lang="en-US" dirty="0"/>
              <a:t>Interviewing is the predominant method in assessing a candidate’s suitability for a vacant position for tourism enterprises.</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2662556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23086"/>
          </a:xfrm>
        </p:spPr>
        <p:txBody>
          <a:bodyPr>
            <a:normAutofit fontScale="77500" lnSpcReduction="20000"/>
          </a:bodyPr>
          <a:lstStyle/>
          <a:p>
            <a:r>
              <a:rPr lang="en-US" dirty="0"/>
              <a:t>While there is no standard structure as to how an employment interview should run, managers should be aware of certain principles to ensure the process is effective, fair and equitable:</a:t>
            </a:r>
          </a:p>
          <a:p>
            <a:pPr marL="457200" indent="-457200">
              <a:buFont typeface="Arial" panose="020B0604020202020204" pitchFamily="34" charset="0"/>
              <a:buChar char="•"/>
            </a:pPr>
            <a:r>
              <a:rPr lang="en-US" dirty="0"/>
              <a:t>The interview process should focus on allowing the interviewee to speak. The interviewers should not be talking extensively.</a:t>
            </a:r>
          </a:p>
          <a:p>
            <a:pPr marL="457200" indent="-457200">
              <a:buFont typeface="Arial" panose="020B0604020202020204" pitchFamily="34" charset="0"/>
              <a:buChar char="•"/>
            </a:pPr>
            <a:r>
              <a:rPr lang="en-US" dirty="0"/>
              <a:t>Questions should function to elicit information from the candidate, such as open-ended questions starting with “what”, “why”, “when”, “which”, and “how”.</a:t>
            </a:r>
          </a:p>
          <a:p>
            <a:pPr marL="457200" indent="-457200">
              <a:buFont typeface="Arial" panose="020B0604020202020204" pitchFamily="34" charset="0"/>
              <a:buChar char="•"/>
            </a:pPr>
            <a:r>
              <a:rPr lang="en-US" dirty="0"/>
              <a:t>Interviewers need to be mindful and reflect on their personal biases to ensure that the effects of these are mitigated as much as possible.</a:t>
            </a:r>
          </a:p>
          <a:p>
            <a:pPr marL="457200" indent="-457200">
              <a:buFont typeface="Arial" panose="020B0604020202020204" pitchFamily="34" charset="0"/>
              <a:buChar char="•"/>
            </a:pPr>
            <a:r>
              <a:rPr lang="en-US" dirty="0"/>
              <a:t>If conducting multiple interviews sequentially, interviewers need to be mindful of the contrast effect. This refers to allowing the experience of interviewing a previous candidate to influence the interview of the next candidate. As much as possible, each interview format should be similar and treated as separate cases.</a:t>
            </a:r>
          </a:p>
          <a:p>
            <a:pPr marL="457200" indent="-457200">
              <a:buFont typeface="Arial" panose="020B0604020202020204" pitchFamily="34" charset="0"/>
              <a:buChar char="•"/>
            </a:pPr>
            <a:r>
              <a:rPr lang="en-US" dirty="0"/>
              <a:t>Both interviewers and interviewees are affected by physical cues. Interviewers need to avoid non-verbal cues associated with negative emotions, and instead adopt neutral expressions and body language.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3024151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23086"/>
          </a:xfrm>
        </p:spPr>
        <p:txBody>
          <a:bodyPr>
            <a:normAutofit fontScale="77500" lnSpcReduction="20000"/>
          </a:bodyPr>
          <a:lstStyle/>
          <a:p>
            <a:r>
              <a:rPr lang="en-US" b="1" dirty="0"/>
              <a:t>Training</a:t>
            </a:r>
          </a:p>
          <a:p>
            <a:endParaRPr lang="en-US" b="1" dirty="0"/>
          </a:p>
          <a:p>
            <a:r>
              <a:rPr lang="en-US" dirty="0"/>
              <a:t>Training can be broadly categorized according to the desired outcomes of the training.</a:t>
            </a:r>
          </a:p>
          <a:p>
            <a:endParaRPr lang="en-US" dirty="0"/>
          </a:p>
          <a:p>
            <a:r>
              <a:rPr lang="en-US" i="1" dirty="0"/>
              <a:t>Induction and socialization </a:t>
            </a:r>
            <a:r>
              <a:rPr lang="en-US" dirty="0"/>
              <a:t>– training </a:t>
            </a:r>
            <a:r>
              <a:rPr lang="en-US" dirty="0" err="1"/>
              <a:t>programmes</a:t>
            </a:r>
            <a:r>
              <a:rPr lang="en-US" dirty="0"/>
              <a:t> designed to induct new employees into the organization (often referred to as on-boarding). It also functions to socialize new employees with current employees.</a:t>
            </a:r>
          </a:p>
          <a:p>
            <a:endParaRPr lang="en-US" dirty="0"/>
          </a:p>
          <a:p>
            <a:r>
              <a:rPr lang="en-US" i="1" dirty="0"/>
              <a:t>Development</a:t>
            </a:r>
            <a:r>
              <a:rPr lang="en-US" dirty="0"/>
              <a:t> – training </a:t>
            </a:r>
            <a:r>
              <a:rPr lang="en-US" dirty="0" err="1"/>
              <a:t>programmes</a:t>
            </a:r>
            <a:r>
              <a:rPr lang="en-US" dirty="0"/>
              <a:t> designed to develop and improve individuals within the organization. For example, preparing employees for promotion, upskilling, introduction of new processes and procedures, etc.</a:t>
            </a:r>
          </a:p>
          <a:p>
            <a:endParaRPr lang="en-US" dirty="0"/>
          </a:p>
          <a:p>
            <a:r>
              <a:rPr lang="en-US" i="1" dirty="0"/>
              <a:t>Disciplinary/remedial </a:t>
            </a:r>
            <a:r>
              <a:rPr lang="en-US" dirty="0"/>
              <a:t>– training </a:t>
            </a:r>
            <a:r>
              <a:rPr lang="en-US" dirty="0" err="1"/>
              <a:t>programmes</a:t>
            </a:r>
            <a:r>
              <a:rPr lang="en-US" dirty="0"/>
              <a:t> designed to improve the performance of employees who have fallen below the standards set by the firm.</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2402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23086"/>
          </a:xfrm>
        </p:spPr>
        <p:txBody>
          <a:bodyPr>
            <a:normAutofit fontScale="85000" lnSpcReduction="20000"/>
          </a:bodyPr>
          <a:lstStyle/>
          <a:p>
            <a:r>
              <a:rPr lang="en-US" dirty="0"/>
              <a:t>Training can occur internally or external to the organization. These are broadly categorized as:</a:t>
            </a:r>
          </a:p>
          <a:p>
            <a:endParaRPr lang="en-US" dirty="0"/>
          </a:p>
          <a:p>
            <a:r>
              <a:rPr lang="en-US" i="1" dirty="0"/>
              <a:t>Internal, on-the-job training </a:t>
            </a:r>
            <a:r>
              <a:rPr lang="en-US" dirty="0"/>
              <a:t>– involves junior employees observing or shadowing senior employees when work takes place during working hours.</a:t>
            </a:r>
          </a:p>
          <a:p>
            <a:endParaRPr lang="en-US" dirty="0"/>
          </a:p>
          <a:p>
            <a:r>
              <a:rPr lang="en-US" i="1" dirty="0"/>
              <a:t>Internal, off-the-job training </a:t>
            </a:r>
            <a:r>
              <a:rPr lang="en-US" dirty="0"/>
              <a:t>– takes place within the organization, either outside the normal place of work (e.g., in dedicated training room in the back-of-house section instead of on the work site) or outside of work hours. There may also be a dedicated or specialized training department within the firm to facilitate this type of training.</a:t>
            </a:r>
          </a:p>
          <a:p>
            <a:endParaRPr lang="en-US" dirty="0"/>
          </a:p>
          <a:p>
            <a:r>
              <a:rPr lang="en-US" i="1" dirty="0"/>
              <a:t>External, off-the-job training </a:t>
            </a:r>
            <a:r>
              <a:rPr lang="en-US" dirty="0"/>
              <a:t>– takes place outside of the organization and is usually associated with sending employees to be trained by external training providers.</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2559851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23086"/>
          </a:xfrm>
        </p:spPr>
        <p:txBody>
          <a:bodyPr>
            <a:normAutofit/>
          </a:bodyPr>
          <a:lstStyle/>
          <a:p>
            <a:r>
              <a:rPr lang="en-US" b="1" dirty="0"/>
              <a:t>Performance Appraisal</a:t>
            </a:r>
          </a:p>
          <a:p>
            <a:endParaRPr lang="en-US" dirty="0"/>
          </a:p>
          <a:p>
            <a:r>
              <a:rPr lang="en-US" dirty="0"/>
              <a:t>Performance appraisal refers to the process of evaluating the performance of employees to:</a:t>
            </a:r>
          </a:p>
          <a:p>
            <a:pPr marL="457200" indent="-457200">
              <a:buFont typeface="Arial" panose="020B0604020202020204" pitchFamily="34" charset="0"/>
              <a:buChar char="•"/>
            </a:pPr>
            <a:r>
              <a:rPr lang="en-US" dirty="0"/>
              <a:t>ensure that expected standards of performance for an employee’s role are being met</a:t>
            </a:r>
          </a:p>
          <a:p>
            <a:pPr marL="457200" indent="-457200">
              <a:buFont typeface="Arial" panose="020B0604020202020204" pitchFamily="34" charset="0"/>
              <a:buChar char="•"/>
            </a:pPr>
            <a:r>
              <a:rPr lang="en-US" dirty="0"/>
              <a:t>assess future training and development needs of the firm’s workforce</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3943406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23086"/>
          </a:xfrm>
        </p:spPr>
        <p:txBody>
          <a:bodyPr>
            <a:normAutofit fontScale="85000" lnSpcReduction="20000"/>
          </a:bodyPr>
          <a:lstStyle/>
          <a:p>
            <a:r>
              <a:rPr lang="en-US" dirty="0"/>
              <a:t>Managing performance can assist a tourism enterprise to:</a:t>
            </a:r>
          </a:p>
          <a:p>
            <a:pPr marL="457200" indent="-457200">
              <a:buFont typeface="Arial" panose="020B0604020202020204" pitchFamily="34" charset="0"/>
              <a:buChar char="•"/>
            </a:pPr>
            <a:r>
              <a:rPr lang="en-US" dirty="0"/>
              <a:t>clarify minimum and/or expected performance standards required of employees;</a:t>
            </a:r>
          </a:p>
          <a:p>
            <a:pPr marL="457200" indent="-457200">
              <a:buFont typeface="Arial" panose="020B0604020202020204" pitchFamily="34" charset="0"/>
              <a:buChar char="•"/>
            </a:pPr>
            <a:r>
              <a:rPr lang="en-US" dirty="0"/>
              <a:t>set future performance goals for employees or the enterprise;</a:t>
            </a:r>
          </a:p>
          <a:p>
            <a:pPr marL="457200" indent="-457200">
              <a:buFont typeface="Arial" panose="020B0604020202020204" pitchFamily="34" charset="0"/>
              <a:buChar char="•"/>
            </a:pPr>
            <a:r>
              <a:rPr lang="en-US" dirty="0"/>
              <a:t>improve performance of employees by providing feedback (e.g., Are they doing things the right or wrong way? How could they do things better?);</a:t>
            </a:r>
          </a:p>
          <a:p>
            <a:pPr marL="457200" indent="-457200">
              <a:buFont typeface="Arial" panose="020B0604020202020204" pitchFamily="34" charset="0"/>
              <a:buChar char="•"/>
            </a:pPr>
            <a:r>
              <a:rPr lang="en-US" dirty="0"/>
              <a:t>identify future training and development needs;</a:t>
            </a:r>
          </a:p>
          <a:p>
            <a:pPr marL="457200" indent="-457200">
              <a:buFont typeface="Arial" panose="020B0604020202020204" pitchFamily="34" charset="0"/>
              <a:buChar char="•"/>
            </a:pPr>
            <a:r>
              <a:rPr lang="en-US" dirty="0"/>
              <a:t>set and award pay and rewards;</a:t>
            </a:r>
          </a:p>
          <a:p>
            <a:pPr marL="457200" indent="-457200">
              <a:buFont typeface="Arial" panose="020B0604020202020204" pitchFamily="34" charset="0"/>
              <a:buChar char="•"/>
            </a:pPr>
            <a:r>
              <a:rPr lang="en-US" dirty="0"/>
              <a:t>identify employees with high potential for career development and succession planning;</a:t>
            </a:r>
          </a:p>
          <a:p>
            <a:pPr marL="457200" indent="-457200">
              <a:buFont typeface="Arial" panose="020B0604020202020204" pitchFamily="34" charset="0"/>
              <a:buChar char="•"/>
            </a:pPr>
            <a:r>
              <a:rPr lang="en-US" dirty="0"/>
              <a:t>increase employee motivation (e.g., from being able to set goals, provide rewards, etc.);</a:t>
            </a:r>
          </a:p>
          <a:p>
            <a:pPr marL="457200" indent="-457200">
              <a:buFont typeface="Arial" panose="020B0604020202020204" pitchFamily="34" charset="0"/>
              <a:buChar char="•"/>
            </a:pPr>
            <a:r>
              <a:rPr lang="en-US" dirty="0"/>
              <a:t>solve job problems;</a:t>
            </a:r>
          </a:p>
          <a:p>
            <a:pPr marL="457200" indent="-457200">
              <a:buFont typeface="Arial" panose="020B0604020202020204" pitchFamily="34" charset="0"/>
              <a:buChar char="•"/>
            </a:pPr>
            <a:r>
              <a:rPr lang="en-US" dirty="0"/>
              <a:t>evaluate the effectiveness of the recruitment and selection process.</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1626045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23086"/>
          </a:xfrm>
        </p:spPr>
        <p:txBody>
          <a:bodyPr>
            <a:normAutofit fontScale="85000" lnSpcReduction="10000"/>
          </a:bodyPr>
          <a:lstStyle/>
          <a:p>
            <a:r>
              <a:rPr lang="en-US" b="1" dirty="0"/>
              <a:t>What to Appraise</a:t>
            </a:r>
          </a:p>
          <a:p>
            <a:r>
              <a:rPr lang="en-US" dirty="0"/>
              <a:t>Task-based performance includes an employee’s:</a:t>
            </a:r>
          </a:p>
          <a:p>
            <a:pPr marL="457200" indent="-457200">
              <a:buFont typeface="Arial" panose="020B0604020202020204" pitchFamily="34" charset="0"/>
              <a:buChar char="•"/>
            </a:pPr>
            <a:r>
              <a:rPr lang="en-US" dirty="0"/>
              <a:t>skill, ability and knowledge of the job;</a:t>
            </a:r>
          </a:p>
          <a:p>
            <a:pPr marL="457200" indent="-457200">
              <a:buFont typeface="Arial" panose="020B0604020202020204" pitchFamily="34" charset="0"/>
              <a:buChar char="•"/>
            </a:pPr>
            <a:r>
              <a:rPr lang="en-US" dirty="0"/>
              <a:t>quality of work. This quality also needs to be assessed if it is consistent over time;</a:t>
            </a:r>
          </a:p>
          <a:p>
            <a:pPr marL="457200" indent="-457200">
              <a:buFont typeface="Arial" panose="020B0604020202020204" pitchFamily="34" charset="0"/>
              <a:buChar char="•"/>
            </a:pPr>
            <a:r>
              <a:rPr lang="en-US" dirty="0"/>
              <a:t>volume of output.</a:t>
            </a:r>
          </a:p>
          <a:p>
            <a:endParaRPr lang="en-US" dirty="0"/>
          </a:p>
          <a:p>
            <a:r>
              <a:rPr lang="en-US" dirty="0"/>
              <a:t>Personality-based performance includes an employee’s:</a:t>
            </a:r>
          </a:p>
          <a:p>
            <a:pPr marL="457200" indent="-457200">
              <a:buFont typeface="Arial" panose="020B0604020202020204" pitchFamily="34" charset="0"/>
              <a:buChar char="•"/>
            </a:pPr>
            <a:r>
              <a:rPr lang="en-US" dirty="0"/>
              <a:t>attitude during work hours, such as commitment, motivation, professionalism and enthusiasm;</a:t>
            </a:r>
          </a:p>
          <a:p>
            <a:pPr marL="457200" indent="-457200">
              <a:buFont typeface="Arial" panose="020B0604020202020204" pitchFamily="34" charset="0"/>
              <a:buChar char="•"/>
            </a:pPr>
            <a:r>
              <a:rPr lang="en-US" dirty="0"/>
              <a:t>quality of interaction, encompassing: </a:t>
            </a:r>
          </a:p>
          <a:p>
            <a:pPr marL="1200150" lvl="1" indent="-457200">
              <a:buFont typeface="Arial" panose="020B0604020202020204" pitchFamily="34" charset="0"/>
              <a:buChar char="•"/>
            </a:pPr>
            <a:r>
              <a:rPr lang="en-US" dirty="0"/>
              <a:t>communication and ability to get along with teammates, colleagues and other employees;</a:t>
            </a:r>
          </a:p>
          <a:p>
            <a:pPr marL="1200150" lvl="1" indent="-457200">
              <a:buFont typeface="Arial" panose="020B0604020202020204" pitchFamily="34" charset="0"/>
              <a:buChar char="•"/>
            </a:pPr>
            <a:r>
              <a:rPr lang="en-US" dirty="0"/>
              <a:t>communication and professionalism during customer interactions.</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60348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85000" lnSpcReduction="20000"/>
          </a:bodyPr>
          <a:lstStyle/>
          <a:p>
            <a:r>
              <a:rPr lang="en-US" b="1" dirty="0"/>
              <a:t>Learning Outcomes:</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Define what Human Resource Management means</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Understand the recruitment and selection process, involving the preparation of a job description, shortlisting suitable candidates, and conducting interviews</a:t>
            </a:r>
          </a:p>
          <a:p>
            <a:pPr marL="285750" indent="-285750">
              <a:lnSpc>
                <a:spcPct val="150000"/>
              </a:lnSpc>
              <a:spcAft>
                <a:spcPts val="800"/>
              </a:spcAft>
              <a:buFont typeface="Arial" panose="020B0604020202020204" pitchFamily="34" charset="0"/>
              <a:buChar char="•"/>
            </a:pPr>
            <a:r>
              <a:rPr lang="en-US" sz="2400" dirty="0">
                <a:ea typeface="Calibri" panose="020F0502020204030204" pitchFamily="34" charset="0"/>
              </a:rPr>
              <a:t>I</a:t>
            </a:r>
            <a:r>
              <a:rPr lang="en-US" sz="2400" dirty="0">
                <a:effectLst/>
                <a:ea typeface="Calibri" panose="020F0502020204030204" pitchFamily="34" charset="0"/>
              </a:rPr>
              <a:t>dentify the different ways employees can be trained</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Engage in the process of performance appraisal</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Identify the types and functions of rewarding employees</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Understand how to enact disciplinary procedures</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393407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69" y="1260000"/>
            <a:ext cx="10800000" cy="4923086"/>
          </a:xfrm>
        </p:spPr>
        <p:txBody>
          <a:bodyPr>
            <a:normAutofit fontScale="77500" lnSpcReduction="20000"/>
          </a:bodyPr>
          <a:lstStyle/>
          <a:p>
            <a:r>
              <a:rPr lang="en-US" b="1" dirty="0"/>
              <a:t>Who Should Appraise?</a:t>
            </a:r>
          </a:p>
          <a:p>
            <a:r>
              <a:rPr lang="en-US" dirty="0"/>
              <a:t>Several approaches can be used in tandem to measure the ‘true’ performance of employees using:</a:t>
            </a:r>
          </a:p>
          <a:p>
            <a:endParaRPr lang="en-US" dirty="0"/>
          </a:p>
          <a:p>
            <a:r>
              <a:rPr lang="en-US" i="1" dirty="0"/>
              <a:t>Self-evaluation</a:t>
            </a:r>
            <a:r>
              <a:rPr lang="en-US" dirty="0"/>
              <a:t> – employees self-assess their performance according to a specific set of criteria.</a:t>
            </a:r>
          </a:p>
          <a:p>
            <a:endParaRPr lang="en-US" dirty="0"/>
          </a:p>
          <a:p>
            <a:r>
              <a:rPr lang="en-US" i="1" dirty="0"/>
              <a:t>Peer-evaluation</a:t>
            </a:r>
            <a:r>
              <a:rPr lang="en-US" dirty="0"/>
              <a:t> – team members or colleagues (usually within the same department or work unit) asses all other individuals that they work with (except themselves).</a:t>
            </a:r>
          </a:p>
          <a:p>
            <a:endParaRPr lang="en-US" dirty="0"/>
          </a:p>
          <a:p>
            <a:r>
              <a:rPr lang="en-US" i="1" dirty="0"/>
              <a:t>Upward evaluation</a:t>
            </a:r>
            <a:r>
              <a:rPr lang="en-US" dirty="0"/>
              <a:t> – the manager’s performance is evaluated by the staff.</a:t>
            </a:r>
          </a:p>
          <a:p>
            <a:endParaRPr lang="en-US" dirty="0"/>
          </a:p>
          <a:p>
            <a:r>
              <a:rPr lang="en-US" i="1" dirty="0"/>
              <a:t>Customer evaluation</a:t>
            </a:r>
            <a:r>
              <a:rPr lang="en-US" dirty="0"/>
              <a:t> – the firm’s customers may evaluate the performance of their staff through customer surveys, comments, observations, mystery shoppers, etc.</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48586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69" y="1260000"/>
            <a:ext cx="10800000" cy="4923086"/>
          </a:xfrm>
        </p:spPr>
        <p:txBody>
          <a:bodyPr>
            <a:normAutofit fontScale="92500" lnSpcReduction="20000"/>
          </a:bodyPr>
          <a:lstStyle/>
          <a:p>
            <a:r>
              <a:rPr lang="en-US" b="1" dirty="0"/>
              <a:t>Rewards</a:t>
            </a:r>
          </a:p>
          <a:p>
            <a:r>
              <a:rPr lang="en-US" dirty="0"/>
              <a:t>Rewards for employees’ work largely involves monetary compensation (i.e. pay). Pay plays a role for both employees and the employers.</a:t>
            </a:r>
          </a:p>
          <a:p>
            <a:endParaRPr lang="en-US" dirty="0"/>
          </a:p>
          <a:p>
            <a:r>
              <a:rPr lang="en-US" dirty="0"/>
              <a:t>Employees want and expect to:</a:t>
            </a:r>
          </a:p>
          <a:p>
            <a:pPr marL="457200" indent="-457200">
              <a:buFont typeface="Arial" panose="020B0604020202020204" pitchFamily="34" charset="0"/>
              <a:buChar char="•"/>
            </a:pPr>
            <a:r>
              <a:rPr lang="en-US" dirty="0"/>
              <a:t>Earn sufficient to achieve a level of purchasing power to maintain or attain their desired standard of living;</a:t>
            </a:r>
          </a:p>
          <a:p>
            <a:pPr marL="457200" indent="-457200">
              <a:buFont typeface="Arial" panose="020B0604020202020204" pitchFamily="34" charset="0"/>
              <a:buChar char="•"/>
            </a:pPr>
            <a:r>
              <a:rPr lang="en-US" dirty="0"/>
              <a:t>perceive that they are being fairly treated (i.e. equal pay for equal work);</a:t>
            </a:r>
          </a:p>
          <a:p>
            <a:pPr marL="457200" indent="-457200">
              <a:buFont typeface="Arial" panose="020B0604020202020204" pitchFamily="34" charset="0"/>
              <a:buChar char="•"/>
            </a:pPr>
            <a:r>
              <a:rPr lang="en-US" dirty="0"/>
              <a:t>perceive that they are being recognized for their work;</a:t>
            </a:r>
          </a:p>
          <a:p>
            <a:pPr marL="457200" indent="-457200">
              <a:buFont typeface="Arial" panose="020B0604020202020204" pitchFamily="34" charset="0"/>
              <a:buChar char="•"/>
            </a:pPr>
            <a:r>
              <a:rPr lang="en-US" dirty="0"/>
              <a:t>obtain their rights as an employee. Since employees create wealth for the firm through their work, the expectation is that this wealth is in turn shared with them.</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692050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69" y="1260000"/>
            <a:ext cx="10800000" cy="4923086"/>
          </a:xfrm>
        </p:spPr>
        <p:txBody>
          <a:bodyPr>
            <a:normAutofit fontScale="92500" lnSpcReduction="10000"/>
          </a:bodyPr>
          <a:lstStyle/>
          <a:p>
            <a:r>
              <a:rPr lang="en-US" dirty="0"/>
              <a:t>Employers pay employees for their work to:</a:t>
            </a:r>
          </a:p>
          <a:p>
            <a:pPr marL="457200" indent="-457200">
              <a:buFont typeface="Arial" panose="020B0604020202020204" pitchFamily="34" charset="0"/>
              <a:buChar char="•"/>
            </a:pPr>
            <a:r>
              <a:rPr lang="en-US" dirty="0"/>
              <a:t>attract good candidates to work for the firm;</a:t>
            </a:r>
          </a:p>
          <a:p>
            <a:pPr marL="457200" indent="-457200">
              <a:buFont typeface="Arial" panose="020B0604020202020204" pitchFamily="34" charset="0"/>
              <a:buChar char="•"/>
            </a:pPr>
            <a:r>
              <a:rPr lang="en-US" dirty="0"/>
              <a:t>retain high-performing employees within the firm;</a:t>
            </a:r>
          </a:p>
          <a:p>
            <a:pPr marL="457200" indent="-457200">
              <a:buFont typeface="Arial" panose="020B0604020202020204" pitchFamily="34" charset="0"/>
              <a:buChar char="•"/>
            </a:pPr>
            <a:r>
              <a:rPr lang="en-US" dirty="0"/>
              <a:t>motivate employees to perform well in service to the firm’s objectives;</a:t>
            </a:r>
          </a:p>
          <a:p>
            <a:pPr marL="457200" indent="-457200">
              <a:buFont typeface="Arial" panose="020B0604020202020204" pitchFamily="34" charset="0"/>
              <a:buChar char="•"/>
            </a:pPr>
            <a:r>
              <a:rPr lang="en-US" dirty="0"/>
              <a:t>create change in the organization. For example, if employees are required to perform new tasks or different tasks, they may need to be compensated more for the increase in workload;</a:t>
            </a:r>
          </a:p>
          <a:p>
            <a:pPr marL="457200" indent="-457200">
              <a:buFont typeface="Arial" panose="020B0604020202020204" pitchFamily="34" charset="0"/>
              <a:buChar char="•"/>
            </a:pPr>
            <a:r>
              <a:rPr lang="en-US" dirty="0"/>
              <a:t>maintain or enhance a firm’s corporate reputation as a good place to work;</a:t>
            </a:r>
          </a:p>
          <a:p>
            <a:pPr marL="457200" indent="-457200">
              <a:buFont typeface="Arial" panose="020B0604020202020204" pitchFamily="34" charset="0"/>
              <a:buChar char="•"/>
            </a:pPr>
            <a:r>
              <a:rPr lang="en-US" dirty="0"/>
              <a:t>determine the affordability of producing the firm’s products and services, as </a:t>
            </a:r>
            <a:r>
              <a:rPr lang="en-US" dirty="0" err="1"/>
              <a:t>labour</a:t>
            </a:r>
            <a:r>
              <a:rPr lang="en-US" dirty="0"/>
              <a:t> costs factor into the prices a firm will charge to obtain a desired return on investment.</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2700032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69" y="1260000"/>
            <a:ext cx="10800000" cy="4923086"/>
          </a:xfrm>
        </p:spPr>
        <p:txBody>
          <a:bodyPr>
            <a:normAutofit/>
          </a:bodyPr>
          <a:lstStyle/>
          <a:p>
            <a:r>
              <a:rPr lang="en-US" dirty="0"/>
              <a:t>Other than pay, rewards offered to employees can also be non-monetary in nature, such as:</a:t>
            </a:r>
          </a:p>
          <a:p>
            <a:pPr marL="457200" indent="-457200">
              <a:buFont typeface="Arial" panose="020B0604020202020204" pitchFamily="34" charset="0"/>
              <a:buChar char="•"/>
            </a:pPr>
            <a:r>
              <a:rPr lang="en-US" dirty="0"/>
              <a:t>promoting employees (while usually associated with higher levels of pay, this can also demonstrate recognition and value towards an employee);</a:t>
            </a:r>
          </a:p>
          <a:p>
            <a:pPr marL="457200" indent="-457200">
              <a:buFont typeface="Arial" panose="020B0604020202020204" pitchFamily="34" charset="0"/>
              <a:buChar char="•"/>
            </a:pPr>
            <a:r>
              <a:rPr lang="en-US" dirty="0"/>
              <a:t>giving employees extra days off;</a:t>
            </a:r>
          </a:p>
          <a:p>
            <a:pPr marL="457200" indent="-457200">
              <a:buFont typeface="Arial" panose="020B0604020202020204" pitchFamily="34" charset="0"/>
              <a:buChar char="•"/>
            </a:pPr>
            <a:r>
              <a:rPr lang="en-US" dirty="0"/>
              <a:t>offering recognition of excellence (e.g., Employee of the Month rewards, certificates of achievement, etc.);</a:t>
            </a:r>
          </a:p>
          <a:p>
            <a:pPr marL="457200" indent="-457200">
              <a:buFont typeface="Arial" panose="020B0604020202020204" pitchFamily="34" charset="0"/>
              <a:buChar char="•"/>
            </a:pPr>
            <a:r>
              <a:rPr lang="en-US" dirty="0"/>
              <a:t>taking employees on activities or incentive trips;</a:t>
            </a:r>
          </a:p>
          <a:p>
            <a:pPr marL="457200" indent="-457200">
              <a:buFont typeface="Arial" panose="020B0604020202020204" pitchFamily="34" charset="0"/>
              <a:buChar char="•"/>
            </a:pPr>
            <a:r>
              <a:rPr lang="en-US" dirty="0"/>
              <a:t>offering company healthcare and retirement plans.</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2848243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69" y="1260000"/>
            <a:ext cx="10800000" cy="4923086"/>
          </a:xfrm>
        </p:spPr>
        <p:txBody>
          <a:bodyPr>
            <a:normAutofit fontScale="70000" lnSpcReduction="20000"/>
          </a:bodyPr>
          <a:lstStyle/>
          <a:p>
            <a:r>
              <a:rPr lang="en-US" b="1" dirty="0"/>
              <a:t>Disciplinary Procedures</a:t>
            </a:r>
          </a:p>
          <a:p>
            <a:endParaRPr lang="en-US" b="1" dirty="0"/>
          </a:p>
          <a:p>
            <a:r>
              <a:rPr lang="en-US" dirty="0"/>
              <a:t>Conflict inevitably occurs within any firm. Sources of conflict can be broadly categorized into:</a:t>
            </a:r>
          </a:p>
          <a:p>
            <a:endParaRPr lang="en-US" dirty="0"/>
          </a:p>
          <a:p>
            <a:r>
              <a:rPr lang="en-US" i="1" dirty="0"/>
              <a:t>Environmental conflict </a:t>
            </a:r>
            <a:r>
              <a:rPr lang="en-US" dirty="0"/>
              <a:t>– conflict arising due to adverse working conditions or the unacceptable nature of the work an employee performs. This encompasses the economic conditions of the job, the physical conditions of the job, and whether employees feel their workload is too much or too little.</a:t>
            </a:r>
          </a:p>
          <a:p>
            <a:endParaRPr lang="en-US" dirty="0"/>
          </a:p>
          <a:p>
            <a:r>
              <a:rPr lang="en-US" i="1" dirty="0"/>
              <a:t>Social substantive conflict</a:t>
            </a:r>
            <a:r>
              <a:rPr lang="en-US" dirty="0"/>
              <a:t> – conflict arising due to perceived disagreements of how decisions are made in the organization. This can be caused by actions from management or company policy that make employees perceive that decisions made or actions taken are inequitable.</a:t>
            </a:r>
          </a:p>
          <a:p>
            <a:endParaRPr lang="en-US" dirty="0"/>
          </a:p>
          <a:p>
            <a:r>
              <a:rPr lang="en-US" i="1" dirty="0"/>
              <a:t>Social relational conflict </a:t>
            </a:r>
            <a:r>
              <a:rPr lang="en-US" dirty="0"/>
              <a:t>– arising from relationships between individuals and groups within the firm. For example, conflicts due to racism, sexism, differing personalities, etc.</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516622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69" y="1260000"/>
            <a:ext cx="10800000" cy="4923086"/>
          </a:xfrm>
        </p:spPr>
        <p:txBody>
          <a:bodyPr>
            <a:normAutofit fontScale="92500" lnSpcReduction="20000"/>
          </a:bodyPr>
          <a:lstStyle/>
          <a:p>
            <a:r>
              <a:rPr lang="en-US" b="1" dirty="0"/>
              <a:t>Levels of Conflict</a:t>
            </a:r>
          </a:p>
          <a:p>
            <a:r>
              <a:rPr lang="en-US" dirty="0"/>
              <a:t>The magnitude of the perceived conflict can be expressed according to different levels:</a:t>
            </a:r>
          </a:p>
          <a:p>
            <a:endParaRPr lang="en-US" dirty="0"/>
          </a:p>
          <a:p>
            <a:r>
              <a:rPr lang="en-US" i="1" dirty="0"/>
              <a:t>Dissatisfaction</a:t>
            </a:r>
            <a:r>
              <a:rPr lang="en-US" dirty="0"/>
              <a:t> – anything that disturbs an employee’s contentment with their job, whether this disturbance is expressed in words or internally.</a:t>
            </a:r>
          </a:p>
          <a:p>
            <a:endParaRPr lang="en-US" dirty="0"/>
          </a:p>
          <a:p>
            <a:r>
              <a:rPr lang="en-US" i="1" dirty="0"/>
              <a:t>Complaint</a:t>
            </a:r>
            <a:r>
              <a:rPr lang="en-US" dirty="0"/>
              <a:t> – dissatisfaction which is brought to the attention of the manager or person responsible in words or in writing.</a:t>
            </a:r>
          </a:p>
          <a:p>
            <a:endParaRPr lang="en-US" dirty="0"/>
          </a:p>
          <a:p>
            <a:r>
              <a:rPr lang="en-US" i="1" dirty="0"/>
              <a:t>Grievance</a:t>
            </a:r>
            <a:r>
              <a:rPr lang="en-US" dirty="0"/>
              <a:t> – a complaint that has been formally presented to a higher management representative, such as the Human Resources department or union official.</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1724938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69" y="1260000"/>
            <a:ext cx="10800000" cy="4923086"/>
          </a:xfrm>
        </p:spPr>
        <p:txBody>
          <a:bodyPr>
            <a:normAutofit fontScale="92500" lnSpcReduction="20000"/>
          </a:bodyPr>
          <a:lstStyle/>
          <a:p>
            <a:r>
              <a:rPr lang="en-US" b="1" dirty="0"/>
              <a:t>Reporting and Dealing with a Grievance</a:t>
            </a:r>
          </a:p>
          <a:p>
            <a:r>
              <a:rPr lang="en-US" dirty="0"/>
              <a:t>A tourism enterprise should have steps for employees to lodge a formal grievance. These can include:</a:t>
            </a:r>
          </a:p>
          <a:p>
            <a:pPr marL="457200" indent="-457200">
              <a:buFont typeface="Arial" panose="020B0604020202020204" pitchFamily="34" charset="0"/>
              <a:buChar char="•"/>
            </a:pPr>
            <a:r>
              <a:rPr lang="en-US" dirty="0"/>
              <a:t>employees presenting the nature of the grievance formally in writing;</a:t>
            </a:r>
          </a:p>
          <a:p>
            <a:pPr marL="457200" indent="-457200">
              <a:buFont typeface="Arial" panose="020B0604020202020204" pitchFamily="34" charset="0"/>
              <a:buChar char="•"/>
            </a:pPr>
            <a:r>
              <a:rPr lang="en-US" dirty="0"/>
              <a:t>the employer holding a meeting to discuss the employee’s grievance as soon as possible;</a:t>
            </a:r>
          </a:p>
          <a:p>
            <a:pPr marL="457200" indent="-457200">
              <a:buFont typeface="Arial" panose="020B0604020202020204" pitchFamily="34" charset="0"/>
              <a:buChar char="•"/>
            </a:pPr>
            <a:r>
              <a:rPr lang="en-US" dirty="0"/>
              <a:t>the employee being allowed to bring a support person to the meeting. This can be a co-worker, union representative, </a:t>
            </a:r>
            <a:r>
              <a:rPr lang="en-US" dirty="0" err="1"/>
              <a:t>etc</a:t>
            </a:r>
            <a:r>
              <a:rPr lang="en-US" dirty="0"/>
              <a:t>;</a:t>
            </a:r>
          </a:p>
          <a:p>
            <a:pPr marL="457200" indent="-457200">
              <a:buFont typeface="Arial" panose="020B0604020202020204" pitchFamily="34" charset="0"/>
              <a:buChar char="•"/>
            </a:pPr>
            <a:r>
              <a:rPr lang="en-US" dirty="0"/>
              <a:t>following the meeting, the employer following up by:</a:t>
            </a:r>
          </a:p>
          <a:p>
            <a:pPr marL="1200150" lvl="1" indent="-457200">
              <a:buFont typeface="Arial" panose="020B0604020202020204" pitchFamily="34" charset="0"/>
              <a:buChar char="•"/>
            </a:pPr>
            <a:r>
              <a:rPr lang="en-US" dirty="0"/>
              <a:t>deciding on an appropriate action;</a:t>
            </a:r>
          </a:p>
          <a:p>
            <a:pPr marL="1200150" lvl="1" indent="-457200">
              <a:buFont typeface="Arial" panose="020B0604020202020204" pitchFamily="34" charset="0"/>
              <a:buChar char="•"/>
            </a:pPr>
            <a:r>
              <a:rPr lang="en-US" dirty="0"/>
              <a:t>communicating in writing the decision to the employee, along with how the employer came to the decision;</a:t>
            </a:r>
          </a:p>
          <a:p>
            <a:pPr marL="1200150" lvl="1" indent="-457200">
              <a:buFont typeface="Arial" panose="020B0604020202020204" pitchFamily="34" charset="0"/>
              <a:buChar char="•"/>
            </a:pPr>
            <a:r>
              <a:rPr lang="en-US" dirty="0"/>
              <a:t>if action is intended to be taken, explaining what the action involves;</a:t>
            </a:r>
          </a:p>
          <a:p>
            <a:pPr marL="1200150" lvl="1" indent="-457200">
              <a:buFont typeface="Arial" panose="020B0604020202020204" pitchFamily="34" charset="0"/>
              <a:buChar char="•"/>
            </a:pPr>
            <a:r>
              <a:rPr lang="en-US" dirty="0"/>
              <a:t>detailing the timeframe for action to be taken.</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3274621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3E8135-AAF5-4773-A76B-7740AA03AF1B}"/>
              </a:ext>
            </a:extLst>
          </p:cNvPr>
          <p:cNvSpPr>
            <a:spLocks noGrp="1"/>
          </p:cNvSpPr>
          <p:nvPr>
            <p:ph type="body" sz="quarter" idx="10"/>
          </p:nvPr>
        </p:nvSpPr>
        <p:spPr/>
        <p:txBody>
          <a:bodyPr>
            <a:normAutofit/>
          </a:bodyPr>
          <a:lstStyle/>
          <a:p>
            <a:r>
              <a:rPr lang="en-AU" b="1" dirty="0"/>
              <a:t>Questions/activities</a:t>
            </a:r>
          </a:p>
          <a:p>
            <a:pPr marL="514350" indent="-514350">
              <a:buFont typeface="+mj-lt"/>
              <a:buAutoNum type="arabicPeriod"/>
            </a:pPr>
            <a:r>
              <a:rPr lang="en-US" sz="2600" dirty="0"/>
              <a:t>Draw up a job application for a hypothetical position in a tourism enterprise.</a:t>
            </a:r>
          </a:p>
          <a:p>
            <a:pPr marL="514350" indent="-514350">
              <a:buFont typeface="+mj-lt"/>
              <a:buAutoNum type="arabicPeriod"/>
            </a:pPr>
            <a:r>
              <a:rPr lang="en-US" sz="2600" dirty="0"/>
              <a:t>Come up with practical ways internal</a:t>
            </a:r>
            <a:r>
              <a:rPr lang="en-US" sz="2600"/>
              <a:t>, on-the-job </a:t>
            </a:r>
            <a:r>
              <a:rPr lang="en-US" sz="2600" dirty="0"/>
              <a:t>training can be conducted within a tourism enterprise.</a:t>
            </a:r>
          </a:p>
          <a:p>
            <a:pPr marL="514350" indent="-514350">
              <a:buFont typeface="+mj-lt"/>
              <a:buAutoNum type="arabicPeriod"/>
            </a:pPr>
            <a:r>
              <a:rPr lang="en-US" sz="2600" dirty="0"/>
              <a:t>What kind of training could be implemented to encourage teamwork within a tourism enterprise?</a:t>
            </a:r>
          </a:p>
          <a:p>
            <a:pPr marL="514350" indent="-514350">
              <a:buFont typeface="+mj-lt"/>
              <a:buAutoNum type="arabicPeriod"/>
            </a:pPr>
            <a:r>
              <a:rPr lang="en-US" sz="2600" dirty="0"/>
              <a:t>What types on non-monetary rewards can be used to reward teamwork within a tourism enterprise?</a:t>
            </a:r>
          </a:p>
          <a:p>
            <a:endParaRPr lang="en-AU" dirty="0"/>
          </a:p>
        </p:txBody>
      </p:sp>
      <p:sp>
        <p:nvSpPr>
          <p:cNvPr id="3" name="Text Placeholder 2">
            <a:extLst>
              <a:ext uri="{FF2B5EF4-FFF2-40B4-BE49-F238E27FC236}">
                <a16:creationId xmlns:a16="http://schemas.microsoft.com/office/drawing/2014/main" id="{5111ADCA-0E5A-4169-AA15-F2FBD4144E9B}"/>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113111D3-D0AD-4EC7-8F9A-B29807C9DF31}"/>
              </a:ext>
            </a:extLst>
          </p:cNvPr>
          <p:cNvSpPr>
            <a:spLocks noGrp="1"/>
          </p:cNvSpPr>
          <p:nvPr>
            <p:ph type="title"/>
          </p:nvPr>
        </p:nvSpPr>
        <p:spPr/>
        <p:txBody>
          <a:bodyPr/>
          <a:lstStyle/>
          <a:p>
            <a:r>
              <a:rPr lang="en-US" dirty="0"/>
              <a:t>Chapter 6: Human Capital and Human Resources</a:t>
            </a:r>
            <a:endParaRPr lang="en-AU" dirty="0"/>
          </a:p>
        </p:txBody>
      </p:sp>
    </p:spTree>
    <p:extLst>
      <p:ext uri="{BB962C8B-B14F-4D97-AF65-F5344CB8AC3E}">
        <p14:creationId xmlns:p14="http://schemas.microsoft.com/office/powerpoint/2010/main" val="251315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a:bodyPr>
          <a:lstStyle/>
          <a:p>
            <a:r>
              <a:rPr lang="en-US" b="1" dirty="0"/>
              <a:t>Human Capital</a:t>
            </a:r>
          </a:p>
          <a:p>
            <a:r>
              <a:rPr lang="en-US" dirty="0"/>
              <a:t>Central to Human Capital Theory is the assumption that individuals deliberately invest in education and training in preparation to join the workforce (</a:t>
            </a:r>
            <a:r>
              <a:rPr lang="en-US" dirty="0" err="1"/>
              <a:t>Nafukho</a:t>
            </a:r>
            <a:r>
              <a:rPr lang="en-US" dirty="0"/>
              <a:t> </a:t>
            </a:r>
            <a:r>
              <a:rPr lang="en-US" i="1" dirty="0"/>
              <a:t>et al</a:t>
            </a:r>
            <a:r>
              <a:rPr lang="en-US" dirty="0"/>
              <a:t>., 2004).</a:t>
            </a:r>
          </a:p>
          <a:p>
            <a:endParaRPr lang="en-US" dirty="0"/>
          </a:p>
          <a:p>
            <a:r>
              <a:rPr lang="en-US" dirty="0"/>
              <a:t>This investment means individuals enter the workforce with a higher level of knowledge and skills, leading to economic pay-offs in the form of higher wages as compensation for their higher skillset (Kenworthy and McMullan, 2010). </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225532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85000" lnSpcReduction="20000"/>
          </a:bodyPr>
          <a:lstStyle/>
          <a:p>
            <a:r>
              <a:rPr lang="en-US" dirty="0"/>
              <a:t>An entrepreneur’s human capital is represented by, among other things, his/her level of formal education, experiences, practical learning, and non-formal education (</a:t>
            </a:r>
            <a:r>
              <a:rPr lang="en-US" dirty="0" err="1"/>
              <a:t>Davidsson</a:t>
            </a:r>
            <a:r>
              <a:rPr lang="en-US" dirty="0"/>
              <a:t> and Honig, 2003).</a:t>
            </a:r>
          </a:p>
          <a:p>
            <a:endParaRPr lang="en-US" dirty="0"/>
          </a:p>
          <a:p>
            <a:r>
              <a:rPr lang="en-US" dirty="0"/>
              <a:t>Education in a similar field as the firm’s products and services, and experience in a similar line of business, provides entrepreneurs with substantial prior understanding of the prospective product their start-up will offer as well as the market environment they are entering (Jo and Lee, 1996). </a:t>
            </a:r>
          </a:p>
          <a:p>
            <a:endParaRPr lang="en-US" dirty="0"/>
          </a:p>
          <a:p>
            <a:r>
              <a:rPr lang="en-US" dirty="0"/>
              <a:t>Skills learnt through higher education such as how to successfully manage a firm, identify appropriate markets, and better prepare applications for external funding become more important to effectively grow the business (</a:t>
            </a:r>
            <a:r>
              <a:rPr lang="en-US" dirty="0" err="1"/>
              <a:t>Goedhuys</a:t>
            </a:r>
            <a:r>
              <a:rPr lang="en-US" dirty="0"/>
              <a:t> and </a:t>
            </a:r>
            <a:r>
              <a:rPr lang="en-US" dirty="0" err="1"/>
              <a:t>Sleuwaegen</a:t>
            </a:r>
            <a:r>
              <a:rPr lang="en-US" dirty="0"/>
              <a:t>, 2000; </a:t>
            </a:r>
            <a:r>
              <a:rPr lang="en-US" dirty="0" err="1"/>
              <a:t>Ganotakis</a:t>
            </a:r>
            <a:r>
              <a:rPr lang="en-US" dirty="0"/>
              <a:t>, 2012).</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115253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lnSpcReduction="10000"/>
          </a:bodyPr>
          <a:lstStyle/>
          <a:p>
            <a:r>
              <a:rPr lang="en-US" b="1" dirty="0"/>
              <a:t>Human Resources</a:t>
            </a:r>
          </a:p>
          <a:p>
            <a:endParaRPr lang="en-US" b="1" dirty="0"/>
          </a:p>
          <a:p>
            <a:r>
              <a:rPr lang="en-US" dirty="0"/>
              <a:t>Human Resource Management (HRM) has multiple definitions in academic literature. A good one to use in a business context is provided by </a:t>
            </a:r>
            <a:r>
              <a:rPr lang="en-US" dirty="0" err="1"/>
              <a:t>Storey</a:t>
            </a:r>
            <a:r>
              <a:rPr lang="en-US" dirty="0"/>
              <a:t> (1995):</a:t>
            </a:r>
          </a:p>
          <a:p>
            <a:endParaRPr lang="en-US" dirty="0"/>
          </a:p>
          <a:p>
            <a:r>
              <a:rPr lang="en-US" sz="2400" dirty="0"/>
              <a:t>	HRM is a distinctive approach to employment management which seeks to 	achieve competitive advantage through the strategic deployment of a 	highly committed and capable workforce, using an integrated array of 	cultural, structural, and personnel techniques.</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133485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a:bodyPr>
          <a:lstStyle/>
          <a:p>
            <a:r>
              <a:rPr lang="en-US" dirty="0"/>
              <a:t>HRM is a critical tool for tourism enterprises to:</a:t>
            </a:r>
          </a:p>
          <a:p>
            <a:endParaRPr lang="en-US" dirty="0"/>
          </a:p>
          <a:p>
            <a:pPr marL="457200" indent="-457200">
              <a:buFont typeface="Arial" panose="020B0604020202020204" pitchFamily="34" charset="0"/>
              <a:buChar char="•"/>
            </a:pPr>
            <a:r>
              <a:rPr lang="en-US" dirty="0"/>
              <a:t>use an array of techniques to develop highly committed and capable employees;</a:t>
            </a:r>
          </a:p>
          <a:p>
            <a:pPr marL="457200" indent="-457200">
              <a:buFont typeface="Arial" panose="020B0604020202020204" pitchFamily="34" charset="0"/>
              <a:buChar char="•"/>
            </a:pPr>
            <a:r>
              <a:rPr lang="en-US" dirty="0"/>
              <a:t>deploy employees in the most effective way;</a:t>
            </a:r>
          </a:p>
          <a:p>
            <a:pPr marL="457200" indent="-457200">
              <a:buFont typeface="Arial" panose="020B0604020202020204" pitchFamily="34" charset="0"/>
              <a:buChar char="•"/>
            </a:pPr>
            <a:r>
              <a:rPr lang="en-US" dirty="0"/>
              <a:t>increase their ability to provide better-quality products and services;</a:t>
            </a:r>
          </a:p>
          <a:p>
            <a:pPr marL="457200" indent="-457200">
              <a:buFont typeface="Arial" panose="020B0604020202020204" pitchFamily="34" charset="0"/>
              <a:buChar char="•"/>
            </a:pPr>
            <a:r>
              <a:rPr lang="en-US" dirty="0"/>
              <a:t>achieve a non-replicable competitive advantage.</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413527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sz="quarter" idx="13"/>
          </p:nvPr>
        </p:nvSpPr>
        <p:spPr>
          <a:xfrm>
            <a:off x="1129085" y="2157259"/>
            <a:ext cx="4510192" cy="2543481"/>
          </a:xfrm>
        </p:spPr>
        <p:txBody>
          <a:bodyPr>
            <a:normAutofit/>
          </a:bodyPr>
          <a:lstStyle/>
          <a:p>
            <a:r>
              <a:rPr lang="en-US" b="1" dirty="0"/>
              <a:t>The HRM Cycle</a:t>
            </a:r>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a:xfrm>
            <a:off x="540000" y="468000"/>
            <a:ext cx="10640658" cy="804381"/>
          </a:xfrm>
        </p:spPr>
        <p:txBody>
          <a:bodyPr anchor="t">
            <a:normAutofit/>
          </a:bodyPr>
          <a:lstStyle/>
          <a:p>
            <a:r>
              <a:rPr lang="en-US" dirty="0"/>
              <a:t>Chapter 6: Human Capital and Human Resources</a:t>
            </a:r>
          </a:p>
        </p:txBody>
      </p:sp>
      <p:pic>
        <p:nvPicPr>
          <p:cNvPr id="6" name="Picture 5">
            <a:extLst>
              <a:ext uri="{FF2B5EF4-FFF2-40B4-BE49-F238E27FC236}">
                <a16:creationId xmlns:a16="http://schemas.microsoft.com/office/drawing/2014/main" id="{E0E0784E-9BBA-26A9-C369-054E48E09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469424" y="1541730"/>
            <a:ext cx="6154492" cy="4174506"/>
          </a:xfrm>
          <a:prstGeom prst="rect">
            <a:avLst/>
          </a:prstGeom>
          <a:noFill/>
        </p:spPr>
      </p:pic>
      <p:sp>
        <p:nvSpPr>
          <p:cNvPr id="11" name="Text Placeholder 4">
            <a:extLst>
              <a:ext uri="{FF2B5EF4-FFF2-40B4-BE49-F238E27FC236}">
                <a16:creationId xmlns:a16="http://schemas.microsoft.com/office/drawing/2014/main" id="{D959ACDF-F294-D73B-BCCB-CD814FB28A98}"/>
              </a:ext>
            </a:extLst>
          </p:cNvPr>
          <p:cNvSpPr>
            <a:spLocks noGrp="1"/>
          </p:cNvSpPr>
          <p:nvPr>
            <p:ph type="body" sz="quarter" idx="11"/>
          </p:nvPr>
        </p:nvSpPr>
        <p:spPr>
          <a:xfrm>
            <a:off x="2185988" y="6404776"/>
            <a:ext cx="7927975" cy="353833"/>
          </a:xfrm>
        </p:spPr>
        <p:txBody>
          <a:bodyPr/>
          <a:lstStyle/>
          <a:p>
            <a:endParaRPr lang="en-US"/>
          </a:p>
        </p:txBody>
      </p:sp>
    </p:spTree>
    <p:extLst>
      <p:ext uri="{BB962C8B-B14F-4D97-AF65-F5344CB8AC3E}">
        <p14:creationId xmlns:p14="http://schemas.microsoft.com/office/powerpoint/2010/main" val="421484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23086"/>
          </a:xfrm>
        </p:spPr>
        <p:txBody>
          <a:bodyPr>
            <a:normAutofit fontScale="85000" lnSpcReduction="20000"/>
          </a:bodyPr>
          <a:lstStyle/>
          <a:p>
            <a:r>
              <a:rPr lang="en-US" b="1" dirty="0"/>
              <a:t>Recruitment and Selection</a:t>
            </a:r>
          </a:p>
          <a:p>
            <a:endParaRPr lang="en-US" b="1" dirty="0"/>
          </a:p>
          <a:p>
            <a:r>
              <a:rPr lang="en-US" dirty="0"/>
              <a:t>Recruitment is the process of generating a pool of candidates from which to select the appropriate person for a vacancy.</a:t>
            </a:r>
          </a:p>
          <a:p>
            <a:endParaRPr lang="en-US" dirty="0"/>
          </a:p>
          <a:p>
            <a:r>
              <a:rPr lang="en-US" dirty="0"/>
              <a:t>It is important to also acknowledge that recruitment processes can vary in sophistication and complexity. For example, multinational hotel companies may employ a variety of sophisticated and time- and cost-intensive tools. Conversely, when tour operators interview for part-time or seasonal work, a company may take less time to assess candidates, and instead conduct a perfunctory interview and rely on word-of-mouth to assess a candidate’s credentials.</a:t>
            </a:r>
          </a:p>
          <a:p>
            <a:endParaRPr lang="en-US" dirty="0"/>
          </a:p>
          <a:p>
            <a:r>
              <a:rPr lang="en-US" dirty="0"/>
              <a:t>At the very least tourism enterprises should have mechanisms in place to enable a level of scrutiny for candidates for a vacant position.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1766281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23086"/>
          </a:xfrm>
        </p:spPr>
        <p:txBody>
          <a:bodyPr>
            <a:normAutofit fontScale="92500" lnSpcReduction="10000"/>
          </a:bodyPr>
          <a:lstStyle/>
          <a:p>
            <a:r>
              <a:rPr lang="en-US" b="1" dirty="0"/>
              <a:t>Job Description</a:t>
            </a:r>
          </a:p>
          <a:p>
            <a:r>
              <a:rPr lang="en-US" dirty="0" err="1"/>
              <a:t>Heery</a:t>
            </a:r>
            <a:r>
              <a:rPr lang="en-US" dirty="0"/>
              <a:t> and Noon (2008) define a job description as:</a:t>
            </a:r>
          </a:p>
          <a:p>
            <a:endParaRPr lang="en-US" dirty="0"/>
          </a:p>
          <a:p>
            <a:r>
              <a:rPr lang="en-US" dirty="0"/>
              <a:t>	A document that outlines the purposes of the job, the task involved, 	the duties and responsibilities, the performance of objectives, and the 	reporting relationships. It will give details of the terms and conditions, 	including the remuneration package and work hours.</a:t>
            </a:r>
          </a:p>
          <a:p>
            <a:endParaRPr lang="en-US" dirty="0"/>
          </a:p>
          <a:p>
            <a:r>
              <a:rPr lang="en-US" dirty="0"/>
              <a:t>Job descriptions should provide clear information to candidates about the organization and the job itself. Job descriptions should also act as a marketing document that seeks to make the job and the business look like an attractive place to work for potential applicants.</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6: Human Capital and Human Resources</a:t>
            </a:r>
          </a:p>
        </p:txBody>
      </p:sp>
    </p:spTree>
    <p:extLst>
      <p:ext uri="{BB962C8B-B14F-4D97-AF65-F5344CB8AC3E}">
        <p14:creationId xmlns:p14="http://schemas.microsoft.com/office/powerpoint/2010/main" val="38808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200" b="1" dirty="0">
            <a:solidFill>
              <a:srgbClr val="000000"/>
            </a:solidFill>
            <a:latin typeface="Arial"/>
            <a:cs typeface="Arial"/>
          </a:defRPr>
        </a:defPPr>
      </a:lstStyle>
    </a:txDef>
  </a:objectDefaults>
  <a:extraClrSchemeLst/>
  <a:extLst>
    <a:ext uri="{05A4C25C-085E-4340-85A3-A5531E510DB2}">
      <thm15:themeFamily xmlns:thm15="http://schemas.microsoft.com/office/thememl/2012/main" name="Presentation1" id="{B913D2F8-84CF-454B-AC41-DFF19EAEC80C}" vid="{EE79B79A-636E-7F4F-8B3E-16665BC29425}"/>
    </a:ext>
  </a:extLst>
</a:theme>
</file>

<file path=docProps/app.xml><?xml version="1.0" encoding="utf-8"?>
<Properties xmlns="http://schemas.openxmlformats.org/officeDocument/2006/extended-properties" xmlns:vt="http://schemas.openxmlformats.org/officeDocument/2006/docPropsVTypes">
  <Template>Office Theme</Template>
  <TotalTime>348</TotalTime>
  <Words>2710</Words>
  <Application>Microsoft Office PowerPoint</Application>
  <PresentationFormat>Widescreen</PresentationFormat>
  <Paragraphs>208</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Managing Tourism Enterprises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lpstr>Chapter 6: Human Capital and Human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Lauren Davies</cp:lastModifiedBy>
  <cp:revision>26</cp:revision>
  <dcterms:created xsi:type="dcterms:W3CDTF">2020-12-15T17:30:40Z</dcterms:created>
  <dcterms:modified xsi:type="dcterms:W3CDTF">2022-12-14T10:46:45Z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2020-10-22T14:18:09Z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f9db534a-7766-4d51-af3c-0344de2b8805</vt:lpwstr>
  </property>
  <property fmtid="{D5CDD505-2E9C-101B-9397-08002B2CF9AE}" pid="8" name="MSIP_Label_2e892a75-59a0-4e0e-9b97-f68af558ca2b_ContentBits">
    <vt:lpwstr>0</vt:lpwstr>
  </property>
</Properties>
</file>