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E8C57915-04B7-45E1-A986-DA3E64F44325}"/>
    <pc:docChg chg="custSel modSld">
      <pc:chgData name="Alan Worth" userId="e0526cd7-bd3e-491b-9919-e031d18a8075" providerId="ADAL" clId="{E8C57915-04B7-45E1-A986-DA3E64F44325}" dt="2022-11-24T20:38:26.657" v="313" actId="20577"/>
      <pc:docMkLst>
        <pc:docMk/>
      </pc:docMkLst>
      <pc:sldChg chg="modSp mod">
        <pc:chgData name="Alan Worth" userId="e0526cd7-bd3e-491b-9919-e031d18a8075" providerId="ADAL" clId="{E8C57915-04B7-45E1-A986-DA3E64F44325}" dt="2022-11-23T21:22:34.429" v="9" actId="20577"/>
        <pc:sldMkLst>
          <pc:docMk/>
          <pc:sldMk cId="3934072576" sldId="258"/>
        </pc:sldMkLst>
        <pc:spChg chg="mod">
          <ac:chgData name="Alan Worth" userId="e0526cd7-bd3e-491b-9919-e031d18a8075" providerId="ADAL" clId="{E8C57915-04B7-45E1-A986-DA3E64F44325}" dt="2022-11-23T21:22:34.429" v="9" actId="20577"/>
          <ac:spMkLst>
            <pc:docMk/>
            <pc:sldMk cId="3934072576" sldId="258"/>
            <ac:spMk id="4" creationId="{D53B1891-A7C2-4E4A-97DC-DA9BA8DDA452}"/>
          </ac:spMkLst>
        </pc:spChg>
      </pc:sldChg>
      <pc:sldChg chg="modSp mod">
        <pc:chgData name="Alan Worth" userId="e0526cd7-bd3e-491b-9919-e031d18a8075" providerId="ADAL" clId="{E8C57915-04B7-45E1-A986-DA3E64F44325}" dt="2022-11-23T21:39:48.793" v="269" actId="20577"/>
        <pc:sldMkLst>
          <pc:docMk/>
          <pc:sldMk cId="2513150540" sldId="277"/>
        </pc:sldMkLst>
        <pc:spChg chg="mod">
          <ac:chgData name="Alan Worth" userId="e0526cd7-bd3e-491b-9919-e031d18a8075" providerId="ADAL" clId="{E8C57915-04B7-45E1-A986-DA3E64F44325}" dt="2022-11-23T21:39:48.793" v="269" actId="20577"/>
          <ac:spMkLst>
            <pc:docMk/>
            <pc:sldMk cId="2513150540" sldId="277"/>
            <ac:spMk id="2" creationId="{193E8135-AAF5-4773-A76B-7740AA03AF1B}"/>
          </ac:spMkLst>
        </pc:spChg>
      </pc:sldChg>
      <pc:sldChg chg="modSp mod">
        <pc:chgData name="Alan Worth" userId="e0526cd7-bd3e-491b-9919-e031d18a8075" providerId="ADAL" clId="{E8C57915-04B7-45E1-A986-DA3E64F44325}" dt="2022-11-23T21:23:22.777" v="16" actId="6549"/>
        <pc:sldMkLst>
          <pc:docMk/>
          <pc:sldMk cId="2255323213" sldId="289"/>
        </pc:sldMkLst>
        <pc:spChg chg="mod">
          <ac:chgData name="Alan Worth" userId="e0526cd7-bd3e-491b-9919-e031d18a8075" providerId="ADAL" clId="{E8C57915-04B7-45E1-A986-DA3E64F44325}" dt="2022-11-23T21:23:22.777" v="16" actId="6549"/>
          <ac:spMkLst>
            <pc:docMk/>
            <pc:sldMk cId="2255323213" sldId="289"/>
            <ac:spMk id="4" creationId="{D53B1891-A7C2-4E4A-97DC-DA9BA8DDA452}"/>
          </ac:spMkLst>
        </pc:spChg>
      </pc:sldChg>
      <pc:sldChg chg="modSp mod">
        <pc:chgData name="Alan Worth" userId="e0526cd7-bd3e-491b-9919-e031d18a8075" providerId="ADAL" clId="{E8C57915-04B7-45E1-A986-DA3E64F44325}" dt="2022-11-23T21:23:28.343" v="17" actId="20577"/>
        <pc:sldMkLst>
          <pc:docMk/>
          <pc:sldMk cId="3500167364" sldId="290"/>
        </pc:sldMkLst>
        <pc:spChg chg="mod">
          <ac:chgData name="Alan Worth" userId="e0526cd7-bd3e-491b-9919-e031d18a8075" providerId="ADAL" clId="{E8C57915-04B7-45E1-A986-DA3E64F44325}" dt="2022-11-23T21:23:28.343" v="17" actId="20577"/>
          <ac:spMkLst>
            <pc:docMk/>
            <pc:sldMk cId="3500167364" sldId="290"/>
            <ac:spMk id="4" creationId="{D53B1891-A7C2-4E4A-97DC-DA9BA8DDA452}"/>
          </ac:spMkLst>
        </pc:spChg>
      </pc:sldChg>
      <pc:sldChg chg="modSp mod">
        <pc:chgData name="Alan Worth" userId="e0526cd7-bd3e-491b-9919-e031d18a8075" providerId="ADAL" clId="{E8C57915-04B7-45E1-A986-DA3E64F44325}" dt="2022-11-24T20:36:36.012" v="277" actId="27636"/>
        <pc:sldMkLst>
          <pc:docMk/>
          <pc:sldMk cId="846232476" sldId="291"/>
        </pc:sldMkLst>
        <pc:spChg chg="mod">
          <ac:chgData name="Alan Worth" userId="e0526cd7-bd3e-491b-9919-e031d18a8075" providerId="ADAL" clId="{E8C57915-04B7-45E1-A986-DA3E64F44325}" dt="2022-11-24T20:36:36.012" v="277" actId="27636"/>
          <ac:spMkLst>
            <pc:docMk/>
            <pc:sldMk cId="846232476" sldId="291"/>
            <ac:spMk id="4" creationId="{D53B1891-A7C2-4E4A-97DC-DA9BA8DDA452}"/>
          </ac:spMkLst>
        </pc:spChg>
      </pc:sldChg>
      <pc:sldChg chg="modSp mod">
        <pc:chgData name="Alan Worth" userId="e0526cd7-bd3e-491b-9919-e031d18a8075" providerId="ADAL" clId="{E8C57915-04B7-45E1-A986-DA3E64F44325}" dt="2022-11-23T21:24:29.617" v="23" actId="20577"/>
        <pc:sldMkLst>
          <pc:docMk/>
          <pc:sldMk cId="2414627535" sldId="292"/>
        </pc:sldMkLst>
        <pc:spChg chg="mod">
          <ac:chgData name="Alan Worth" userId="e0526cd7-bd3e-491b-9919-e031d18a8075" providerId="ADAL" clId="{E8C57915-04B7-45E1-A986-DA3E64F44325}" dt="2022-11-23T21:24:29.617" v="23" actId="20577"/>
          <ac:spMkLst>
            <pc:docMk/>
            <pc:sldMk cId="2414627535" sldId="292"/>
            <ac:spMk id="4" creationId="{D53B1891-A7C2-4E4A-97DC-DA9BA8DDA452}"/>
          </ac:spMkLst>
        </pc:spChg>
      </pc:sldChg>
      <pc:sldChg chg="modSp mod">
        <pc:chgData name="Alan Worth" userId="e0526cd7-bd3e-491b-9919-e031d18a8075" providerId="ADAL" clId="{E8C57915-04B7-45E1-A986-DA3E64F44325}" dt="2022-11-24T20:36:54.452" v="283" actId="20577"/>
        <pc:sldMkLst>
          <pc:docMk/>
          <pc:sldMk cId="2267388680" sldId="293"/>
        </pc:sldMkLst>
        <pc:spChg chg="mod">
          <ac:chgData name="Alan Worth" userId="e0526cd7-bd3e-491b-9919-e031d18a8075" providerId="ADAL" clId="{E8C57915-04B7-45E1-A986-DA3E64F44325}" dt="2022-11-24T20:36:54.452" v="283" actId="20577"/>
          <ac:spMkLst>
            <pc:docMk/>
            <pc:sldMk cId="2267388680" sldId="293"/>
            <ac:spMk id="4" creationId="{D53B1891-A7C2-4E4A-97DC-DA9BA8DDA452}"/>
          </ac:spMkLst>
        </pc:spChg>
      </pc:sldChg>
      <pc:sldChg chg="modSp mod">
        <pc:chgData name="Alan Worth" userId="e0526cd7-bd3e-491b-9919-e031d18a8075" providerId="ADAL" clId="{E8C57915-04B7-45E1-A986-DA3E64F44325}" dt="2022-11-23T21:26:07.488" v="58" actId="20577"/>
        <pc:sldMkLst>
          <pc:docMk/>
          <pc:sldMk cId="528448938" sldId="294"/>
        </pc:sldMkLst>
        <pc:spChg chg="mod">
          <ac:chgData name="Alan Worth" userId="e0526cd7-bd3e-491b-9919-e031d18a8075" providerId="ADAL" clId="{E8C57915-04B7-45E1-A986-DA3E64F44325}" dt="2022-11-23T21:26:07.488" v="58" actId="20577"/>
          <ac:spMkLst>
            <pc:docMk/>
            <pc:sldMk cId="528448938" sldId="294"/>
            <ac:spMk id="4" creationId="{D53B1891-A7C2-4E4A-97DC-DA9BA8DDA452}"/>
          </ac:spMkLst>
        </pc:spChg>
      </pc:sldChg>
      <pc:sldChg chg="modSp mod">
        <pc:chgData name="Alan Worth" userId="e0526cd7-bd3e-491b-9919-e031d18a8075" providerId="ADAL" clId="{E8C57915-04B7-45E1-A986-DA3E64F44325}" dt="2022-11-23T21:27:25.595" v="73" actId="20577"/>
        <pc:sldMkLst>
          <pc:docMk/>
          <pc:sldMk cId="460833758" sldId="295"/>
        </pc:sldMkLst>
        <pc:spChg chg="mod">
          <ac:chgData name="Alan Worth" userId="e0526cd7-bd3e-491b-9919-e031d18a8075" providerId="ADAL" clId="{E8C57915-04B7-45E1-A986-DA3E64F44325}" dt="2022-11-23T21:27:25.595" v="73" actId="20577"/>
          <ac:spMkLst>
            <pc:docMk/>
            <pc:sldMk cId="460833758" sldId="295"/>
            <ac:spMk id="4" creationId="{D53B1891-A7C2-4E4A-97DC-DA9BA8DDA452}"/>
          </ac:spMkLst>
        </pc:spChg>
      </pc:sldChg>
      <pc:sldChg chg="modSp mod">
        <pc:chgData name="Alan Worth" userId="e0526cd7-bd3e-491b-9919-e031d18a8075" providerId="ADAL" clId="{E8C57915-04B7-45E1-A986-DA3E64F44325}" dt="2022-11-24T20:37:18.452" v="291" actId="113"/>
        <pc:sldMkLst>
          <pc:docMk/>
          <pc:sldMk cId="3510111311" sldId="296"/>
        </pc:sldMkLst>
        <pc:spChg chg="mod">
          <ac:chgData name="Alan Worth" userId="e0526cd7-bd3e-491b-9919-e031d18a8075" providerId="ADAL" clId="{E8C57915-04B7-45E1-A986-DA3E64F44325}" dt="2022-11-24T20:37:18.452" v="291" actId="113"/>
          <ac:spMkLst>
            <pc:docMk/>
            <pc:sldMk cId="3510111311" sldId="296"/>
            <ac:spMk id="4" creationId="{D53B1891-A7C2-4E4A-97DC-DA9BA8DDA452}"/>
          </ac:spMkLst>
        </pc:spChg>
      </pc:sldChg>
      <pc:sldChg chg="modSp mod">
        <pc:chgData name="Alan Worth" userId="e0526cd7-bd3e-491b-9919-e031d18a8075" providerId="ADAL" clId="{E8C57915-04B7-45E1-A986-DA3E64F44325}" dt="2022-11-23T21:28:09.977" v="77" actId="6549"/>
        <pc:sldMkLst>
          <pc:docMk/>
          <pc:sldMk cId="1751799766" sldId="297"/>
        </pc:sldMkLst>
        <pc:spChg chg="mod">
          <ac:chgData name="Alan Worth" userId="e0526cd7-bd3e-491b-9919-e031d18a8075" providerId="ADAL" clId="{E8C57915-04B7-45E1-A986-DA3E64F44325}" dt="2022-11-23T21:28:09.977" v="77" actId="6549"/>
          <ac:spMkLst>
            <pc:docMk/>
            <pc:sldMk cId="1751799766" sldId="297"/>
            <ac:spMk id="4" creationId="{D53B1891-A7C2-4E4A-97DC-DA9BA8DDA452}"/>
          </ac:spMkLst>
        </pc:spChg>
      </pc:sldChg>
      <pc:sldChg chg="modSp mod">
        <pc:chgData name="Alan Worth" userId="e0526cd7-bd3e-491b-9919-e031d18a8075" providerId="ADAL" clId="{E8C57915-04B7-45E1-A986-DA3E64F44325}" dt="2022-11-24T20:37:39.328" v="299" actId="20577"/>
        <pc:sldMkLst>
          <pc:docMk/>
          <pc:sldMk cId="3674754065" sldId="298"/>
        </pc:sldMkLst>
        <pc:spChg chg="mod">
          <ac:chgData name="Alan Worth" userId="e0526cd7-bd3e-491b-9919-e031d18a8075" providerId="ADAL" clId="{E8C57915-04B7-45E1-A986-DA3E64F44325}" dt="2022-11-24T20:37:39.328" v="299" actId="20577"/>
          <ac:spMkLst>
            <pc:docMk/>
            <pc:sldMk cId="3674754065" sldId="298"/>
            <ac:spMk id="4" creationId="{D53B1891-A7C2-4E4A-97DC-DA9BA8DDA452}"/>
          </ac:spMkLst>
        </pc:spChg>
      </pc:sldChg>
      <pc:sldChg chg="modSp mod">
        <pc:chgData name="Alan Worth" userId="e0526cd7-bd3e-491b-9919-e031d18a8075" providerId="ADAL" clId="{E8C57915-04B7-45E1-A986-DA3E64F44325}" dt="2022-11-23T21:29:31.489" v="93" actId="20577"/>
        <pc:sldMkLst>
          <pc:docMk/>
          <pc:sldMk cId="3903892026" sldId="299"/>
        </pc:sldMkLst>
        <pc:spChg chg="mod">
          <ac:chgData name="Alan Worth" userId="e0526cd7-bd3e-491b-9919-e031d18a8075" providerId="ADAL" clId="{E8C57915-04B7-45E1-A986-DA3E64F44325}" dt="2022-11-23T21:29:31.489" v="93" actId="20577"/>
          <ac:spMkLst>
            <pc:docMk/>
            <pc:sldMk cId="3903892026" sldId="299"/>
            <ac:spMk id="4" creationId="{D53B1891-A7C2-4E4A-97DC-DA9BA8DDA452}"/>
          </ac:spMkLst>
        </pc:spChg>
      </pc:sldChg>
      <pc:sldChg chg="modSp mod">
        <pc:chgData name="Alan Worth" userId="e0526cd7-bd3e-491b-9919-e031d18a8075" providerId="ADAL" clId="{E8C57915-04B7-45E1-A986-DA3E64F44325}" dt="2022-11-24T20:37:59.955" v="307" actId="113"/>
        <pc:sldMkLst>
          <pc:docMk/>
          <pc:sldMk cId="1226764792" sldId="300"/>
        </pc:sldMkLst>
        <pc:spChg chg="mod">
          <ac:chgData name="Alan Worth" userId="e0526cd7-bd3e-491b-9919-e031d18a8075" providerId="ADAL" clId="{E8C57915-04B7-45E1-A986-DA3E64F44325}" dt="2022-11-24T20:37:59.955" v="307" actId="113"/>
          <ac:spMkLst>
            <pc:docMk/>
            <pc:sldMk cId="1226764792" sldId="300"/>
            <ac:spMk id="4" creationId="{D53B1891-A7C2-4E4A-97DC-DA9BA8DDA452}"/>
          </ac:spMkLst>
        </pc:spChg>
      </pc:sldChg>
      <pc:sldChg chg="modSp mod">
        <pc:chgData name="Alan Worth" userId="e0526cd7-bd3e-491b-9919-e031d18a8075" providerId="ADAL" clId="{E8C57915-04B7-45E1-A986-DA3E64F44325}" dt="2022-11-23T21:30:07.066" v="105" actId="20577"/>
        <pc:sldMkLst>
          <pc:docMk/>
          <pc:sldMk cId="2887253314" sldId="301"/>
        </pc:sldMkLst>
        <pc:spChg chg="mod">
          <ac:chgData name="Alan Worth" userId="e0526cd7-bd3e-491b-9919-e031d18a8075" providerId="ADAL" clId="{E8C57915-04B7-45E1-A986-DA3E64F44325}" dt="2022-11-23T21:30:07.066" v="105" actId="20577"/>
          <ac:spMkLst>
            <pc:docMk/>
            <pc:sldMk cId="2887253314" sldId="301"/>
            <ac:spMk id="4" creationId="{D53B1891-A7C2-4E4A-97DC-DA9BA8DDA452}"/>
          </ac:spMkLst>
        </pc:spChg>
      </pc:sldChg>
      <pc:sldChg chg="modSp mod">
        <pc:chgData name="Alan Worth" userId="e0526cd7-bd3e-491b-9919-e031d18a8075" providerId="ADAL" clId="{E8C57915-04B7-45E1-A986-DA3E64F44325}" dt="2022-11-23T21:31:18.864" v="121" actId="20577"/>
        <pc:sldMkLst>
          <pc:docMk/>
          <pc:sldMk cId="508254215" sldId="303"/>
        </pc:sldMkLst>
        <pc:spChg chg="mod">
          <ac:chgData name="Alan Worth" userId="e0526cd7-bd3e-491b-9919-e031d18a8075" providerId="ADAL" clId="{E8C57915-04B7-45E1-A986-DA3E64F44325}" dt="2022-11-23T21:31:18.864" v="121" actId="20577"/>
          <ac:spMkLst>
            <pc:docMk/>
            <pc:sldMk cId="508254215" sldId="303"/>
            <ac:spMk id="4" creationId="{D53B1891-A7C2-4E4A-97DC-DA9BA8DDA452}"/>
          </ac:spMkLst>
        </pc:spChg>
      </pc:sldChg>
      <pc:sldChg chg="modSp mod">
        <pc:chgData name="Alan Worth" userId="e0526cd7-bd3e-491b-9919-e031d18a8075" providerId="ADAL" clId="{E8C57915-04B7-45E1-A986-DA3E64F44325}" dt="2022-11-23T21:32:20.143" v="132" actId="20577"/>
        <pc:sldMkLst>
          <pc:docMk/>
          <pc:sldMk cId="512880353" sldId="304"/>
        </pc:sldMkLst>
        <pc:spChg chg="mod">
          <ac:chgData name="Alan Worth" userId="e0526cd7-bd3e-491b-9919-e031d18a8075" providerId="ADAL" clId="{E8C57915-04B7-45E1-A986-DA3E64F44325}" dt="2022-11-23T21:32:20.143" v="132" actId="20577"/>
          <ac:spMkLst>
            <pc:docMk/>
            <pc:sldMk cId="512880353" sldId="304"/>
            <ac:spMk id="4" creationId="{D53B1891-A7C2-4E4A-97DC-DA9BA8DDA452}"/>
          </ac:spMkLst>
        </pc:spChg>
      </pc:sldChg>
      <pc:sldChg chg="modSp mod">
        <pc:chgData name="Alan Worth" userId="e0526cd7-bd3e-491b-9919-e031d18a8075" providerId="ADAL" clId="{E8C57915-04B7-45E1-A986-DA3E64F44325}" dt="2022-11-24T20:38:14.624" v="311" actId="20577"/>
        <pc:sldMkLst>
          <pc:docMk/>
          <pc:sldMk cId="702659699" sldId="305"/>
        </pc:sldMkLst>
        <pc:spChg chg="mod">
          <ac:chgData name="Alan Worth" userId="e0526cd7-bd3e-491b-9919-e031d18a8075" providerId="ADAL" clId="{E8C57915-04B7-45E1-A986-DA3E64F44325}" dt="2022-11-24T20:38:14.624" v="311" actId="20577"/>
          <ac:spMkLst>
            <pc:docMk/>
            <pc:sldMk cId="702659699" sldId="305"/>
            <ac:spMk id="4" creationId="{D53B1891-A7C2-4E4A-97DC-DA9BA8DDA452}"/>
          </ac:spMkLst>
        </pc:spChg>
      </pc:sldChg>
      <pc:sldChg chg="modSp mod">
        <pc:chgData name="Alan Worth" userId="e0526cd7-bd3e-491b-9919-e031d18a8075" providerId="ADAL" clId="{E8C57915-04B7-45E1-A986-DA3E64F44325}" dt="2022-11-23T21:33:45.578" v="171" actId="20577"/>
        <pc:sldMkLst>
          <pc:docMk/>
          <pc:sldMk cId="4162800431" sldId="306"/>
        </pc:sldMkLst>
        <pc:spChg chg="mod">
          <ac:chgData name="Alan Worth" userId="e0526cd7-bd3e-491b-9919-e031d18a8075" providerId="ADAL" clId="{E8C57915-04B7-45E1-A986-DA3E64F44325}" dt="2022-11-23T21:33:45.578" v="171" actId="20577"/>
          <ac:spMkLst>
            <pc:docMk/>
            <pc:sldMk cId="4162800431" sldId="306"/>
            <ac:spMk id="4" creationId="{D53B1891-A7C2-4E4A-97DC-DA9BA8DDA452}"/>
          </ac:spMkLst>
        </pc:spChg>
      </pc:sldChg>
      <pc:sldChg chg="modSp mod">
        <pc:chgData name="Alan Worth" userId="e0526cd7-bd3e-491b-9919-e031d18a8075" providerId="ADAL" clId="{E8C57915-04B7-45E1-A986-DA3E64F44325}" dt="2022-11-23T21:34:09.950" v="177" actId="20577"/>
        <pc:sldMkLst>
          <pc:docMk/>
          <pc:sldMk cId="618200926" sldId="307"/>
        </pc:sldMkLst>
        <pc:spChg chg="mod">
          <ac:chgData name="Alan Worth" userId="e0526cd7-bd3e-491b-9919-e031d18a8075" providerId="ADAL" clId="{E8C57915-04B7-45E1-A986-DA3E64F44325}" dt="2022-11-23T21:34:09.950" v="177" actId="20577"/>
          <ac:spMkLst>
            <pc:docMk/>
            <pc:sldMk cId="618200926" sldId="307"/>
            <ac:spMk id="4" creationId="{D53B1891-A7C2-4E4A-97DC-DA9BA8DDA452}"/>
          </ac:spMkLst>
        </pc:spChg>
      </pc:sldChg>
      <pc:sldChg chg="modSp mod">
        <pc:chgData name="Alan Worth" userId="e0526cd7-bd3e-491b-9919-e031d18a8075" providerId="ADAL" clId="{E8C57915-04B7-45E1-A986-DA3E64F44325}" dt="2022-11-23T21:36:08.985" v="208" actId="20577"/>
        <pc:sldMkLst>
          <pc:docMk/>
          <pc:sldMk cId="3323356582" sldId="308"/>
        </pc:sldMkLst>
        <pc:spChg chg="mod">
          <ac:chgData name="Alan Worth" userId="e0526cd7-bd3e-491b-9919-e031d18a8075" providerId="ADAL" clId="{E8C57915-04B7-45E1-A986-DA3E64F44325}" dt="2022-11-23T21:36:08.985" v="208" actId="20577"/>
          <ac:spMkLst>
            <pc:docMk/>
            <pc:sldMk cId="3323356582" sldId="308"/>
            <ac:spMk id="4" creationId="{D53B1891-A7C2-4E4A-97DC-DA9BA8DDA452}"/>
          </ac:spMkLst>
        </pc:spChg>
      </pc:sldChg>
      <pc:sldChg chg="modSp mod">
        <pc:chgData name="Alan Worth" userId="e0526cd7-bd3e-491b-9919-e031d18a8075" providerId="ADAL" clId="{E8C57915-04B7-45E1-A986-DA3E64F44325}" dt="2022-11-23T21:36:20.287" v="210" actId="20577"/>
        <pc:sldMkLst>
          <pc:docMk/>
          <pc:sldMk cId="2651604986" sldId="309"/>
        </pc:sldMkLst>
        <pc:spChg chg="mod">
          <ac:chgData name="Alan Worth" userId="e0526cd7-bd3e-491b-9919-e031d18a8075" providerId="ADAL" clId="{E8C57915-04B7-45E1-A986-DA3E64F44325}" dt="2022-11-23T21:36:20.287" v="210" actId="20577"/>
          <ac:spMkLst>
            <pc:docMk/>
            <pc:sldMk cId="2651604986" sldId="309"/>
            <ac:spMk id="4" creationId="{D53B1891-A7C2-4E4A-97DC-DA9BA8DDA452}"/>
          </ac:spMkLst>
        </pc:spChg>
      </pc:sldChg>
      <pc:sldChg chg="modSp mod">
        <pc:chgData name="Alan Worth" userId="e0526cd7-bd3e-491b-9919-e031d18a8075" providerId="ADAL" clId="{E8C57915-04B7-45E1-A986-DA3E64F44325}" dt="2022-11-24T20:38:26.657" v="313" actId="20577"/>
        <pc:sldMkLst>
          <pc:docMk/>
          <pc:sldMk cId="1344987046" sldId="310"/>
        </pc:sldMkLst>
        <pc:spChg chg="mod">
          <ac:chgData name="Alan Worth" userId="e0526cd7-bd3e-491b-9919-e031d18a8075" providerId="ADAL" clId="{E8C57915-04B7-45E1-A986-DA3E64F44325}" dt="2022-11-24T20:38:26.657" v="313" actId="20577"/>
          <ac:spMkLst>
            <pc:docMk/>
            <pc:sldMk cId="1344987046" sldId="310"/>
            <ac:spMk id="4" creationId="{D53B1891-A7C2-4E4A-97DC-DA9BA8DDA452}"/>
          </ac:spMkLst>
        </pc:spChg>
      </pc:sldChg>
      <pc:sldChg chg="modSp mod">
        <pc:chgData name="Alan Worth" userId="e0526cd7-bd3e-491b-9919-e031d18a8075" providerId="ADAL" clId="{E8C57915-04B7-45E1-A986-DA3E64F44325}" dt="2022-11-23T21:38:55.583" v="262" actId="6549"/>
        <pc:sldMkLst>
          <pc:docMk/>
          <pc:sldMk cId="81868606" sldId="311"/>
        </pc:sldMkLst>
        <pc:spChg chg="mod">
          <ac:chgData name="Alan Worth" userId="e0526cd7-bd3e-491b-9919-e031d18a8075" providerId="ADAL" clId="{E8C57915-04B7-45E1-A986-DA3E64F44325}" dt="2022-11-23T21:38:55.583" v="262" actId="6549"/>
          <ac:spMkLst>
            <pc:docMk/>
            <pc:sldMk cId="81868606" sldId="311"/>
            <ac:spMk id="4" creationId="{D53B1891-A7C2-4E4A-97DC-DA9BA8DDA45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F7B5C4-DAD3-4955-B325-6C3D85FA913C}"/>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5: </a:t>
            </a:r>
            <a:r>
              <a:rPr lang="en-AU" sz="2200" dirty="0">
                <a:solidFill>
                  <a:schemeClr val="bg1"/>
                </a:solidFill>
              </a:rPr>
              <a:t>Business Strategy and Growth</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Technology Issues to Consider</a:t>
            </a:r>
          </a:p>
          <a:p>
            <a:endParaRPr lang="en-US" dirty="0"/>
          </a:p>
          <a:p>
            <a:pPr marL="457200" indent="-457200">
              <a:buFont typeface="Arial" panose="020B0604020202020204" pitchFamily="34" charset="0"/>
              <a:buChar char="•"/>
            </a:pPr>
            <a:r>
              <a:rPr lang="en-US" dirty="0"/>
              <a:t>Extent of spending on research and development by firms, industries or countries</a:t>
            </a:r>
          </a:p>
          <a:p>
            <a:pPr marL="457200" indent="-457200">
              <a:buFont typeface="Arial" panose="020B0604020202020204" pitchFamily="34" charset="0"/>
              <a:buChar char="•"/>
            </a:pPr>
            <a:r>
              <a:rPr lang="en-US" dirty="0"/>
              <a:t>Extent of patenting activity on national patent registers</a:t>
            </a:r>
          </a:p>
          <a:p>
            <a:pPr marL="457200" indent="-457200">
              <a:buFont typeface="Arial" panose="020B0604020202020204" pitchFamily="34" charset="0"/>
              <a:buChar char="•"/>
            </a:pPr>
            <a:r>
              <a:rPr lang="en-US" dirty="0"/>
              <a:t>New hardware technology developed and introduced to market</a:t>
            </a:r>
          </a:p>
          <a:p>
            <a:pPr marL="457200" indent="-457200">
              <a:buFont typeface="Arial" panose="020B0604020202020204" pitchFamily="34" charset="0"/>
              <a:buChar char="•"/>
            </a:pPr>
            <a:r>
              <a:rPr lang="en-US" dirty="0"/>
              <a:t>New software technology developed and introduced to market</a:t>
            </a:r>
          </a:p>
          <a:p>
            <a:pPr marL="457200" indent="-457200">
              <a:buFont typeface="Arial" panose="020B0604020202020204" pitchFamily="34" charset="0"/>
              <a:buChar char="•"/>
            </a:pPr>
            <a:r>
              <a:rPr lang="en-US" dirty="0"/>
              <a:t>Development and/or introduction of new products and services within a particular industry</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351011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b="1" dirty="0"/>
              <a:t>Ecological</a:t>
            </a:r>
          </a:p>
          <a:p>
            <a:endParaRPr lang="en-US" b="1" dirty="0"/>
          </a:p>
          <a:p>
            <a:r>
              <a:rPr lang="en-US" dirty="0"/>
              <a:t>Represents the extent to which ‘green’ issues, such as pollution, waste, energy saving and climate change is a major issue in the markets the tourism enterprise operates in.</a:t>
            </a:r>
            <a:br>
              <a:rPr lang="en-US" dirty="0"/>
            </a:br>
            <a:endParaRPr lang="en-US" dirty="0"/>
          </a:p>
          <a:p>
            <a:r>
              <a:rPr lang="en-US" dirty="0"/>
              <a:t>Can be seen as an opportunity to establish a competitive advantage (e.g., creating a positive brand image resulting in customer loyalty and satisfaction), especially as customers are becoming more eco-friendly in their lifestyles and purchase decisions.</a:t>
            </a:r>
          </a:p>
          <a:p>
            <a:endParaRPr lang="en-US" dirty="0"/>
          </a:p>
          <a:p>
            <a:r>
              <a:rPr lang="en-US" dirty="0"/>
              <a:t>Can be seen as an additional cost to doing business (e.g., having to invest in greener technology, sourcing more environmentally friendly products).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175179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b="1" dirty="0"/>
              <a:t>Ecological Issues to Consider</a:t>
            </a:r>
          </a:p>
          <a:p>
            <a:endParaRPr lang="en-US" dirty="0"/>
          </a:p>
          <a:p>
            <a:r>
              <a:rPr lang="en-US" dirty="0"/>
              <a:t>•	Climate change</a:t>
            </a:r>
          </a:p>
          <a:p>
            <a:r>
              <a:rPr lang="en-US" dirty="0"/>
              <a:t>•	Greenhouse gas emissions</a:t>
            </a:r>
          </a:p>
          <a:p>
            <a:r>
              <a:rPr lang="en-US" dirty="0"/>
              <a:t>•	Global warming</a:t>
            </a:r>
          </a:p>
          <a:p>
            <a:r>
              <a:rPr lang="en-US" dirty="0"/>
              <a:t>•	Sea level rises</a:t>
            </a:r>
          </a:p>
          <a:p>
            <a:r>
              <a:rPr lang="en-US" dirty="0"/>
              <a:t>•	Rate of deforestation</a:t>
            </a:r>
          </a:p>
          <a:p>
            <a:r>
              <a:rPr lang="en-US" dirty="0"/>
              <a:t>•	Waste disposal</a:t>
            </a:r>
          </a:p>
          <a:p>
            <a:r>
              <a:rPr lang="en-US" dirty="0"/>
              <a:t>•	Recycling policies</a:t>
            </a:r>
          </a:p>
          <a:p>
            <a:r>
              <a:rPr lang="en-US" dirty="0"/>
              <a:t>•	Availability of ‘green’ technologies</a:t>
            </a:r>
          </a:p>
          <a:p>
            <a:r>
              <a:rPr lang="en-US" dirty="0"/>
              <a:t>•	Customer demand for ‘green’ products and services</a:t>
            </a:r>
          </a:p>
          <a:p>
            <a:r>
              <a:rPr lang="en-US" dirty="0"/>
              <a:t>•	Availability of suppliers of ‘green’ products and services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367475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10000"/>
          </a:bodyPr>
          <a:lstStyle/>
          <a:p>
            <a:r>
              <a:rPr lang="en-US" b="1" dirty="0"/>
              <a:t>Legal</a:t>
            </a:r>
          </a:p>
          <a:p>
            <a:endParaRPr lang="en-US" b="1" dirty="0"/>
          </a:p>
          <a:p>
            <a:r>
              <a:rPr lang="en-US" dirty="0"/>
              <a:t>Represents the extent that laws, regulations and informal norms within a society influence the ability of tourism enterprises to conduct business. </a:t>
            </a:r>
          </a:p>
          <a:p>
            <a:endParaRPr lang="en-US" dirty="0"/>
          </a:p>
          <a:p>
            <a:r>
              <a:rPr lang="en-US" dirty="0"/>
              <a:t>Legal aspects related to laws and regulations can cover </a:t>
            </a:r>
            <a:r>
              <a:rPr lang="en-US" dirty="0" err="1"/>
              <a:t>labour</a:t>
            </a:r>
            <a:r>
              <a:rPr lang="en-US" dirty="0"/>
              <a:t> and taxation laws and corporate governance.</a:t>
            </a:r>
          </a:p>
          <a:p>
            <a:endParaRPr lang="en-US" dirty="0"/>
          </a:p>
          <a:p>
            <a:r>
              <a:rPr lang="en-US" dirty="0"/>
              <a:t>Informal norms, representing patterns of expected </a:t>
            </a:r>
            <a:r>
              <a:rPr lang="en-US" dirty="0" err="1"/>
              <a:t>behaviour</a:t>
            </a:r>
            <a:r>
              <a:rPr lang="en-US" dirty="0"/>
              <a:t> within a society, are also covered under this aspect.</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390389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Legal Issues to Consider</a:t>
            </a:r>
          </a:p>
          <a:p>
            <a:endParaRPr lang="en-US" dirty="0"/>
          </a:p>
          <a:p>
            <a:pPr marL="457200" indent="-457200">
              <a:buFont typeface="Arial" panose="020B0604020202020204" pitchFamily="34" charset="0"/>
              <a:buChar char="•"/>
            </a:pPr>
            <a:r>
              <a:rPr lang="en-US" dirty="0" err="1"/>
              <a:t>Labour</a:t>
            </a:r>
            <a:r>
              <a:rPr lang="en-US" dirty="0"/>
              <a:t> and employment law (e.g., minimum wage policies, leave policies)</a:t>
            </a:r>
          </a:p>
          <a:p>
            <a:pPr marL="457200" indent="-457200">
              <a:buFont typeface="Arial" panose="020B0604020202020204" pitchFamily="34" charset="0"/>
              <a:buChar char="•"/>
            </a:pPr>
            <a:r>
              <a:rPr lang="en-US" dirty="0"/>
              <a:t>Taxation law</a:t>
            </a:r>
          </a:p>
          <a:p>
            <a:pPr marL="457200" indent="-457200">
              <a:buFont typeface="Arial" panose="020B0604020202020204" pitchFamily="34" charset="0"/>
              <a:buChar char="•"/>
            </a:pPr>
            <a:r>
              <a:rPr lang="en-US" dirty="0"/>
              <a:t>Rules on business ownership</a:t>
            </a:r>
          </a:p>
          <a:p>
            <a:pPr marL="457200" indent="-457200">
              <a:buFont typeface="Arial" panose="020B0604020202020204" pitchFamily="34" charset="0"/>
              <a:buChar char="•"/>
            </a:pPr>
            <a:r>
              <a:rPr lang="en-US" dirty="0"/>
              <a:t>Competition law</a:t>
            </a:r>
          </a:p>
          <a:p>
            <a:pPr marL="457200" indent="-457200">
              <a:buFont typeface="Arial" panose="020B0604020202020204" pitchFamily="34" charset="0"/>
              <a:buChar char="•"/>
            </a:pPr>
            <a:r>
              <a:rPr lang="en-US" dirty="0"/>
              <a:t>Consumer protections</a:t>
            </a:r>
          </a:p>
          <a:p>
            <a:pPr marL="457200" indent="-457200">
              <a:buFont typeface="Arial" panose="020B0604020202020204" pitchFamily="34" charset="0"/>
              <a:buChar char="•"/>
            </a:pPr>
            <a:r>
              <a:rPr lang="en-US" dirty="0"/>
              <a:t>Corporate governance laws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1226764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a:bodyPr>
          <a:lstStyle/>
          <a:p>
            <a:r>
              <a:rPr lang="en-US" b="1" dirty="0"/>
              <a:t>Porter’s 5 Forces</a:t>
            </a:r>
          </a:p>
          <a:p>
            <a:endParaRPr lang="en-US" b="1" dirty="0"/>
          </a:p>
          <a:p>
            <a:r>
              <a:rPr lang="en-US" dirty="0"/>
              <a:t>The Porter’s 5 Forces Framework (Porter, 1980) helps to </a:t>
            </a:r>
            <a:r>
              <a:rPr lang="en-US" dirty="0" err="1"/>
              <a:t>analyse</a:t>
            </a:r>
            <a:r>
              <a:rPr lang="en-US" dirty="0"/>
              <a:t> an industry and identify attractiveness in terms of five competitive forces:</a:t>
            </a:r>
          </a:p>
          <a:p>
            <a:r>
              <a:rPr lang="en-US" dirty="0"/>
              <a:t>•	extent of rivalry between competitors</a:t>
            </a:r>
          </a:p>
          <a:p>
            <a:r>
              <a:rPr lang="en-US" dirty="0"/>
              <a:t>•	threat of entry</a:t>
            </a:r>
          </a:p>
          <a:p>
            <a:r>
              <a:rPr lang="en-US" dirty="0"/>
              <a:t>•	threat of substitutes</a:t>
            </a:r>
          </a:p>
          <a:p>
            <a:r>
              <a:rPr lang="en-US" dirty="0"/>
              <a:t>•	power of buyers</a:t>
            </a:r>
          </a:p>
          <a:p>
            <a:r>
              <a:rPr lang="en-US" dirty="0"/>
              <a:t>•	power of suppliers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288725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DA4C61-D52B-0B96-BD87-8692236C4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95056" y="1260000"/>
            <a:ext cx="6489885" cy="4313237"/>
          </a:xfrm>
          <a:prstGeom prst="rect">
            <a:avLst/>
          </a:prstGeom>
          <a:noFill/>
        </p:spPr>
      </p:pic>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a:xfrm>
            <a:off x="540000" y="468000"/>
            <a:ext cx="10640658" cy="804381"/>
          </a:xfrm>
        </p:spPr>
        <p:txBody>
          <a:bodyPr anchor="t">
            <a:normAutofit/>
          </a:bodyPr>
          <a:lstStyle/>
          <a:p>
            <a:r>
              <a:rPr lang="en-US" dirty="0"/>
              <a:t>Chapter 5: Business Strategy and Growth</a:t>
            </a:r>
          </a:p>
        </p:txBody>
      </p:sp>
      <p:sp>
        <p:nvSpPr>
          <p:cNvPr id="11" name="Text Placeholder 3">
            <a:extLst>
              <a:ext uri="{FF2B5EF4-FFF2-40B4-BE49-F238E27FC236}">
                <a16:creationId xmlns:a16="http://schemas.microsoft.com/office/drawing/2014/main" id="{72FFD053-3B28-1DA2-F440-E9E5792296A8}"/>
              </a:ext>
            </a:extLst>
          </p:cNvPr>
          <p:cNvSpPr>
            <a:spLocks noGrp="1"/>
          </p:cNvSpPr>
          <p:nvPr>
            <p:ph type="body" sz="quarter" idx="11"/>
          </p:nvPr>
        </p:nvSpPr>
        <p:spPr>
          <a:xfrm>
            <a:off x="2185988" y="6404776"/>
            <a:ext cx="7927975" cy="353833"/>
          </a:xfrm>
        </p:spPr>
        <p:txBody>
          <a:bodyPr/>
          <a:lstStyle/>
          <a:p>
            <a:endParaRPr lang="en-US"/>
          </a:p>
        </p:txBody>
      </p:sp>
    </p:spTree>
    <p:extLst>
      <p:ext uri="{BB962C8B-B14F-4D97-AF65-F5344CB8AC3E}">
        <p14:creationId xmlns:p14="http://schemas.microsoft.com/office/powerpoint/2010/main" val="307406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dirty="0"/>
              <a:t>Through this analysis, the five forces are then determined by managers to be high/strong, medium, or low/weak.</a:t>
            </a:r>
          </a:p>
          <a:p>
            <a:endParaRPr lang="en-US" dirty="0"/>
          </a:p>
          <a:p>
            <a:r>
              <a:rPr lang="en-US" dirty="0"/>
              <a:t>When the five forces are deemed high and strong, an industry is said to be unattractive for entry.</a:t>
            </a:r>
          </a:p>
          <a:p>
            <a:endParaRPr lang="en-US" dirty="0"/>
          </a:p>
          <a:p>
            <a:r>
              <a:rPr lang="en-US" dirty="0"/>
              <a:t>This is because excessive rivalry between competitors, powerful buyers and suppliers; the ease with which consumers can switch to substitutes; and the threat of new entrants into the industry will combine to significantly reduce profitability.</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50825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dirty="0"/>
              <a:t>When the five forces are deemed low and weak, an industry is said to be attractive for entry.</a:t>
            </a:r>
          </a:p>
          <a:p>
            <a:endParaRPr lang="en-US" dirty="0"/>
          </a:p>
          <a:p>
            <a:r>
              <a:rPr lang="en-US" dirty="0"/>
              <a:t>This is because little or no rivalry, with customers and suppliers with relatively low bargaining power, the lack of substitutes for a firm’s products and services, and high barriers to entry, result in first-mover advantages and the potential to establish a monopoly.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51288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SWOT Analysis</a:t>
            </a:r>
          </a:p>
          <a:p>
            <a:endParaRPr lang="en-US" b="1" dirty="0"/>
          </a:p>
          <a:p>
            <a:r>
              <a:rPr lang="en-US" dirty="0"/>
              <a:t>SWOT analysis is a method for </a:t>
            </a:r>
            <a:r>
              <a:rPr lang="en-US" dirty="0" err="1"/>
              <a:t>analysing</a:t>
            </a:r>
            <a:r>
              <a:rPr lang="en-US" dirty="0"/>
              <a:t> an organization’s resources and environment according to its Strengths, Weaknesses, Opportunities and Threats (</a:t>
            </a:r>
            <a:r>
              <a:rPr lang="en-US" dirty="0" err="1"/>
              <a:t>Phadermrod</a:t>
            </a:r>
            <a:r>
              <a:rPr lang="en-US" dirty="0"/>
              <a:t> </a:t>
            </a:r>
            <a:r>
              <a:rPr lang="en-US" i="1" dirty="0"/>
              <a:t>et al</a:t>
            </a:r>
            <a:r>
              <a:rPr lang="en-US" dirty="0"/>
              <a:t>., 2019).</a:t>
            </a:r>
          </a:p>
          <a:p>
            <a:endParaRPr lang="en-US" dirty="0"/>
          </a:p>
          <a:p>
            <a:r>
              <a:rPr lang="en-US" dirty="0"/>
              <a:t>Strengths and weaknesses are the internal factors that enhance or obstruct an enterprise achieving its goals and can be controlled.</a:t>
            </a:r>
          </a:p>
          <a:p>
            <a:endParaRPr lang="en-US" dirty="0"/>
          </a:p>
          <a:p>
            <a:r>
              <a:rPr lang="en-US" dirty="0"/>
              <a:t>Opportunities and threats are the external factors that enable or disable an enterprise achieving its goals and are uncontrollable.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70265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1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Utilize a PESTEL analysis to </a:t>
            </a:r>
            <a:r>
              <a:rPr lang="en-US" sz="2400" dirty="0" err="1">
                <a:effectLst/>
                <a:ea typeface="Calibri" panose="020F0502020204030204" pitchFamily="34" charset="0"/>
              </a:rPr>
              <a:t>analyse</a:t>
            </a:r>
            <a:r>
              <a:rPr lang="en-US" sz="2400" dirty="0">
                <a:effectLst/>
                <a:ea typeface="Calibri" panose="020F0502020204030204" pitchFamily="34" charset="0"/>
              </a:rPr>
              <a:t> the macro-environment.</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Utilize a Porter’s 5 Forces framework to </a:t>
            </a:r>
            <a:r>
              <a:rPr lang="en-US" sz="2400" dirty="0" err="1">
                <a:effectLst/>
                <a:ea typeface="Calibri" panose="020F0502020204030204" pitchFamily="34" charset="0"/>
              </a:rPr>
              <a:t>analyse</a:t>
            </a:r>
            <a:r>
              <a:rPr lang="en-US" sz="2400" dirty="0">
                <a:effectLst/>
                <a:ea typeface="Calibri" panose="020F0502020204030204" pitchFamily="34" charset="0"/>
              </a:rPr>
              <a:t> the industry environment.</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Utilize a SWOT analysis to </a:t>
            </a:r>
            <a:r>
              <a:rPr lang="en-US" sz="2400" dirty="0" err="1">
                <a:effectLst/>
                <a:ea typeface="Calibri" panose="020F0502020204030204" pitchFamily="34" charset="0"/>
              </a:rPr>
              <a:t>analyse</a:t>
            </a:r>
            <a:r>
              <a:rPr lang="en-US" sz="2400" dirty="0">
                <a:effectLst/>
                <a:ea typeface="Calibri" panose="020F0502020204030204" pitchFamily="34" charset="0"/>
              </a:rPr>
              <a:t> the firm’s capabilities.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the different types of business strategies available to tourism enterprises.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Identify the types of strategies a tourism enterprise can use for business growth.</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393407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5495040" cy="4312919"/>
          </a:xfrm>
        </p:spPr>
        <p:txBody>
          <a:bodyPr>
            <a:normAutofit lnSpcReduction="10000"/>
          </a:bodyPr>
          <a:lstStyle/>
          <a:p>
            <a:r>
              <a:rPr lang="en-US" dirty="0"/>
              <a:t>Listing </a:t>
            </a:r>
            <a:r>
              <a:rPr lang="en-US" dirty="0" err="1"/>
              <a:t>favourable</a:t>
            </a:r>
            <a:r>
              <a:rPr lang="en-US" dirty="0"/>
              <a:t> and </a:t>
            </a:r>
            <a:r>
              <a:rPr lang="en-US" dirty="0" err="1"/>
              <a:t>unfavourable</a:t>
            </a:r>
            <a:r>
              <a:rPr lang="en-US" dirty="0"/>
              <a:t> internal and external factors can allow tourism enterprises to better understand how strengths can be leveraged to capture new opportunities and understand how weaknesses can hinder efforts to achieve organizational goals (Helms and Nixon, 2010).</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pic>
        <p:nvPicPr>
          <p:cNvPr id="11" name="Picture 10">
            <a:extLst>
              <a:ext uri="{FF2B5EF4-FFF2-40B4-BE49-F238E27FC236}">
                <a16:creationId xmlns:a16="http://schemas.microsoft.com/office/drawing/2014/main" id="{2CCD8201-EE1B-3060-52CA-A4A7B1A6007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2716"/>
          <a:stretch/>
        </p:blipFill>
        <p:spPr>
          <a:xfrm>
            <a:off x="6760471" y="1185296"/>
            <a:ext cx="4800004" cy="4709078"/>
          </a:xfrm>
          <a:prstGeom prst="rect">
            <a:avLst/>
          </a:prstGeom>
        </p:spPr>
      </p:pic>
    </p:spTree>
    <p:extLst>
      <p:ext uri="{BB962C8B-B14F-4D97-AF65-F5344CB8AC3E}">
        <p14:creationId xmlns:p14="http://schemas.microsoft.com/office/powerpoint/2010/main" val="416280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Business Strategies</a:t>
            </a:r>
          </a:p>
          <a:p>
            <a:endParaRPr lang="en-US" b="1" dirty="0"/>
          </a:p>
          <a:p>
            <a:r>
              <a:rPr lang="en-US" dirty="0"/>
              <a:t>There are four general strategies that tourism enterprises can pursue. These are cost leadership, differentiation, focus and hybrid strategies.</a:t>
            </a:r>
          </a:p>
          <a:p>
            <a:endParaRPr lang="en-US" dirty="0"/>
          </a:p>
          <a:p>
            <a:r>
              <a:rPr lang="en-US" i="1" dirty="0"/>
              <a:t>Cost leadership</a:t>
            </a:r>
            <a:r>
              <a:rPr lang="en-US" dirty="0"/>
              <a:t>: refers to firms deriving a competitive advantage primarily by maintaining a low-cost position. This means having lower costs of production compared to competing firms in the same market, allowing the firm to charge lower prices.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61820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a:bodyPr>
          <a:lstStyle/>
          <a:p>
            <a:r>
              <a:rPr lang="en-US" i="1" dirty="0"/>
              <a:t>Differentiation</a:t>
            </a:r>
            <a:r>
              <a:rPr lang="en-US" dirty="0"/>
              <a:t>: refers to firms providing unique products and services to customers compared to their competitors. Competitive advantage is achieved when the firm can charge premium prices for its products and services, or if the firm can sell more of a product at a higher price compared to the competition.</a:t>
            </a:r>
          </a:p>
          <a:p>
            <a:endParaRPr lang="en-US" dirty="0"/>
          </a:p>
          <a:p>
            <a:r>
              <a:rPr lang="en-US" i="1" dirty="0"/>
              <a:t>Focus strategy</a:t>
            </a:r>
            <a:r>
              <a:rPr lang="en-US" dirty="0"/>
              <a:t>: refers to firms focusing their efforts on a particular market segment, with the sole objective of only catering to this specific market. An enterprise will develop its products and services to the specific needs of its target market to the exclusion of all others.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3323356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i="1" dirty="0"/>
              <a:t>Hybrid strategy</a:t>
            </a:r>
            <a:r>
              <a:rPr lang="en-US" dirty="0"/>
              <a:t>: it may be possible for firms to pursue a hybrid strategy, combining cost, differentiation, and focus strategies. However, firms are generally discouraged from doing so as attempting to pursue multiple strategies tends to lead to a loss of focus, efficiency, and product and service quality by being ‘stretched too thin’.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265160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Business Growth</a:t>
            </a:r>
          </a:p>
          <a:p>
            <a:endParaRPr lang="en-US" b="1" dirty="0"/>
          </a:p>
          <a:p>
            <a:r>
              <a:rPr lang="en-US" dirty="0"/>
              <a:t>Not only do enterprises need to survive in the marketplace, but they should also seek to grow and thrive. Growth can relate to increasing sales, profitability, opening new outlets/locations, etc. </a:t>
            </a:r>
          </a:p>
          <a:p>
            <a:endParaRPr lang="en-US" dirty="0"/>
          </a:p>
          <a:p>
            <a:r>
              <a:rPr lang="en-US" dirty="0"/>
              <a:t>To grow a business, there are four general strategies that can be implemented according to whether a business seeks to grow its current customer base or seek new markets and whether they will do so by using existing or new products and services.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134498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5640992" cy="4312919"/>
          </a:xfrm>
        </p:spPr>
        <p:txBody>
          <a:bodyPr>
            <a:normAutofit fontScale="62500" lnSpcReduction="20000"/>
          </a:bodyPr>
          <a:lstStyle/>
          <a:p>
            <a:r>
              <a:rPr lang="en-US" b="1" dirty="0"/>
              <a:t>Business Growth Strategies Matrix</a:t>
            </a:r>
          </a:p>
          <a:p>
            <a:endParaRPr lang="en-US" dirty="0"/>
          </a:p>
          <a:p>
            <a:r>
              <a:rPr lang="en-US" i="1" dirty="0"/>
              <a:t>Market penetration</a:t>
            </a:r>
            <a:r>
              <a:rPr lang="en-US" dirty="0"/>
              <a:t>: increasing the penetration of a firm’s existing products and services within an existing market.</a:t>
            </a:r>
          </a:p>
          <a:p>
            <a:endParaRPr lang="en-US" dirty="0"/>
          </a:p>
          <a:p>
            <a:r>
              <a:rPr lang="en-US" i="1" dirty="0"/>
              <a:t>Product development</a:t>
            </a:r>
            <a:r>
              <a:rPr lang="en-US" dirty="0"/>
              <a:t>: deliver modified/improved/ updated or new products and services to existing markets. </a:t>
            </a:r>
          </a:p>
          <a:p>
            <a:endParaRPr lang="en-US" dirty="0"/>
          </a:p>
          <a:p>
            <a:r>
              <a:rPr lang="en-US" i="1" dirty="0"/>
              <a:t>Market development</a:t>
            </a:r>
            <a:r>
              <a:rPr lang="en-US" dirty="0"/>
              <a:t>: offering a firm’s existing products and services to new markets.</a:t>
            </a:r>
          </a:p>
          <a:p>
            <a:endParaRPr lang="en-US" dirty="0"/>
          </a:p>
          <a:p>
            <a:r>
              <a:rPr lang="en-US" i="1" dirty="0"/>
              <a:t>Conglomerate diversification</a:t>
            </a:r>
            <a:r>
              <a:rPr lang="en-US" dirty="0"/>
              <a:t>: grow by going beyond existing markets, products and services. This strategy is generally enacted in practice through mergers and acquisitions.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pic>
        <p:nvPicPr>
          <p:cNvPr id="2" name="Picture 1">
            <a:extLst>
              <a:ext uri="{FF2B5EF4-FFF2-40B4-BE49-F238E27FC236}">
                <a16:creationId xmlns:a16="http://schemas.microsoft.com/office/drawing/2014/main" id="{7BA846C9-4307-44DE-AAD5-D4321118D461}"/>
              </a:ext>
            </a:extLst>
          </p:cNvPr>
          <p:cNvPicPr>
            <a:picLocks noChangeAspect="1"/>
          </p:cNvPicPr>
          <p:nvPr/>
        </p:nvPicPr>
        <p:blipFill>
          <a:blip r:embed="rId2"/>
          <a:stretch>
            <a:fillRect/>
          </a:stretch>
        </p:blipFill>
        <p:spPr>
          <a:xfrm>
            <a:off x="6456139" y="1608197"/>
            <a:ext cx="5475022" cy="3641605"/>
          </a:xfrm>
          <a:prstGeom prst="rect">
            <a:avLst/>
          </a:prstGeom>
        </p:spPr>
      </p:pic>
    </p:spTree>
    <p:extLst>
      <p:ext uri="{BB962C8B-B14F-4D97-AF65-F5344CB8AC3E}">
        <p14:creationId xmlns:p14="http://schemas.microsoft.com/office/powerpoint/2010/main" val="8186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p:txBody>
          <a:bodyPr>
            <a:normAutofit fontScale="92500" lnSpcReduction="10000"/>
          </a:bodyPr>
          <a:lstStyle/>
          <a:p>
            <a:r>
              <a:rPr lang="en-AU" b="1" dirty="0"/>
              <a:t>Questions/activities</a:t>
            </a:r>
          </a:p>
          <a:p>
            <a:pPr marL="514350" indent="-514350">
              <a:buFont typeface="+mj-lt"/>
              <a:buAutoNum type="arabicPeriod"/>
            </a:pPr>
            <a:r>
              <a:rPr lang="en-US" sz="2600" dirty="0"/>
              <a:t>Conduct a PESTEL analysis for an industry within tourism at the national level (e.g., hotel industry in China, cruise industry in the Bahamas, etc.).</a:t>
            </a:r>
          </a:p>
          <a:p>
            <a:pPr marL="514350" indent="-514350">
              <a:buFont typeface="+mj-lt"/>
              <a:buAutoNum type="arabicPeriod"/>
            </a:pPr>
            <a:r>
              <a:rPr lang="en-US" sz="2600" dirty="0"/>
              <a:t>Conduct a Porter’s 5 Forces analysis for an industry within tourism at the local level (e.g., boutique hotel market in Cape Town, South Africa, fine-dining restaurant market in Tokyo, Japan, etc.).</a:t>
            </a:r>
          </a:p>
          <a:p>
            <a:pPr marL="514350" indent="-514350">
              <a:buFont typeface="+mj-lt"/>
              <a:buAutoNum type="arabicPeriod"/>
            </a:pPr>
            <a:r>
              <a:rPr lang="en-US" sz="2600" dirty="0"/>
              <a:t>Conduct a SWOT analysis for a tourism business in your area.</a:t>
            </a:r>
          </a:p>
          <a:p>
            <a:pPr marL="514350" indent="-514350">
              <a:buFont typeface="+mj-lt"/>
              <a:buAutoNum type="arabicPeriod"/>
            </a:pPr>
            <a:r>
              <a:rPr lang="en-US" sz="2600" dirty="0"/>
              <a:t>Conduct an internet search to find examples of tourism enterprises that have adopted a cost leadership, differentiation and focus strategy.</a:t>
            </a:r>
          </a:p>
          <a:p>
            <a:pPr marL="514350" indent="-514350">
              <a:buFont typeface="+mj-lt"/>
              <a:buAutoNum type="arabicPeriod"/>
            </a:pPr>
            <a:r>
              <a:rPr lang="en-US" sz="2600" dirty="0"/>
              <a:t>Do some research and find out what tourism enterprises have engaged in, or are part of, a conglomerate diversification business growth strategy.</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US" dirty="0"/>
              <a:t>Chapter 5: Business Strategy and Growth</a:t>
            </a:r>
            <a:endParaRPr lang="en-AU" dirty="0"/>
          </a:p>
        </p:txBody>
      </p:sp>
    </p:spTree>
    <p:extLst>
      <p:ext uri="{BB962C8B-B14F-4D97-AF65-F5344CB8AC3E}">
        <p14:creationId xmlns:p14="http://schemas.microsoft.com/office/powerpoint/2010/main" val="251315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10000"/>
          </a:bodyPr>
          <a:lstStyle/>
          <a:p>
            <a:r>
              <a:rPr lang="en-US" b="1" dirty="0"/>
              <a:t>PESTEL Analysis</a:t>
            </a:r>
          </a:p>
          <a:p>
            <a:endParaRPr lang="en-US" b="1" dirty="0"/>
          </a:p>
          <a:p>
            <a:r>
              <a:rPr lang="en-US" dirty="0"/>
              <a:t>The macro-environment can be </a:t>
            </a:r>
            <a:r>
              <a:rPr lang="en-US" dirty="0" err="1"/>
              <a:t>analysed</a:t>
            </a:r>
            <a:r>
              <a:rPr lang="en-US" dirty="0"/>
              <a:t> using a PESTEL analysis (Aguilar, 1967). PESTEL stands for:</a:t>
            </a:r>
          </a:p>
          <a:p>
            <a:r>
              <a:rPr lang="en-US" dirty="0"/>
              <a:t>•	Political</a:t>
            </a:r>
          </a:p>
          <a:p>
            <a:r>
              <a:rPr lang="en-US" dirty="0"/>
              <a:t>•	Economic</a:t>
            </a:r>
          </a:p>
          <a:p>
            <a:r>
              <a:rPr lang="en-US" dirty="0"/>
              <a:t>•	Social</a:t>
            </a:r>
          </a:p>
          <a:p>
            <a:r>
              <a:rPr lang="en-US" dirty="0"/>
              <a:t>•	Technological</a:t>
            </a:r>
          </a:p>
          <a:p>
            <a:r>
              <a:rPr lang="en-US" dirty="0"/>
              <a:t>•	Ecological</a:t>
            </a:r>
          </a:p>
          <a:p>
            <a:r>
              <a:rPr lang="en-US" dirty="0"/>
              <a:t>•	Legal</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225532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Political</a:t>
            </a:r>
          </a:p>
          <a:p>
            <a:endParaRPr lang="en-US" b="1" dirty="0"/>
          </a:p>
          <a:p>
            <a:r>
              <a:rPr lang="en-US" dirty="0"/>
              <a:t>Represents the role of governments and other political factors that can influence the tourism enterprise.</a:t>
            </a:r>
          </a:p>
          <a:p>
            <a:endParaRPr lang="en-US" dirty="0"/>
          </a:p>
          <a:p>
            <a:r>
              <a:rPr lang="en-US" dirty="0"/>
              <a:t>Managers can </a:t>
            </a:r>
            <a:r>
              <a:rPr lang="en-US" dirty="0" err="1"/>
              <a:t>analyse</a:t>
            </a:r>
            <a:r>
              <a:rPr lang="en-US" dirty="0"/>
              <a:t> political risks associated with whole countries (e.g., politics in Australia) or specific industries or sectors within a country (e.g., hotel industry in the Middle East).</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350016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lnSpcReduction="10000"/>
          </a:bodyPr>
          <a:lstStyle/>
          <a:p>
            <a:r>
              <a:rPr lang="en-US" b="1" dirty="0"/>
              <a:t>Political Issues to Consider</a:t>
            </a:r>
          </a:p>
          <a:p>
            <a:endParaRPr lang="en-US" b="1" dirty="0"/>
          </a:p>
          <a:p>
            <a:r>
              <a:rPr lang="en-US" dirty="0"/>
              <a:t>•	National or regional policies of governing parties</a:t>
            </a:r>
          </a:p>
          <a:p>
            <a:r>
              <a:rPr lang="en-US" dirty="0"/>
              <a:t>•	Changes in government</a:t>
            </a:r>
          </a:p>
          <a:p>
            <a:r>
              <a:rPr lang="en-US" dirty="0"/>
              <a:t>•	International trade policies</a:t>
            </a:r>
          </a:p>
          <a:p>
            <a:r>
              <a:rPr lang="en-US" dirty="0"/>
              <a:t>•	Immigration and border policies</a:t>
            </a:r>
          </a:p>
          <a:p>
            <a:r>
              <a:rPr lang="en-US" dirty="0"/>
              <a:t>•	Wars</a:t>
            </a:r>
          </a:p>
          <a:p>
            <a:r>
              <a:rPr lang="en-US" dirty="0"/>
              <a:t>•	Political stability/instability</a:t>
            </a:r>
          </a:p>
          <a:p>
            <a:r>
              <a:rPr lang="en-US" dirty="0"/>
              <a:t>•	Terrorism</a:t>
            </a:r>
          </a:p>
          <a:p>
            <a:endParaRPr lang="en-US" b="1"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84623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Economic</a:t>
            </a:r>
          </a:p>
          <a:p>
            <a:endParaRPr lang="en-US" b="1" dirty="0"/>
          </a:p>
          <a:p>
            <a:r>
              <a:rPr lang="en-US" dirty="0"/>
              <a:t>Represents the forces that can influence a tourism enterprise based on the state of the economy and business prospects within a particular region/country/industry. </a:t>
            </a:r>
          </a:p>
          <a:p>
            <a:endParaRPr lang="en-US" b="1" dirty="0"/>
          </a:p>
          <a:p>
            <a:r>
              <a:rPr lang="en-US" dirty="0"/>
              <a:t>An awareness of economic cycles is important as economic growth rates tend to increase and decrease at regular intervals.</a:t>
            </a:r>
          </a:p>
          <a:p>
            <a:endParaRPr lang="en-US" dirty="0"/>
          </a:p>
          <a:p>
            <a:r>
              <a:rPr lang="en-US" dirty="0"/>
              <a:t>The tourism industry is highly susceptible to economic cycles because it is a discretionary-spend and high-fixed-cost industry.</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241462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b="1" dirty="0"/>
              <a:t>Economic Issues to Consider</a:t>
            </a:r>
          </a:p>
          <a:p>
            <a:endParaRPr lang="en-US" dirty="0"/>
          </a:p>
          <a:p>
            <a:r>
              <a:rPr lang="en-US" dirty="0"/>
              <a:t>•	Gross domestic product (GDP) growth rates</a:t>
            </a:r>
          </a:p>
          <a:p>
            <a:r>
              <a:rPr lang="en-US" dirty="0"/>
              <a:t>•	Inflation rates</a:t>
            </a:r>
          </a:p>
          <a:p>
            <a:r>
              <a:rPr lang="en-US" dirty="0"/>
              <a:t>•	Interest rates</a:t>
            </a:r>
          </a:p>
          <a:p>
            <a:r>
              <a:rPr lang="en-US" dirty="0"/>
              <a:t>•	Mortgage rates</a:t>
            </a:r>
          </a:p>
          <a:p>
            <a:r>
              <a:rPr lang="en-US" dirty="0"/>
              <a:t>•	Currency exchange rates</a:t>
            </a:r>
          </a:p>
          <a:p>
            <a:r>
              <a:rPr lang="en-US" dirty="0"/>
              <a:t>•	Consumer Price Index (CPI)</a:t>
            </a:r>
          </a:p>
          <a:p>
            <a:r>
              <a:rPr lang="en-US" dirty="0"/>
              <a:t>•	Stock market movements</a:t>
            </a:r>
          </a:p>
          <a:p>
            <a:r>
              <a:rPr lang="en-US" dirty="0"/>
              <a:t>•	Taxation</a:t>
            </a:r>
          </a:p>
          <a:p>
            <a:r>
              <a:rPr lang="en-US" dirty="0"/>
              <a:t>•	Unemployment rates</a:t>
            </a:r>
          </a:p>
          <a:p>
            <a:r>
              <a:rPr lang="en-US" dirty="0"/>
              <a:t>•	Prices of commodities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226738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b="1" dirty="0"/>
              <a:t>Social</a:t>
            </a:r>
          </a:p>
          <a:p>
            <a:endParaRPr lang="en-US" b="1" dirty="0"/>
          </a:p>
          <a:p>
            <a:r>
              <a:rPr lang="en-US" dirty="0"/>
              <a:t>Represents the demographic, psychographic and geographic characteristics of a population that can influence the tourism enterprise’s market. These factors will determine the nature of supply and demand within the tourism industry.</a:t>
            </a:r>
          </a:p>
          <a:p>
            <a:endParaRPr lang="en-US" dirty="0"/>
          </a:p>
          <a:p>
            <a:r>
              <a:rPr lang="en-US" dirty="0"/>
              <a:t>Social issues to consider:</a:t>
            </a:r>
          </a:p>
          <a:p>
            <a:pPr marL="457200" indent="-457200">
              <a:buFont typeface="Arial" panose="020B0604020202020204" pitchFamily="34" charset="0"/>
              <a:buChar char="•"/>
            </a:pPr>
            <a:r>
              <a:rPr lang="en-US" dirty="0"/>
              <a:t>Demographic characteristics related to: age, gender, education, ethnicity, religion, population growth, income</a:t>
            </a:r>
          </a:p>
          <a:p>
            <a:pPr marL="457200" indent="-457200">
              <a:buFont typeface="Arial" panose="020B0604020202020204" pitchFamily="34" charset="0"/>
              <a:buChar char="•"/>
            </a:pPr>
            <a:r>
              <a:rPr lang="en-US" dirty="0"/>
              <a:t>Psychographic characteristics related to: lifestyles of generational cohorts (e.g., Gen X and Y, Baby Boomers), wellbeing, political leaning</a:t>
            </a:r>
          </a:p>
          <a:p>
            <a:pPr marL="457200" indent="-457200">
              <a:buFont typeface="Arial" panose="020B0604020202020204" pitchFamily="34" charset="0"/>
              <a:buChar char="•"/>
            </a:pPr>
            <a:r>
              <a:rPr lang="en-US" dirty="0"/>
              <a:t>Geographic characteristics related to: weather and climate, elevation, bodies of water</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52844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7500" lnSpcReduction="20000"/>
          </a:bodyPr>
          <a:lstStyle/>
          <a:p>
            <a:r>
              <a:rPr lang="en-US" b="1" dirty="0"/>
              <a:t>Technology</a:t>
            </a:r>
          </a:p>
          <a:p>
            <a:endParaRPr lang="en-US" b="1" dirty="0"/>
          </a:p>
          <a:p>
            <a:r>
              <a:rPr lang="en-US" dirty="0"/>
              <a:t>Represents the extent to which technology plays a role in the way products and services in tourism are produced, marketed, distributed and consumed. Technology is utilized on both the demand and supply sides.</a:t>
            </a:r>
          </a:p>
          <a:p>
            <a:endParaRPr lang="en-US" dirty="0"/>
          </a:p>
          <a:p>
            <a:r>
              <a:rPr lang="en-US" i="1" dirty="0"/>
              <a:t>Demand side</a:t>
            </a:r>
            <a:r>
              <a:rPr lang="en-US" dirty="0"/>
              <a:t>: customers increasingly search, book or purchase tourism products over the internet (e.g., through OTAs such as Expedia, TripAdvisor, etc.).</a:t>
            </a:r>
          </a:p>
          <a:p>
            <a:endParaRPr lang="en-US" dirty="0"/>
          </a:p>
          <a:p>
            <a:r>
              <a:rPr lang="en-US" i="1" dirty="0"/>
              <a:t>Supply side</a:t>
            </a:r>
            <a:r>
              <a:rPr lang="en-US" dirty="0"/>
              <a:t>: tourism enterprises have benefitted from technology through enhanced efficiency and productivity. For example, the relatively low cost and wide distribution of internet marketing has enabled tourism enterprises to reach customers across the globe to promote their products and services.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a:xfrm>
            <a:off x="2185988" y="6390000"/>
            <a:ext cx="7927975" cy="353833"/>
          </a:xfrm>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5: Business Strategy and Growth</a:t>
            </a:r>
          </a:p>
        </p:txBody>
      </p:sp>
    </p:spTree>
    <p:extLst>
      <p:ext uri="{BB962C8B-B14F-4D97-AF65-F5344CB8AC3E}">
        <p14:creationId xmlns:p14="http://schemas.microsoft.com/office/powerpoint/2010/main" val="460833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1883</Words>
  <Application>Microsoft Office PowerPoint</Application>
  <PresentationFormat>Widescreen</PresentationFormat>
  <Paragraphs>183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Managing Tourism Enterprises</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lpstr>Chapter 5: Business Strategy and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15</cp:revision>
  <dcterms:created xsi:type="dcterms:W3CDTF">2020-12-15T17:30:40Z</dcterms:created>
  <dcterms:modified xsi:type="dcterms:W3CDTF">2022-12-14T10:45:16Z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