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89" r:id="rId4"/>
    <p:sldId id="290" r:id="rId5"/>
    <p:sldId id="291" r:id="rId6"/>
    <p:sldId id="292" r:id="rId7"/>
    <p:sldId id="293" r:id="rId8"/>
    <p:sldId id="294" r:id="rId9"/>
    <p:sldId id="295"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00E"/>
    <a:srgbClr val="368729"/>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6" autoAdjust="0"/>
    <p:restoredTop sz="96405" autoAdjust="0"/>
  </p:normalViewPr>
  <p:slideViewPr>
    <p:cSldViewPr snapToGrid="0" snapToObjects="1">
      <p:cViewPr varScale="1">
        <p:scale>
          <a:sx n="68" d="100"/>
          <a:sy n="68" d="100"/>
        </p:scale>
        <p:origin x="1056" y="102"/>
      </p:cViewPr>
      <p:guideLst>
        <p:guide orient="horz" pos="2160"/>
        <p:guide pos="4392"/>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Worth" userId="e0526cd7-bd3e-491b-9919-e031d18a8075" providerId="ADAL" clId="{01799AD6-ECD0-494E-893B-AF8679C175CB}"/>
    <pc:docChg chg="custSel modSld">
      <pc:chgData name="Alan Worth" userId="e0526cd7-bd3e-491b-9919-e031d18a8075" providerId="ADAL" clId="{01799AD6-ECD0-494E-893B-AF8679C175CB}" dt="2022-11-23T21:21:15.646" v="427" actId="6549"/>
      <pc:docMkLst>
        <pc:docMk/>
      </pc:docMkLst>
      <pc:sldChg chg="modSp mod">
        <pc:chgData name="Alan Worth" userId="e0526cd7-bd3e-491b-9919-e031d18a8075" providerId="ADAL" clId="{01799AD6-ECD0-494E-893B-AF8679C175CB}" dt="2022-11-23T20:59:39.072" v="10" actId="20577"/>
        <pc:sldMkLst>
          <pc:docMk/>
          <pc:sldMk cId="3934072576" sldId="258"/>
        </pc:sldMkLst>
        <pc:spChg chg="mod">
          <ac:chgData name="Alan Worth" userId="e0526cd7-bd3e-491b-9919-e031d18a8075" providerId="ADAL" clId="{01799AD6-ECD0-494E-893B-AF8679C175CB}" dt="2022-11-23T20:59:39.072" v="10" actId="20577"/>
          <ac:spMkLst>
            <pc:docMk/>
            <pc:sldMk cId="3934072576" sldId="258"/>
            <ac:spMk id="4" creationId="{D53B1891-A7C2-4E4A-97DC-DA9BA8DDA452}"/>
          </ac:spMkLst>
        </pc:spChg>
      </pc:sldChg>
      <pc:sldChg chg="modSp mod">
        <pc:chgData name="Alan Worth" userId="e0526cd7-bd3e-491b-9919-e031d18a8075" providerId="ADAL" clId="{01799AD6-ECD0-494E-893B-AF8679C175CB}" dt="2022-11-23T21:21:15.646" v="427" actId="6549"/>
        <pc:sldMkLst>
          <pc:docMk/>
          <pc:sldMk cId="2513150540" sldId="277"/>
        </pc:sldMkLst>
        <pc:spChg chg="mod">
          <ac:chgData name="Alan Worth" userId="e0526cd7-bd3e-491b-9919-e031d18a8075" providerId="ADAL" clId="{01799AD6-ECD0-494E-893B-AF8679C175CB}" dt="2022-11-23T21:21:15.646" v="427" actId="6549"/>
          <ac:spMkLst>
            <pc:docMk/>
            <pc:sldMk cId="2513150540" sldId="277"/>
            <ac:spMk id="2" creationId="{193E8135-AAF5-4773-A76B-7740AA03AF1B}"/>
          </ac:spMkLst>
        </pc:spChg>
      </pc:sldChg>
      <pc:sldChg chg="modSp mod">
        <pc:chgData name="Alan Worth" userId="e0526cd7-bd3e-491b-9919-e031d18a8075" providerId="ADAL" clId="{01799AD6-ECD0-494E-893B-AF8679C175CB}" dt="2022-11-23T21:00:26.312" v="12" actId="114"/>
        <pc:sldMkLst>
          <pc:docMk/>
          <pc:sldMk cId="2255323213" sldId="289"/>
        </pc:sldMkLst>
        <pc:spChg chg="mod">
          <ac:chgData name="Alan Worth" userId="e0526cd7-bd3e-491b-9919-e031d18a8075" providerId="ADAL" clId="{01799AD6-ECD0-494E-893B-AF8679C175CB}" dt="2022-11-23T21:00:26.312" v="12" actId="114"/>
          <ac:spMkLst>
            <pc:docMk/>
            <pc:sldMk cId="2255323213" sldId="289"/>
            <ac:spMk id="4" creationId="{D53B1891-A7C2-4E4A-97DC-DA9BA8DDA452}"/>
          </ac:spMkLst>
        </pc:spChg>
      </pc:sldChg>
      <pc:sldChg chg="modSp mod">
        <pc:chgData name="Alan Worth" userId="e0526cd7-bd3e-491b-9919-e031d18a8075" providerId="ADAL" clId="{01799AD6-ECD0-494E-893B-AF8679C175CB}" dt="2022-11-23T21:01:49.427" v="36" actId="20577"/>
        <pc:sldMkLst>
          <pc:docMk/>
          <pc:sldMk cId="1045327941" sldId="290"/>
        </pc:sldMkLst>
        <pc:spChg chg="mod">
          <ac:chgData name="Alan Worth" userId="e0526cd7-bd3e-491b-9919-e031d18a8075" providerId="ADAL" clId="{01799AD6-ECD0-494E-893B-AF8679C175CB}" dt="2022-11-23T21:01:49.427" v="36" actId="20577"/>
          <ac:spMkLst>
            <pc:docMk/>
            <pc:sldMk cId="1045327941" sldId="290"/>
            <ac:spMk id="4" creationId="{D53B1891-A7C2-4E4A-97DC-DA9BA8DDA452}"/>
          </ac:spMkLst>
        </pc:spChg>
      </pc:sldChg>
      <pc:sldChg chg="modSp mod">
        <pc:chgData name="Alan Worth" userId="e0526cd7-bd3e-491b-9919-e031d18a8075" providerId="ADAL" clId="{01799AD6-ECD0-494E-893B-AF8679C175CB}" dt="2022-11-23T21:03:52.549" v="59" actId="6549"/>
        <pc:sldMkLst>
          <pc:docMk/>
          <pc:sldMk cId="2636137870" sldId="291"/>
        </pc:sldMkLst>
        <pc:spChg chg="mod">
          <ac:chgData name="Alan Worth" userId="e0526cd7-bd3e-491b-9919-e031d18a8075" providerId="ADAL" clId="{01799AD6-ECD0-494E-893B-AF8679C175CB}" dt="2022-11-23T21:03:52.549" v="59" actId="6549"/>
          <ac:spMkLst>
            <pc:docMk/>
            <pc:sldMk cId="2636137870" sldId="291"/>
            <ac:spMk id="4" creationId="{D53B1891-A7C2-4E4A-97DC-DA9BA8DDA452}"/>
          </ac:spMkLst>
        </pc:spChg>
      </pc:sldChg>
      <pc:sldChg chg="modSp mod">
        <pc:chgData name="Alan Worth" userId="e0526cd7-bd3e-491b-9919-e031d18a8075" providerId="ADAL" clId="{01799AD6-ECD0-494E-893B-AF8679C175CB}" dt="2022-11-23T21:05:10.856" v="86" actId="20577"/>
        <pc:sldMkLst>
          <pc:docMk/>
          <pc:sldMk cId="1469506478" sldId="292"/>
        </pc:sldMkLst>
        <pc:spChg chg="mod">
          <ac:chgData name="Alan Worth" userId="e0526cd7-bd3e-491b-9919-e031d18a8075" providerId="ADAL" clId="{01799AD6-ECD0-494E-893B-AF8679C175CB}" dt="2022-11-23T21:05:10.856" v="86" actId="20577"/>
          <ac:spMkLst>
            <pc:docMk/>
            <pc:sldMk cId="1469506478" sldId="292"/>
            <ac:spMk id="4" creationId="{D53B1891-A7C2-4E4A-97DC-DA9BA8DDA452}"/>
          </ac:spMkLst>
        </pc:spChg>
      </pc:sldChg>
      <pc:sldChg chg="modSp mod">
        <pc:chgData name="Alan Worth" userId="e0526cd7-bd3e-491b-9919-e031d18a8075" providerId="ADAL" clId="{01799AD6-ECD0-494E-893B-AF8679C175CB}" dt="2022-11-23T21:05:32.639" v="93" actId="20577"/>
        <pc:sldMkLst>
          <pc:docMk/>
          <pc:sldMk cId="1504045187" sldId="293"/>
        </pc:sldMkLst>
        <pc:spChg chg="mod">
          <ac:chgData name="Alan Worth" userId="e0526cd7-bd3e-491b-9919-e031d18a8075" providerId="ADAL" clId="{01799AD6-ECD0-494E-893B-AF8679C175CB}" dt="2022-11-23T21:05:32.639" v="93" actId="20577"/>
          <ac:spMkLst>
            <pc:docMk/>
            <pc:sldMk cId="1504045187" sldId="293"/>
            <ac:spMk id="4" creationId="{D53B1891-A7C2-4E4A-97DC-DA9BA8DDA452}"/>
          </ac:spMkLst>
        </pc:spChg>
      </pc:sldChg>
      <pc:sldChg chg="modSp mod">
        <pc:chgData name="Alan Worth" userId="e0526cd7-bd3e-491b-9919-e031d18a8075" providerId="ADAL" clId="{01799AD6-ECD0-494E-893B-AF8679C175CB}" dt="2022-11-23T21:07:49.258" v="136" actId="6549"/>
        <pc:sldMkLst>
          <pc:docMk/>
          <pc:sldMk cId="1585185437" sldId="295"/>
        </pc:sldMkLst>
        <pc:spChg chg="mod">
          <ac:chgData name="Alan Worth" userId="e0526cd7-bd3e-491b-9919-e031d18a8075" providerId="ADAL" clId="{01799AD6-ECD0-494E-893B-AF8679C175CB}" dt="2022-11-23T21:07:49.258" v="136" actId="6549"/>
          <ac:spMkLst>
            <pc:docMk/>
            <pc:sldMk cId="1585185437" sldId="295"/>
            <ac:spMk id="4" creationId="{D53B1891-A7C2-4E4A-97DC-DA9BA8DDA452}"/>
          </ac:spMkLst>
        </pc:spChg>
      </pc:sldChg>
      <pc:sldChg chg="modSp mod">
        <pc:chgData name="Alan Worth" userId="e0526cd7-bd3e-491b-9919-e031d18a8075" providerId="ADAL" clId="{01799AD6-ECD0-494E-893B-AF8679C175CB}" dt="2022-11-23T21:08:18.913" v="141" actId="20577"/>
        <pc:sldMkLst>
          <pc:docMk/>
          <pc:sldMk cId="861408422" sldId="297"/>
        </pc:sldMkLst>
        <pc:spChg chg="mod">
          <ac:chgData name="Alan Worth" userId="e0526cd7-bd3e-491b-9919-e031d18a8075" providerId="ADAL" clId="{01799AD6-ECD0-494E-893B-AF8679C175CB}" dt="2022-11-23T21:08:18.913" v="141" actId="20577"/>
          <ac:spMkLst>
            <pc:docMk/>
            <pc:sldMk cId="861408422" sldId="297"/>
            <ac:spMk id="4" creationId="{D53B1891-A7C2-4E4A-97DC-DA9BA8DDA452}"/>
          </ac:spMkLst>
        </pc:spChg>
      </pc:sldChg>
      <pc:sldChg chg="modSp mod">
        <pc:chgData name="Alan Worth" userId="e0526cd7-bd3e-491b-9919-e031d18a8075" providerId="ADAL" clId="{01799AD6-ECD0-494E-893B-AF8679C175CB}" dt="2022-11-23T21:09:33.653" v="158" actId="20577"/>
        <pc:sldMkLst>
          <pc:docMk/>
          <pc:sldMk cId="3543382820" sldId="298"/>
        </pc:sldMkLst>
        <pc:spChg chg="mod">
          <ac:chgData name="Alan Worth" userId="e0526cd7-bd3e-491b-9919-e031d18a8075" providerId="ADAL" clId="{01799AD6-ECD0-494E-893B-AF8679C175CB}" dt="2022-11-23T21:09:33.653" v="158" actId="20577"/>
          <ac:spMkLst>
            <pc:docMk/>
            <pc:sldMk cId="3543382820" sldId="298"/>
            <ac:spMk id="4" creationId="{D53B1891-A7C2-4E4A-97DC-DA9BA8DDA452}"/>
          </ac:spMkLst>
        </pc:spChg>
      </pc:sldChg>
      <pc:sldChg chg="modSp mod">
        <pc:chgData name="Alan Worth" userId="e0526cd7-bd3e-491b-9919-e031d18a8075" providerId="ADAL" clId="{01799AD6-ECD0-494E-893B-AF8679C175CB}" dt="2022-11-23T21:11:32.912" v="211" actId="313"/>
        <pc:sldMkLst>
          <pc:docMk/>
          <pc:sldMk cId="3527502307" sldId="299"/>
        </pc:sldMkLst>
        <pc:spChg chg="mod">
          <ac:chgData name="Alan Worth" userId="e0526cd7-bd3e-491b-9919-e031d18a8075" providerId="ADAL" clId="{01799AD6-ECD0-494E-893B-AF8679C175CB}" dt="2022-11-23T21:11:32.912" v="211" actId="313"/>
          <ac:spMkLst>
            <pc:docMk/>
            <pc:sldMk cId="3527502307" sldId="299"/>
            <ac:spMk id="4" creationId="{D53B1891-A7C2-4E4A-97DC-DA9BA8DDA452}"/>
          </ac:spMkLst>
        </pc:spChg>
      </pc:sldChg>
      <pc:sldChg chg="modSp mod">
        <pc:chgData name="Alan Worth" userId="e0526cd7-bd3e-491b-9919-e031d18a8075" providerId="ADAL" clId="{01799AD6-ECD0-494E-893B-AF8679C175CB}" dt="2022-11-23T21:12:52.728" v="232" actId="27636"/>
        <pc:sldMkLst>
          <pc:docMk/>
          <pc:sldMk cId="2187747860" sldId="300"/>
        </pc:sldMkLst>
        <pc:spChg chg="mod">
          <ac:chgData name="Alan Worth" userId="e0526cd7-bd3e-491b-9919-e031d18a8075" providerId="ADAL" clId="{01799AD6-ECD0-494E-893B-AF8679C175CB}" dt="2022-11-23T21:12:52.728" v="232" actId="27636"/>
          <ac:spMkLst>
            <pc:docMk/>
            <pc:sldMk cId="2187747860" sldId="300"/>
            <ac:spMk id="4" creationId="{D53B1891-A7C2-4E4A-97DC-DA9BA8DDA452}"/>
          </ac:spMkLst>
        </pc:spChg>
      </pc:sldChg>
      <pc:sldChg chg="modSp mod">
        <pc:chgData name="Alan Worth" userId="e0526cd7-bd3e-491b-9919-e031d18a8075" providerId="ADAL" clId="{01799AD6-ECD0-494E-893B-AF8679C175CB}" dt="2022-11-23T21:12:44.827" v="230" actId="20577"/>
        <pc:sldMkLst>
          <pc:docMk/>
          <pc:sldMk cId="4110315740" sldId="301"/>
        </pc:sldMkLst>
        <pc:spChg chg="mod">
          <ac:chgData name="Alan Worth" userId="e0526cd7-bd3e-491b-9919-e031d18a8075" providerId="ADAL" clId="{01799AD6-ECD0-494E-893B-AF8679C175CB}" dt="2022-11-23T21:12:44.827" v="230" actId="20577"/>
          <ac:spMkLst>
            <pc:docMk/>
            <pc:sldMk cId="4110315740" sldId="301"/>
            <ac:spMk id="4" creationId="{D53B1891-A7C2-4E4A-97DC-DA9BA8DDA452}"/>
          </ac:spMkLst>
        </pc:spChg>
      </pc:sldChg>
      <pc:sldChg chg="modSp mod">
        <pc:chgData name="Alan Worth" userId="e0526cd7-bd3e-491b-9919-e031d18a8075" providerId="ADAL" clId="{01799AD6-ECD0-494E-893B-AF8679C175CB}" dt="2022-11-23T21:13:44.220" v="272" actId="27636"/>
        <pc:sldMkLst>
          <pc:docMk/>
          <pc:sldMk cId="647548502" sldId="302"/>
        </pc:sldMkLst>
        <pc:spChg chg="mod">
          <ac:chgData name="Alan Worth" userId="e0526cd7-bd3e-491b-9919-e031d18a8075" providerId="ADAL" clId="{01799AD6-ECD0-494E-893B-AF8679C175CB}" dt="2022-11-23T21:13:44.220" v="272" actId="27636"/>
          <ac:spMkLst>
            <pc:docMk/>
            <pc:sldMk cId="647548502" sldId="302"/>
            <ac:spMk id="4" creationId="{D53B1891-A7C2-4E4A-97DC-DA9BA8DDA452}"/>
          </ac:spMkLst>
        </pc:spChg>
      </pc:sldChg>
      <pc:sldChg chg="modSp mod">
        <pc:chgData name="Alan Worth" userId="e0526cd7-bd3e-491b-9919-e031d18a8075" providerId="ADAL" clId="{01799AD6-ECD0-494E-893B-AF8679C175CB}" dt="2022-11-23T21:14:46.957" v="294" actId="20577"/>
        <pc:sldMkLst>
          <pc:docMk/>
          <pc:sldMk cId="2277934683" sldId="303"/>
        </pc:sldMkLst>
        <pc:spChg chg="mod">
          <ac:chgData name="Alan Worth" userId="e0526cd7-bd3e-491b-9919-e031d18a8075" providerId="ADAL" clId="{01799AD6-ECD0-494E-893B-AF8679C175CB}" dt="2022-11-23T21:14:46.957" v="294" actId="20577"/>
          <ac:spMkLst>
            <pc:docMk/>
            <pc:sldMk cId="2277934683" sldId="303"/>
            <ac:spMk id="4" creationId="{D53B1891-A7C2-4E4A-97DC-DA9BA8DDA452}"/>
          </ac:spMkLst>
        </pc:spChg>
      </pc:sldChg>
      <pc:sldChg chg="modSp mod">
        <pc:chgData name="Alan Worth" userId="e0526cd7-bd3e-491b-9919-e031d18a8075" providerId="ADAL" clId="{01799AD6-ECD0-494E-893B-AF8679C175CB}" dt="2022-11-23T21:15:11.123" v="299" actId="6549"/>
        <pc:sldMkLst>
          <pc:docMk/>
          <pc:sldMk cId="854792153" sldId="304"/>
        </pc:sldMkLst>
        <pc:spChg chg="mod">
          <ac:chgData name="Alan Worth" userId="e0526cd7-bd3e-491b-9919-e031d18a8075" providerId="ADAL" clId="{01799AD6-ECD0-494E-893B-AF8679C175CB}" dt="2022-11-23T21:15:11.123" v="299" actId="6549"/>
          <ac:spMkLst>
            <pc:docMk/>
            <pc:sldMk cId="854792153" sldId="304"/>
            <ac:spMk id="4" creationId="{D53B1891-A7C2-4E4A-97DC-DA9BA8DDA452}"/>
          </ac:spMkLst>
        </pc:spChg>
      </pc:sldChg>
      <pc:sldChg chg="modSp mod">
        <pc:chgData name="Alan Worth" userId="e0526cd7-bd3e-491b-9919-e031d18a8075" providerId="ADAL" clId="{01799AD6-ECD0-494E-893B-AF8679C175CB}" dt="2022-11-23T21:16:35.173" v="320" actId="6549"/>
        <pc:sldMkLst>
          <pc:docMk/>
          <pc:sldMk cId="3712933496" sldId="305"/>
        </pc:sldMkLst>
        <pc:spChg chg="mod">
          <ac:chgData name="Alan Worth" userId="e0526cd7-bd3e-491b-9919-e031d18a8075" providerId="ADAL" clId="{01799AD6-ECD0-494E-893B-AF8679C175CB}" dt="2022-11-23T21:16:35.173" v="320" actId="6549"/>
          <ac:spMkLst>
            <pc:docMk/>
            <pc:sldMk cId="3712933496" sldId="305"/>
            <ac:spMk id="4" creationId="{D53B1891-A7C2-4E4A-97DC-DA9BA8DDA452}"/>
          </ac:spMkLst>
        </pc:spChg>
      </pc:sldChg>
      <pc:sldChg chg="modSp mod">
        <pc:chgData name="Alan Worth" userId="e0526cd7-bd3e-491b-9919-e031d18a8075" providerId="ADAL" clId="{01799AD6-ECD0-494E-893B-AF8679C175CB}" dt="2022-11-23T21:18:19.820" v="373" actId="6549"/>
        <pc:sldMkLst>
          <pc:docMk/>
          <pc:sldMk cId="917918651" sldId="306"/>
        </pc:sldMkLst>
        <pc:spChg chg="mod">
          <ac:chgData name="Alan Worth" userId="e0526cd7-bd3e-491b-9919-e031d18a8075" providerId="ADAL" clId="{01799AD6-ECD0-494E-893B-AF8679C175CB}" dt="2022-11-23T21:18:19.820" v="373" actId="6549"/>
          <ac:spMkLst>
            <pc:docMk/>
            <pc:sldMk cId="917918651" sldId="306"/>
            <ac:spMk id="4" creationId="{D53B1891-A7C2-4E4A-97DC-DA9BA8DDA452}"/>
          </ac:spMkLst>
        </pc:spChg>
      </pc:sldChg>
      <pc:sldChg chg="modSp mod">
        <pc:chgData name="Alan Worth" userId="e0526cd7-bd3e-491b-9919-e031d18a8075" providerId="ADAL" clId="{01799AD6-ECD0-494E-893B-AF8679C175CB}" dt="2022-11-23T21:18:56.994" v="383" actId="20577"/>
        <pc:sldMkLst>
          <pc:docMk/>
          <pc:sldMk cId="4039307503" sldId="307"/>
        </pc:sldMkLst>
        <pc:spChg chg="mod">
          <ac:chgData name="Alan Worth" userId="e0526cd7-bd3e-491b-9919-e031d18a8075" providerId="ADAL" clId="{01799AD6-ECD0-494E-893B-AF8679C175CB}" dt="2022-11-23T21:18:56.994" v="383" actId="20577"/>
          <ac:spMkLst>
            <pc:docMk/>
            <pc:sldMk cId="4039307503" sldId="307"/>
            <ac:spMk id="4" creationId="{D53B1891-A7C2-4E4A-97DC-DA9BA8DDA452}"/>
          </ac:spMkLst>
        </pc:spChg>
      </pc:sldChg>
      <pc:sldChg chg="modSp mod">
        <pc:chgData name="Alan Worth" userId="e0526cd7-bd3e-491b-9919-e031d18a8075" providerId="ADAL" clId="{01799AD6-ECD0-494E-893B-AF8679C175CB}" dt="2022-11-23T21:19:09.601" v="387" actId="20577"/>
        <pc:sldMkLst>
          <pc:docMk/>
          <pc:sldMk cId="1407415223" sldId="308"/>
        </pc:sldMkLst>
        <pc:spChg chg="mod">
          <ac:chgData name="Alan Worth" userId="e0526cd7-bd3e-491b-9919-e031d18a8075" providerId="ADAL" clId="{01799AD6-ECD0-494E-893B-AF8679C175CB}" dt="2022-11-23T21:19:09.601" v="387" actId="20577"/>
          <ac:spMkLst>
            <pc:docMk/>
            <pc:sldMk cId="1407415223" sldId="308"/>
            <ac:spMk id="4" creationId="{D53B1891-A7C2-4E4A-97DC-DA9BA8DDA452}"/>
          </ac:spMkLst>
        </pc:spChg>
      </pc:sldChg>
      <pc:sldChg chg="modSp mod">
        <pc:chgData name="Alan Worth" userId="e0526cd7-bd3e-491b-9919-e031d18a8075" providerId="ADAL" clId="{01799AD6-ECD0-494E-893B-AF8679C175CB}" dt="2022-11-23T21:20:25.114" v="406" actId="20577"/>
        <pc:sldMkLst>
          <pc:docMk/>
          <pc:sldMk cId="1286987073" sldId="309"/>
        </pc:sldMkLst>
        <pc:spChg chg="mod">
          <ac:chgData name="Alan Worth" userId="e0526cd7-bd3e-491b-9919-e031d18a8075" providerId="ADAL" clId="{01799AD6-ECD0-494E-893B-AF8679C175CB}" dt="2022-11-23T21:20:25.114" v="406" actId="20577"/>
          <ac:spMkLst>
            <pc:docMk/>
            <pc:sldMk cId="1286987073" sldId="309"/>
            <ac:spMk id="4" creationId="{D53B1891-A7C2-4E4A-97DC-DA9BA8DDA452}"/>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AA853A1-56EF-DA4E-8CAC-CDB94D0D7153}"/>
              </a:ext>
            </a:extLst>
          </p:cNvPr>
          <p:cNvSpPr>
            <a:spLocks noGrp="1"/>
          </p:cNvSpPr>
          <p:nvPr>
            <p:ph type="pic" sz="quarter" idx="10"/>
          </p:nvPr>
        </p:nvSpPr>
        <p:spPr>
          <a:xfrm>
            <a:off x="0" y="0"/>
            <a:ext cx="12192000" cy="4152900"/>
          </a:xfrm>
          <a:noFill/>
        </p:spPr>
        <p:txBody>
          <a:bodyPr/>
          <a:lstStyle/>
          <a:p>
            <a:r>
              <a:rPr lang="en-GB"/>
              <a:t>Click icon to add picture</a:t>
            </a:r>
            <a:endParaRPr lang="en-US"/>
          </a:p>
        </p:txBody>
      </p:sp>
      <p:sp>
        <p:nvSpPr>
          <p:cNvPr id="37" name="Rectangle 36"/>
          <p:cNvSpPr/>
          <p:nvPr userDrawn="1"/>
        </p:nvSpPr>
        <p:spPr>
          <a:xfrm>
            <a:off x="0" y="4152900"/>
            <a:ext cx="12192000" cy="2705100"/>
          </a:xfrm>
          <a:prstGeom prst="rect">
            <a:avLst/>
          </a:prstGeom>
          <a:solidFill>
            <a:srgbClr val="3687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solidFill>
                <a:schemeClr val="tx1"/>
              </a:solidFill>
            </a:endParaRPr>
          </a:p>
        </p:txBody>
      </p:sp>
      <p:sp>
        <p:nvSpPr>
          <p:cNvPr id="42" name="Title 41"/>
          <p:cNvSpPr>
            <a:spLocks noGrp="1"/>
          </p:cNvSpPr>
          <p:nvPr>
            <p:ph type="title"/>
          </p:nvPr>
        </p:nvSpPr>
        <p:spPr>
          <a:xfrm>
            <a:off x="914400" y="4453031"/>
            <a:ext cx="10363200" cy="991419"/>
          </a:xfrm>
        </p:spPr>
        <p:txBody>
          <a:bodyPr anchor="t">
            <a:normAutofit/>
          </a:bodyPr>
          <a:lstStyle>
            <a:lvl1pPr algn="ctr">
              <a:defRPr sz="4400" b="1">
                <a:solidFill>
                  <a:schemeClr val="bg1"/>
                </a:solidFill>
                <a:latin typeface="Arial" pitchFamily="34" charset="0"/>
                <a:cs typeface="Arial" pitchFamily="34" charset="0"/>
              </a:defRPr>
            </a:lvl1pPr>
          </a:lstStyle>
          <a:p>
            <a:r>
              <a:rPr lang="en-GB"/>
              <a:t>Click to edit Master title style</a:t>
            </a:r>
            <a:endParaRPr lang="en-GB" dirty="0"/>
          </a:p>
        </p:txBody>
      </p:sp>
      <p:pic>
        <p:nvPicPr>
          <p:cNvPr id="10" name="Picture 9">
            <a:extLst>
              <a:ext uri="{FF2B5EF4-FFF2-40B4-BE49-F238E27FC236}">
                <a16:creationId xmlns:a16="http://schemas.microsoft.com/office/drawing/2014/main" id="{D40DA9E4-BD4F-1946-AEBB-461215A8A4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1" name="Rectangle 10">
            <a:extLst>
              <a:ext uri="{FF2B5EF4-FFF2-40B4-BE49-F238E27FC236}">
                <a16:creationId xmlns:a16="http://schemas.microsoft.com/office/drawing/2014/main" id="{594E4BE1-7838-A749-83F3-6162F8AE233C}"/>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2" name="Subtitle 2">
            <a:extLst>
              <a:ext uri="{FF2B5EF4-FFF2-40B4-BE49-F238E27FC236}">
                <a16:creationId xmlns:a16="http://schemas.microsoft.com/office/drawing/2014/main" id="{C3FC30CE-78BF-EC41-93AE-662F98F20E98}"/>
              </a:ext>
            </a:extLst>
          </p:cNvPr>
          <p:cNvSpPr>
            <a:spLocks noGrp="1"/>
          </p:cNvSpPr>
          <p:nvPr>
            <p:ph type="subTitle" idx="1"/>
          </p:nvPr>
        </p:nvSpPr>
        <p:spPr>
          <a:xfrm>
            <a:off x="0" y="5405187"/>
            <a:ext cx="12192000" cy="578170"/>
          </a:xfrm>
          <a:prstGeom prst="rect">
            <a:avLst/>
          </a:prstGeom>
        </p:spPr>
        <p:txBody>
          <a:bodyPr anchor="t"/>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95039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11" name="TextBox 10"/>
          <p:cNvSpPr txBox="1"/>
          <p:nvPr userDrawn="1"/>
        </p:nvSpPr>
        <p:spPr>
          <a:xfrm>
            <a:off x="1748353" y="486907"/>
            <a:ext cx="9595284" cy="430887"/>
          </a:xfrm>
          <a:prstGeom prst="rect">
            <a:avLst/>
          </a:prstGeom>
          <a:noFill/>
        </p:spPr>
        <p:txBody>
          <a:bodyPr wrap="square" rtlCol="0">
            <a:spAutoFit/>
          </a:bodyPr>
          <a:lstStyle/>
          <a:p>
            <a:endParaRPr lang="en-US" sz="2200" b="1" dirty="0">
              <a:solidFill>
                <a:srgbClr val="000000"/>
              </a:solidFill>
              <a:latin typeface="Arial"/>
              <a:cs typeface="Arial"/>
            </a:endParaRPr>
          </a:p>
        </p:txBody>
      </p:sp>
      <p:sp>
        <p:nvSpPr>
          <p:cNvPr id="15" name="Text Placeholder 14"/>
          <p:cNvSpPr>
            <a:spLocks noGrp="1"/>
          </p:cNvSpPr>
          <p:nvPr>
            <p:ph type="body" sz="quarter" idx="10"/>
          </p:nvPr>
        </p:nvSpPr>
        <p:spPr>
          <a:xfrm>
            <a:off x="540000" y="1260000"/>
            <a:ext cx="10800000" cy="4312919"/>
          </a:xfrm>
        </p:spPr>
        <p:txBody>
          <a:bodyPr/>
          <a:lstStyle>
            <a:lvl1pPr marL="0" indent="0">
              <a:buNone/>
              <a:defRPr>
                <a:solidFill>
                  <a:schemeClr val="tx1"/>
                </a:solidFill>
              </a:defRPr>
            </a:lvl1pPr>
          </a:lstStyle>
          <a:p>
            <a:pPr lvl="0"/>
            <a:r>
              <a:rPr lang="en-GB"/>
              <a:t>Click to edit Master text styles</a:t>
            </a:r>
          </a:p>
        </p:txBody>
      </p:sp>
      <p:sp>
        <p:nvSpPr>
          <p:cNvPr id="12" name="Rectangle 11">
            <a:extLst>
              <a:ext uri="{FF2B5EF4-FFF2-40B4-BE49-F238E27FC236}">
                <a16:creationId xmlns:a16="http://schemas.microsoft.com/office/drawing/2014/main" id="{D3FE9615-B598-CD4C-9347-A609426A0A91}"/>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2E11CD5B-B7E7-DF45-BE99-D2677DF4A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8B2FD223-17F8-B84F-88D5-7208982FDE14}"/>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3" name="Text Placeholder 2">
            <a:extLst>
              <a:ext uri="{FF2B5EF4-FFF2-40B4-BE49-F238E27FC236}">
                <a16:creationId xmlns:a16="http://schemas.microsoft.com/office/drawing/2014/main" id="{C3FEAC70-28A6-504F-82E9-6E0B92FEF26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
        <p:nvSpPr>
          <p:cNvPr id="10" name="Title Placeholder 1">
            <a:extLst>
              <a:ext uri="{FF2B5EF4-FFF2-40B4-BE49-F238E27FC236}">
                <a16:creationId xmlns:a16="http://schemas.microsoft.com/office/drawing/2014/main" id="{E6A4B4DA-6EB8-C049-AF95-79AD4977D145}"/>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Tree>
    <p:extLst>
      <p:ext uri="{BB962C8B-B14F-4D97-AF65-F5344CB8AC3E}">
        <p14:creationId xmlns:p14="http://schemas.microsoft.com/office/powerpoint/2010/main" val="26491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39999" y="1260000"/>
            <a:ext cx="10800000"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4283400E-B3B9-5244-B8DC-E27EDC0EC009}"/>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E0B021-F61B-9D41-87EE-C0C1928291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5F1532C7-CA48-6649-B812-BE17DA29830E}"/>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0" name="Title Placeholder 1">
            <a:extLst>
              <a:ext uri="{FF2B5EF4-FFF2-40B4-BE49-F238E27FC236}">
                <a16:creationId xmlns:a16="http://schemas.microsoft.com/office/drawing/2014/main" id="{2FD0A828-35E7-8B4A-A261-F8248EEF313C}"/>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3" name="Text Placeholder 2">
            <a:extLst>
              <a:ext uri="{FF2B5EF4-FFF2-40B4-BE49-F238E27FC236}">
                <a16:creationId xmlns:a16="http://schemas.microsoft.com/office/drawing/2014/main" id="{189A2761-0345-1A40-8466-AF07B70E202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346955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40000" y="1272382"/>
            <a:ext cx="4510192"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Placeholder 1"/>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1" name="Content Placeholder 16"/>
          <p:cNvSpPr>
            <a:spLocks noGrp="1"/>
          </p:cNvSpPr>
          <p:nvPr>
            <p:ph sz="quarter" idx="14"/>
          </p:nvPr>
        </p:nvSpPr>
        <p:spPr>
          <a:xfrm>
            <a:off x="6096001" y="1272382"/>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780E8AF9-CE86-5946-9640-82EEBAAE30DB}"/>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5F34E76-EDEF-A04B-B174-C17F481FF1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3459B059-9087-D14C-A72D-1BF266B97FB7}"/>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ext Placeholder 2">
            <a:extLst>
              <a:ext uri="{FF2B5EF4-FFF2-40B4-BE49-F238E27FC236}">
                <a16:creationId xmlns:a16="http://schemas.microsoft.com/office/drawing/2014/main" id="{E70B25FE-BFF2-4D43-9BE9-B99FBDD72F20}"/>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8909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1" name="Content Placeholder 16"/>
          <p:cNvSpPr>
            <a:spLocks noGrp="1"/>
          </p:cNvSpPr>
          <p:nvPr>
            <p:ph sz="quarter" idx="14"/>
          </p:nvPr>
        </p:nvSpPr>
        <p:spPr>
          <a:xfrm>
            <a:off x="6096001" y="1260000"/>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Picture Placeholder 2">
            <a:extLst>
              <a:ext uri="{FF2B5EF4-FFF2-40B4-BE49-F238E27FC236}">
                <a16:creationId xmlns:a16="http://schemas.microsoft.com/office/drawing/2014/main" id="{54723AA0-CB4E-ED46-9C07-0B9DE5D695EB}"/>
              </a:ext>
            </a:extLst>
          </p:cNvPr>
          <p:cNvSpPr>
            <a:spLocks noGrp="1"/>
          </p:cNvSpPr>
          <p:nvPr>
            <p:ph type="pic" sz="quarter" idx="15"/>
          </p:nvPr>
        </p:nvSpPr>
        <p:spPr>
          <a:xfrm>
            <a:off x="540000" y="1260000"/>
            <a:ext cx="4510616" cy="4313237"/>
          </a:xfrm>
        </p:spPr>
        <p:txBody>
          <a:bodyPr/>
          <a:lstStyle/>
          <a:p>
            <a:r>
              <a:rPr lang="en-GB"/>
              <a:t>Click icon to add picture</a:t>
            </a:r>
            <a:endParaRPr lang="en-US" dirty="0"/>
          </a:p>
        </p:txBody>
      </p:sp>
      <p:sp>
        <p:nvSpPr>
          <p:cNvPr id="9" name="Rectangle 8">
            <a:extLst>
              <a:ext uri="{FF2B5EF4-FFF2-40B4-BE49-F238E27FC236}">
                <a16:creationId xmlns:a16="http://schemas.microsoft.com/office/drawing/2014/main" id="{F29948EA-B26A-D44E-B153-505C779FA0AD}"/>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AB71895-C95E-BD49-95ED-78BC5A957E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275E97F0-DCE2-7543-BB35-366C83809BCA}"/>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itle Placeholder 1">
            <a:extLst>
              <a:ext uri="{FF2B5EF4-FFF2-40B4-BE49-F238E27FC236}">
                <a16:creationId xmlns:a16="http://schemas.microsoft.com/office/drawing/2014/main" id="{0894068D-FC13-AB4B-BC81-28FD44315CFA}"/>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2" name="Text Placeholder 2">
            <a:extLst>
              <a:ext uri="{FF2B5EF4-FFF2-40B4-BE49-F238E27FC236}">
                <a16:creationId xmlns:a16="http://schemas.microsoft.com/office/drawing/2014/main" id="{8BBDD2CD-E7F2-294D-A189-8874439ADEB4}"/>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17825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79D500C-2DAD-E24B-947F-AA454B3B4803}" type="datetimeFigureOut">
              <a:rPr lang="en-US" smtClean="0"/>
              <a:pPr/>
              <a:t>12/14/2022</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CDD8636-02F0-2043-B1BF-E7E2D60464E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5" r:id="rId4"/>
    <p:sldLayoutId id="2147483666" r:id="rId5"/>
  </p:sldLayoutIdLst>
  <p:txStyles>
    <p:titleStyle>
      <a:lvl1pPr algn="ctr" defTabSz="4572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FEFABA-949E-4948-B522-AB7761649DC5}"/>
              </a:ext>
            </a:extLst>
          </p:cNvPr>
          <p:cNvPicPr>
            <a:picLocks noGrp="1" noChangeAspect="1"/>
          </p:cNvPicPr>
          <p:nvPr>
            <p:ph type="pic" sz="quarter" idx="10"/>
          </p:nvPr>
        </p:nvPicPr>
        <p:blipFill>
          <a:blip r:embed="rId2"/>
          <a:srcRect t="16745" b="16745"/>
          <a:stretch>
            <a:fillRect/>
          </a:stretch>
        </p:blipFill>
        <p:spPr/>
      </p:pic>
      <p:sp>
        <p:nvSpPr>
          <p:cNvPr id="3" name="Title 2">
            <a:extLst>
              <a:ext uri="{FF2B5EF4-FFF2-40B4-BE49-F238E27FC236}">
                <a16:creationId xmlns:a16="http://schemas.microsoft.com/office/drawing/2014/main" id="{CA48A2C2-331F-1945-ACBC-3D33F9B1C17C}"/>
              </a:ext>
            </a:extLst>
          </p:cNvPr>
          <p:cNvSpPr>
            <a:spLocks noGrp="1"/>
          </p:cNvSpPr>
          <p:nvPr>
            <p:ph type="title"/>
          </p:nvPr>
        </p:nvSpPr>
        <p:spPr/>
        <p:txBody>
          <a:bodyPr/>
          <a:lstStyle/>
          <a:p>
            <a:r>
              <a:rPr lang="en-US" dirty="0"/>
              <a:t>Managing Tourism Enterprises</a:t>
            </a:r>
          </a:p>
        </p:txBody>
      </p:sp>
      <p:sp>
        <p:nvSpPr>
          <p:cNvPr id="4" name="Subtitle 3">
            <a:extLst>
              <a:ext uri="{FF2B5EF4-FFF2-40B4-BE49-F238E27FC236}">
                <a16:creationId xmlns:a16="http://schemas.microsoft.com/office/drawing/2014/main" id="{CFE579FD-9822-2442-BDF7-2B80C2FCFA8A}"/>
              </a:ext>
            </a:extLst>
          </p:cNvPr>
          <p:cNvSpPr>
            <a:spLocks noGrp="1"/>
          </p:cNvSpPr>
          <p:nvPr>
            <p:ph type="subTitle" idx="4294967295"/>
          </p:nvPr>
        </p:nvSpPr>
        <p:spPr>
          <a:xfrm>
            <a:off x="2209800" y="5455920"/>
            <a:ext cx="7741920" cy="855358"/>
          </a:xfrm>
        </p:spPr>
        <p:txBody>
          <a:bodyPr>
            <a:normAutofit/>
          </a:bodyPr>
          <a:lstStyle/>
          <a:p>
            <a:pPr marL="0" indent="0" algn="ctr">
              <a:buNone/>
            </a:pPr>
            <a:r>
              <a:rPr lang="en-US" sz="2200" dirty="0">
                <a:solidFill>
                  <a:schemeClr val="bg1"/>
                </a:solidFill>
              </a:rPr>
              <a:t>Chapter 4: </a:t>
            </a:r>
            <a:r>
              <a:rPr lang="en-AU" sz="2200" dirty="0">
                <a:solidFill>
                  <a:schemeClr val="bg1"/>
                </a:solidFill>
              </a:rPr>
              <a:t>Marketing, Service Quality and Distribution</a:t>
            </a:r>
            <a:endParaRPr lang="en-US" sz="2200" dirty="0">
              <a:solidFill>
                <a:schemeClr val="bg1"/>
              </a:solidFill>
            </a:endParaRPr>
          </a:p>
        </p:txBody>
      </p:sp>
    </p:spTree>
    <p:extLst>
      <p:ext uri="{BB962C8B-B14F-4D97-AF65-F5344CB8AC3E}">
        <p14:creationId xmlns:p14="http://schemas.microsoft.com/office/powerpoint/2010/main" val="277755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70000" lnSpcReduction="20000"/>
          </a:bodyPr>
          <a:lstStyle/>
          <a:p>
            <a:r>
              <a:rPr lang="en-US" b="1" dirty="0"/>
              <a:t>Service Quality</a:t>
            </a:r>
          </a:p>
          <a:p>
            <a:endParaRPr lang="en-US" b="1" dirty="0"/>
          </a:p>
          <a:p>
            <a:r>
              <a:rPr lang="en-US" dirty="0"/>
              <a:t>Products or services in tourism have unique characteristics that differentiate it from manufacturing and other service-oriented organizations. </a:t>
            </a:r>
          </a:p>
          <a:p>
            <a:endParaRPr lang="en-US" dirty="0"/>
          </a:p>
          <a:p>
            <a:r>
              <a:rPr lang="en-US" dirty="0"/>
              <a:t>Intangible products and services make them harder for testing and evaluation. Heterogeneous services dependent on human performance make it difficult to apply standard specifications of quality and eliminate deviations from the norm.</a:t>
            </a:r>
          </a:p>
          <a:p>
            <a:endParaRPr lang="en-US" dirty="0"/>
          </a:p>
          <a:p>
            <a:r>
              <a:rPr lang="en-US" dirty="0"/>
              <a:t>Mistakes in the service process cannot be identified and corrected before it reaches the consumer because of simultaneity. Many mistakes are accidental or unexpected and are a part of business.</a:t>
            </a:r>
          </a:p>
          <a:p>
            <a:endParaRPr lang="en-US" dirty="0"/>
          </a:p>
          <a:p>
            <a:r>
              <a:rPr lang="en-US" dirty="0"/>
              <a:t>Because of these characteristics, managing service quality is essential for any tourism enterprise.</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861408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92500" lnSpcReduction="10000"/>
          </a:bodyPr>
          <a:lstStyle/>
          <a:p>
            <a:r>
              <a:rPr lang="en-US" dirty="0"/>
              <a:t>Customer service has a direct impact on customer satisfaction. In turn, this increases repeat purchase and positive word-of-mouth, ultimately increasing the company’s bottom line. Delivering good customer service functions to:</a:t>
            </a:r>
          </a:p>
          <a:p>
            <a:r>
              <a:rPr lang="en-US" dirty="0"/>
              <a:t>•	improve guest convenience</a:t>
            </a:r>
          </a:p>
          <a:p>
            <a:r>
              <a:rPr lang="en-US" dirty="0"/>
              <a:t>•	enhance a tourism provider's image</a:t>
            </a:r>
          </a:p>
          <a:p>
            <a:r>
              <a:rPr lang="en-US" dirty="0"/>
              <a:t>•	ensure customer security</a:t>
            </a:r>
          </a:p>
          <a:p>
            <a:r>
              <a:rPr lang="en-US" dirty="0"/>
              <a:t>•	generate repeat visitation or purchase</a:t>
            </a:r>
          </a:p>
          <a:p>
            <a:r>
              <a:rPr lang="en-US" dirty="0"/>
              <a:t>•	establish a competitive edge</a:t>
            </a:r>
          </a:p>
          <a:p>
            <a:r>
              <a:rPr lang="en-US" dirty="0"/>
              <a:t>•	generate customer demand</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354338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757623"/>
          </a:xfrm>
        </p:spPr>
        <p:txBody>
          <a:bodyPr>
            <a:normAutofit fontScale="77500" lnSpcReduction="20000"/>
          </a:bodyPr>
          <a:lstStyle/>
          <a:p>
            <a:r>
              <a:rPr lang="en-US" dirty="0"/>
              <a:t>Service quality is subjective and judged by the guests. Guests' expectations are conceptualized at three levels:</a:t>
            </a:r>
          </a:p>
          <a:p>
            <a:endParaRPr lang="en-US" dirty="0"/>
          </a:p>
          <a:p>
            <a:r>
              <a:rPr lang="en-US" i="1" dirty="0"/>
              <a:t>Essential services </a:t>
            </a:r>
            <a:r>
              <a:rPr lang="en-US" dirty="0"/>
              <a:t>– services that are the core of the service business. These meet the fundamental requirements to continue operations. For example, hotels should maintain reasonable opening hours and check in guests with reservations.</a:t>
            </a:r>
          </a:p>
          <a:p>
            <a:endParaRPr lang="en-US" dirty="0"/>
          </a:p>
          <a:p>
            <a:r>
              <a:rPr lang="en-US" i="1" dirty="0"/>
              <a:t>Expected services </a:t>
            </a:r>
            <a:r>
              <a:rPr lang="en-US" dirty="0"/>
              <a:t>– services that guests assume the provider should offer. While not mandatory, these services need to be offered to stay competitive because of guest expectations; e.g., multiple payment options, full information on the services, facilities and surrounding location.</a:t>
            </a:r>
          </a:p>
          <a:p>
            <a:endParaRPr lang="en-US" dirty="0"/>
          </a:p>
          <a:p>
            <a:r>
              <a:rPr lang="en-US" i="1" dirty="0"/>
              <a:t>Optional/desired services </a:t>
            </a:r>
            <a:r>
              <a:rPr lang="en-US" dirty="0"/>
              <a:t>– services that are an added bonus that enhance the value of a guest’s visit. This expresses the uniqueness of the service provider and creates a competitive advantage.</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3527502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757623"/>
          </a:xfrm>
        </p:spPr>
        <p:txBody>
          <a:bodyPr>
            <a:normAutofit fontScale="85000" lnSpcReduction="20000"/>
          </a:bodyPr>
          <a:lstStyle/>
          <a:p>
            <a:r>
              <a:rPr lang="en-US" b="1" dirty="0"/>
              <a:t>SERVQUAL</a:t>
            </a:r>
          </a:p>
          <a:p>
            <a:endParaRPr lang="en-US" b="1" dirty="0"/>
          </a:p>
          <a:p>
            <a:r>
              <a:rPr lang="en-US" dirty="0"/>
              <a:t>Measuring the service quality expectations and perceptions of the service recipient is important as it helps organizations to identify problems in current systems and manage them effectively.</a:t>
            </a:r>
          </a:p>
          <a:p>
            <a:endParaRPr lang="en-US" dirty="0"/>
          </a:p>
          <a:p>
            <a:r>
              <a:rPr lang="en-US" dirty="0"/>
              <a:t>The SERVQUAL model consists of five factors that contribute to service quality:</a:t>
            </a:r>
          </a:p>
          <a:p>
            <a:endParaRPr lang="en-US" dirty="0"/>
          </a:p>
          <a:p>
            <a:r>
              <a:rPr lang="en-US" i="1" dirty="0"/>
              <a:t>Tangibles</a:t>
            </a:r>
            <a:r>
              <a:rPr lang="en-US" dirty="0"/>
              <a:t> – appearance of physical facilities, equipment, personnel, and communication materials</a:t>
            </a:r>
          </a:p>
          <a:p>
            <a:endParaRPr lang="en-US" dirty="0"/>
          </a:p>
          <a:p>
            <a:r>
              <a:rPr lang="en-US" i="1" dirty="0"/>
              <a:t>Reliability</a:t>
            </a:r>
            <a:r>
              <a:rPr lang="en-US" dirty="0"/>
              <a:t> – ability to perform the promised service dependably and accurately</a:t>
            </a:r>
          </a:p>
          <a:p>
            <a:endParaRPr lang="en-US" dirty="0"/>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218774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757623"/>
          </a:xfrm>
        </p:spPr>
        <p:txBody>
          <a:bodyPr>
            <a:normAutofit/>
          </a:bodyPr>
          <a:lstStyle/>
          <a:p>
            <a:r>
              <a:rPr lang="en-US" i="1" dirty="0"/>
              <a:t>Responsiveness</a:t>
            </a:r>
            <a:r>
              <a:rPr lang="en-US" dirty="0"/>
              <a:t> – willingness to help customers and provide prompt service</a:t>
            </a:r>
          </a:p>
          <a:p>
            <a:endParaRPr lang="en-US" dirty="0"/>
          </a:p>
          <a:p>
            <a:r>
              <a:rPr lang="en-US" i="1" dirty="0"/>
              <a:t>Assurance</a:t>
            </a:r>
            <a:r>
              <a:rPr lang="en-US" dirty="0"/>
              <a:t> – knowledge and courtesy of employees and their ability to convey trust and confidence</a:t>
            </a:r>
          </a:p>
          <a:p>
            <a:endParaRPr lang="en-US" dirty="0"/>
          </a:p>
          <a:p>
            <a:r>
              <a:rPr lang="en-US" i="1" dirty="0"/>
              <a:t>Empathy</a:t>
            </a:r>
            <a:r>
              <a:rPr lang="en-US" dirty="0"/>
              <a:t> – caring, individualized attention the firm provides its customers</a:t>
            </a:r>
          </a:p>
          <a:p>
            <a:endParaRPr lang="en-US" dirty="0"/>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4110315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757623"/>
          </a:xfrm>
        </p:spPr>
        <p:txBody>
          <a:bodyPr>
            <a:normAutofit fontScale="85000" lnSpcReduction="10000"/>
          </a:bodyPr>
          <a:lstStyle/>
          <a:p>
            <a:r>
              <a:rPr lang="en-US" b="1" dirty="0"/>
              <a:t>Service Performance</a:t>
            </a:r>
          </a:p>
          <a:p>
            <a:endParaRPr lang="en-US" b="1" dirty="0"/>
          </a:p>
          <a:p>
            <a:r>
              <a:rPr lang="en-US" dirty="0"/>
              <a:t>Service quality reflects the difference between guests’ expectations and the actual services received. </a:t>
            </a:r>
          </a:p>
          <a:p>
            <a:endParaRPr lang="en-US" dirty="0"/>
          </a:p>
          <a:p>
            <a:r>
              <a:rPr lang="en-US" dirty="0"/>
              <a:t>Service is perceived as exceptional when expected services have been surpassed in quality and quantity. </a:t>
            </a:r>
          </a:p>
          <a:p>
            <a:endParaRPr lang="en-US" dirty="0"/>
          </a:p>
          <a:p>
            <a:r>
              <a:rPr lang="en-US" dirty="0"/>
              <a:t>Service is perceived as adequate when expectations are sufficiently met.</a:t>
            </a:r>
          </a:p>
          <a:p>
            <a:endParaRPr lang="en-US" dirty="0"/>
          </a:p>
          <a:p>
            <a:r>
              <a:rPr lang="en-US" dirty="0"/>
              <a:t>Services are unsatisfactory when service performed does not match expectations.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64754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757623"/>
          </a:xfrm>
        </p:spPr>
        <p:txBody>
          <a:bodyPr>
            <a:normAutofit lnSpcReduction="10000"/>
          </a:bodyPr>
          <a:lstStyle/>
          <a:p>
            <a:r>
              <a:rPr lang="en-US" b="1" dirty="0"/>
              <a:t>Distribution Channels</a:t>
            </a:r>
          </a:p>
          <a:p>
            <a:r>
              <a:rPr lang="en-US" dirty="0"/>
              <a:t>Distribution channels in tourism refers to a system of intermediaries that facilitate the sale and delivery of tourism services from </a:t>
            </a:r>
            <a:r>
              <a:rPr lang="en-US" dirty="0" err="1"/>
              <a:t>suppiers</a:t>
            </a:r>
            <a:r>
              <a:rPr lang="en-US" dirty="0"/>
              <a:t> to consumers (</a:t>
            </a:r>
            <a:r>
              <a:rPr lang="en-US" dirty="0" err="1"/>
              <a:t>Buhalis</a:t>
            </a:r>
            <a:r>
              <a:rPr lang="en-US" dirty="0"/>
              <a:t> and Laws, 2001). </a:t>
            </a:r>
          </a:p>
          <a:p>
            <a:endParaRPr lang="en-US" dirty="0"/>
          </a:p>
          <a:p>
            <a:r>
              <a:rPr lang="en-US" dirty="0"/>
              <a:t>Distribution channels are important to consider because they serve as part of the marketing mix that makes tourism products and services available to customers. They are the link between the suppliers of tourism products and services to their end users, and are the bridge between supply and demand (Gartner and </a:t>
            </a:r>
            <a:r>
              <a:rPr lang="en-US" dirty="0" err="1"/>
              <a:t>Bachri</a:t>
            </a:r>
            <a:r>
              <a:rPr lang="en-US" dirty="0"/>
              <a:t>, 1994).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227793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757623"/>
          </a:xfrm>
        </p:spPr>
        <p:txBody>
          <a:bodyPr>
            <a:normAutofit/>
          </a:bodyPr>
          <a:lstStyle/>
          <a:p>
            <a:r>
              <a:rPr lang="en-US" b="1" dirty="0"/>
              <a:t>Intermediaries</a:t>
            </a:r>
          </a:p>
          <a:p>
            <a:endParaRPr lang="en-US" b="1" dirty="0"/>
          </a:p>
          <a:p>
            <a:r>
              <a:rPr lang="en-US" dirty="0"/>
              <a:t>Intermediaries refer to actors that bundle together two or more elements of supply (e.g., a tour, airline seat, accommodation) and sell it to the customer (i.e. middlemen) (Cooper, 2016). </a:t>
            </a:r>
          </a:p>
          <a:p>
            <a:endParaRPr lang="en-US" dirty="0"/>
          </a:p>
          <a:p>
            <a:r>
              <a:rPr lang="en-US" dirty="0"/>
              <a:t>Intermediaries are important in tourism distribution channels because in many cases it is not feasible for tourism enterprises to be able to sell their products and services directly to tourists across every market.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854792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757623"/>
          </a:xfrm>
        </p:spPr>
        <p:txBody>
          <a:bodyPr>
            <a:normAutofit fontScale="92500" lnSpcReduction="20000"/>
          </a:bodyPr>
          <a:lstStyle/>
          <a:p>
            <a:r>
              <a:rPr lang="en-US" dirty="0"/>
              <a:t>According to Song (2012), intermediaries function to:</a:t>
            </a:r>
          </a:p>
          <a:p>
            <a:endParaRPr lang="en-US" dirty="0"/>
          </a:p>
          <a:p>
            <a:r>
              <a:rPr lang="en-US" i="1" dirty="0"/>
              <a:t>Match supply with demand</a:t>
            </a:r>
            <a:r>
              <a:rPr lang="en-US" dirty="0"/>
              <a:t>: tourists demand a wide range of products and services when engaging in tourism. However, suppliers can only provide a specific range of products and services to meet tourist needs. Tourism intermediaries can package several tourism products and services to meet tourism demand.</a:t>
            </a:r>
          </a:p>
          <a:p>
            <a:endParaRPr lang="en-US" dirty="0"/>
          </a:p>
          <a:p>
            <a:r>
              <a:rPr lang="en-US" i="1" dirty="0"/>
              <a:t>Improve efficiency</a:t>
            </a:r>
            <a:r>
              <a:rPr lang="en-US" dirty="0"/>
              <a:t>: intermediaries reduce the number of transactions and associated costs that tourists need to make. For example, instead of making individual purchases for airline tickets, accommodation and tours, intermediaries can bundle these services together and sell them in one transaction at one price.</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3712933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757623"/>
          </a:xfrm>
        </p:spPr>
        <p:txBody>
          <a:bodyPr>
            <a:normAutofit lnSpcReduction="10000"/>
          </a:bodyPr>
          <a:lstStyle/>
          <a:p>
            <a:r>
              <a:rPr lang="en-US" i="1" dirty="0"/>
              <a:t>Facilitate information exchange</a:t>
            </a:r>
            <a:r>
              <a:rPr lang="en-US" dirty="0"/>
              <a:t>: tourism enterprises may sell their products and services to markets far beyond their location.  Intermediaries assist in transferring information to customers that can be costly or too complex for smaller tourism enterprises to manage.</a:t>
            </a:r>
          </a:p>
          <a:p>
            <a:endParaRPr lang="en-US" dirty="0"/>
          </a:p>
          <a:p>
            <a:r>
              <a:rPr lang="en-US" i="1" dirty="0"/>
              <a:t>Provide extra services</a:t>
            </a:r>
            <a:r>
              <a:rPr lang="en-US" dirty="0"/>
              <a:t>: intermediaries can provide service beyond just facilitating buying and selling. For example, tourism enterprises can extend credit to allow delayed payments to intermediaries. Intermediaries can also offer members in the channel finance, credit, insurance and consultancy services.</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91791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92500" lnSpcReduction="10000"/>
          </a:bodyPr>
          <a:lstStyle/>
          <a:p>
            <a:r>
              <a:rPr lang="en-US" b="1" dirty="0"/>
              <a:t>Learning Outcomes:</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Describe the 7Ps of the marketing mix</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Explain the marketing challenges of small-business operators</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Distinguish between entrepreneurial marketing and traditional marketing </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Understand the entrepreneurial marketing dimensions</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Define the concept of service quality </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Understand distribution systems in tourism</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393407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757623"/>
          </a:xfrm>
        </p:spPr>
        <p:txBody>
          <a:bodyPr>
            <a:normAutofit fontScale="92500" lnSpcReduction="10000"/>
          </a:bodyPr>
          <a:lstStyle/>
          <a:p>
            <a:r>
              <a:rPr lang="en-US" b="1" dirty="0"/>
              <a:t>Distribution Channel Structure</a:t>
            </a:r>
          </a:p>
          <a:p>
            <a:endParaRPr lang="en-US" b="1" dirty="0"/>
          </a:p>
          <a:p>
            <a:r>
              <a:rPr lang="en-US" dirty="0"/>
              <a:t>The structure of a distribution channel refers to the way in which tourism supplies reach the consumer. This can be categorized into direct and indirect channels.</a:t>
            </a:r>
          </a:p>
          <a:p>
            <a:endParaRPr lang="en-US" dirty="0"/>
          </a:p>
          <a:p>
            <a:r>
              <a:rPr lang="en-US" i="1" dirty="0"/>
              <a:t>Direct channel</a:t>
            </a:r>
            <a:r>
              <a:rPr lang="en-US" dirty="0"/>
              <a:t>: a tourism enterprise sells their products and services directly to the customer without involving intermediaries.</a:t>
            </a:r>
          </a:p>
          <a:p>
            <a:endParaRPr lang="en-US" dirty="0"/>
          </a:p>
          <a:p>
            <a:r>
              <a:rPr lang="en-US" i="1" dirty="0"/>
              <a:t>Indirect channel</a:t>
            </a:r>
            <a:r>
              <a:rPr lang="en-US" dirty="0"/>
              <a:t>: a tourism enterprise works with their intermediaries to sell their products and services to customers.</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4039307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757623"/>
          </a:xfrm>
        </p:spPr>
        <p:txBody>
          <a:bodyPr>
            <a:normAutofit/>
          </a:bodyPr>
          <a:lstStyle/>
          <a:p>
            <a:r>
              <a:rPr lang="en-US" b="1" dirty="0"/>
              <a:t>Distribution Channel Structure</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pic>
        <p:nvPicPr>
          <p:cNvPr id="6" name="Picture 5">
            <a:extLst>
              <a:ext uri="{FF2B5EF4-FFF2-40B4-BE49-F238E27FC236}">
                <a16:creationId xmlns:a16="http://schemas.microsoft.com/office/drawing/2014/main" id="{E6742FE9-A85D-3853-2E43-C56064192B0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6012" y="2125928"/>
            <a:ext cx="6959977" cy="3797440"/>
          </a:xfrm>
          <a:prstGeom prst="rect">
            <a:avLst/>
          </a:prstGeom>
          <a:noFill/>
        </p:spPr>
      </p:pic>
    </p:spTree>
    <p:extLst>
      <p:ext uri="{BB962C8B-B14F-4D97-AF65-F5344CB8AC3E}">
        <p14:creationId xmlns:p14="http://schemas.microsoft.com/office/powerpoint/2010/main" val="1407415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757623"/>
          </a:xfrm>
        </p:spPr>
        <p:txBody>
          <a:bodyPr>
            <a:normAutofit fontScale="77500" lnSpcReduction="20000"/>
          </a:bodyPr>
          <a:lstStyle/>
          <a:p>
            <a:r>
              <a:rPr lang="en-US" b="1" dirty="0"/>
              <a:t>Developing Distribution Channels</a:t>
            </a:r>
          </a:p>
          <a:p>
            <a:r>
              <a:rPr lang="en-US" dirty="0"/>
              <a:t>There are several strategies tourism enterprises can use to set their distribution channels as illustrated by Cooper (2016):</a:t>
            </a:r>
          </a:p>
          <a:p>
            <a:endParaRPr lang="en-US" dirty="0"/>
          </a:p>
          <a:p>
            <a:r>
              <a:rPr lang="en-US" i="1" dirty="0"/>
              <a:t>Intensive distribution strategy </a:t>
            </a:r>
            <a:r>
              <a:rPr lang="en-US" dirty="0"/>
              <a:t>– the tourism enterprise’s products and services are sold through every available channel.</a:t>
            </a:r>
          </a:p>
          <a:p>
            <a:endParaRPr lang="en-US" dirty="0"/>
          </a:p>
          <a:p>
            <a:r>
              <a:rPr lang="en-US" i="1" dirty="0"/>
              <a:t>Exclusive distribution strategy </a:t>
            </a:r>
            <a:r>
              <a:rPr lang="en-US" dirty="0"/>
              <a:t>– the tourism enterprise’s products and services are sold through a limited number of highly appropriate/specialized channels which meet the tourism enterprise’s desired image or type of clientele.</a:t>
            </a:r>
          </a:p>
          <a:p>
            <a:endParaRPr lang="en-US" dirty="0"/>
          </a:p>
          <a:p>
            <a:r>
              <a:rPr lang="en-US" i="1" dirty="0"/>
              <a:t>Selective distribution strategy </a:t>
            </a:r>
            <a:r>
              <a:rPr lang="en-US" dirty="0"/>
              <a:t>– a hybrid of the previous two approaches. The tourism enterprise’s products and services are sold through multiple channels, but each channel closely meets the tourism enterprise’s desired marketing image and objectives.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1286987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3E8135-AAF5-4773-A76B-7740AA03AF1B}"/>
              </a:ext>
            </a:extLst>
          </p:cNvPr>
          <p:cNvSpPr>
            <a:spLocks noGrp="1"/>
          </p:cNvSpPr>
          <p:nvPr>
            <p:ph type="body" sz="quarter" idx="10"/>
          </p:nvPr>
        </p:nvSpPr>
        <p:spPr/>
        <p:txBody>
          <a:bodyPr>
            <a:normAutofit/>
          </a:bodyPr>
          <a:lstStyle/>
          <a:p>
            <a:r>
              <a:rPr lang="en-AU" b="1" dirty="0"/>
              <a:t>Questions/activities</a:t>
            </a:r>
          </a:p>
          <a:p>
            <a:endParaRPr lang="en-AU" b="1" dirty="0"/>
          </a:p>
          <a:p>
            <a:pPr marL="514350" indent="-514350">
              <a:buFont typeface="+mj-lt"/>
              <a:buAutoNum type="arabicPeriod"/>
            </a:pPr>
            <a:r>
              <a:rPr lang="en-US" sz="2600" dirty="0"/>
              <a:t>What is entrepreneurial marketing? How is it different from traditional marketing? Discuss using examples.</a:t>
            </a:r>
          </a:p>
          <a:p>
            <a:pPr marL="514350" indent="-514350">
              <a:buFont typeface="+mj-lt"/>
              <a:buAutoNum type="arabicPeriod"/>
            </a:pPr>
            <a:r>
              <a:rPr lang="en-US" sz="2600" dirty="0"/>
              <a:t>Using examples, discuss the entrepreneurial marketing dimensions. </a:t>
            </a:r>
          </a:p>
          <a:p>
            <a:pPr marL="514350" indent="-514350">
              <a:buFont typeface="+mj-lt"/>
              <a:buAutoNum type="arabicPeriod"/>
            </a:pPr>
            <a:r>
              <a:rPr lang="en-US" sz="2600" dirty="0"/>
              <a:t>With your classmates, discuss the 7Ps of the marketing mix.</a:t>
            </a:r>
          </a:p>
          <a:p>
            <a:pPr marL="514350" indent="-514350">
              <a:buFont typeface="+mj-lt"/>
              <a:buAutoNum type="arabicPeriod"/>
            </a:pPr>
            <a:r>
              <a:rPr lang="en-US" sz="2600" dirty="0"/>
              <a:t>In your class groups, come up with a hypothetical example of a tourism business and develop its distribution channel.</a:t>
            </a:r>
          </a:p>
          <a:p>
            <a:endParaRPr lang="en-AU" dirty="0"/>
          </a:p>
        </p:txBody>
      </p:sp>
      <p:sp>
        <p:nvSpPr>
          <p:cNvPr id="3" name="Text Placeholder 2">
            <a:extLst>
              <a:ext uri="{FF2B5EF4-FFF2-40B4-BE49-F238E27FC236}">
                <a16:creationId xmlns:a16="http://schemas.microsoft.com/office/drawing/2014/main" id="{5111ADCA-0E5A-4169-AA15-F2FBD4144E9B}"/>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113111D3-D0AD-4EC7-8F9A-B29807C9DF31}"/>
              </a:ext>
            </a:extLst>
          </p:cNvPr>
          <p:cNvSpPr>
            <a:spLocks noGrp="1"/>
          </p:cNvSpPr>
          <p:nvPr>
            <p:ph type="title"/>
          </p:nvPr>
        </p:nvSpPr>
        <p:spPr/>
        <p:txBody>
          <a:bodyPr/>
          <a:lstStyle/>
          <a:p>
            <a:r>
              <a:rPr lang="en-US" dirty="0"/>
              <a:t>Chapter 4: Marketing, Service Quality and Distribution</a:t>
            </a:r>
            <a:endParaRPr lang="en-AU" dirty="0"/>
          </a:p>
        </p:txBody>
      </p:sp>
    </p:spTree>
    <p:extLst>
      <p:ext uri="{BB962C8B-B14F-4D97-AF65-F5344CB8AC3E}">
        <p14:creationId xmlns:p14="http://schemas.microsoft.com/office/powerpoint/2010/main" val="251315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a:bodyPr>
          <a:lstStyle/>
          <a:p>
            <a:r>
              <a:rPr lang="en-US" b="1" dirty="0"/>
              <a:t>Marketing Mix</a:t>
            </a:r>
          </a:p>
          <a:p>
            <a:r>
              <a:rPr lang="en-US" dirty="0"/>
              <a:t>The marketing mix is a combination of elements that a business can use to implement its marketing strategies to achieve its marketing objectives.</a:t>
            </a:r>
          </a:p>
          <a:p>
            <a:endParaRPr lang="en-US" dirty="0"/>
          </a:p>
          <a:p>
            <a:r>
              <a:rPr lang="en-US" dirty="0"/>
              <a:t>The 7Ps marketing mix is an extension to Kotler’s traditional 4Ps (price, product, promotion and place) commonly used for products to include services-focused elements (people, process and physical evidence) (</a:t>
            </a:r>
            <a:r>
              <a:rPr lang="en-US" dirty="0" err="1"/>
              <a:t>Pholphirul</a:t>
            </a:r>
            <a:r>
              <a:rPr lang="en-US" dirty="0"/>
              <a:t> </a:t>
            </a:r>
            <a:r>
              <a:rPr lang="en-US" i="1" dirty="0"/>
              <a:t>et al</a:t>
            </a:r>
            <a:r>
              <a:rPr lang="en-US" dirty="0"/>
              <a:t>., 2021).</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225532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85000" lnSpcReduction="20000"/>
          </a:bodyPr>
          <a:lstStyle/>
          <a:p>
            <a:r>
              <a:rPr lang="en-US" b="1" dirty="0"/>
              <a:t>The 7Ps of the Marketing Mix</a:t>
            </a:r>
          </a:p>
          <a:p>
            <a:endParaRPr lang="en-US" dirty="0"/>
          </a:p>
          <a:p>
            <a:r>
              <a:rPr lang="en-US" i="1" dirty="0"/>
              <a:t>Product</a:t>
            </a:r>
            <a:r>
              <a:rPr lang="en-US" dirty="0"/>
              <a:t>: what is being sold. This may include tangible, intangible or an experience.</a:t>
            </a:r>
          </a:p>
          <a:p>
            <a:endParaRPr lang="en-US" dirty="0"/>
          </a:p>
          <a:p>
            <a:r>
              <a:rPr lang="en-US" i="1" dirty="0"/>
              <a:t>Price</a:t>
            </a:r>
            <a:r>
              <a:rPr lang="en-US" dirty="0"/>
              <a:t>: charges paid for products or services. When setting prices, it is vital to understand how much customers are prepared to pay for your product, the profit margins target, and costs associated with selling the product. This may include credit payment and instalment payments.</a:t>
            </a:r>
          </a:p>
          <a:p>
            <a:endParaRPr lang="en-US" dirty="0"/>
          </a:p>
          <a:p>
            <a:r>
              <a:rPr lang="en-US" i="1" dirty="0"/>
              <a:t>People</a:t>
            </a:r>
            <a:r>
              <a:rPr lang="en-US" dirty="0"/>
              <a:t>: includes everyone directly or indirectly involved in selling the product or service and providing customer service.</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104532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70000" lnSpcReduction="20000"/>
          </a:bodyPr>
          <a:lstStyle/>
          <a:p>
            <a:r>
              <a:rPr lang="en-US" i="1" dirty="0"/>
              <a:t>Place (or distribution)</a:t>
            </a:r>
            <a:r>
              <a:rPr lang="en-US" dirty="0"/>
              <a:t>:</a:t>
            </a:r>
            <a:r>
              <a:rPr lang="en-US" i="1" dirty="0"/>
              <a:t> c</a:t>
            </a:r>
            <a:r>
              <a:rPr lang="en-US" dirty="0"/>
              <a:t>hannels or means used to make the products available to customers. This could refer to a shopfront, an online store, a warehouse, or a cloud-based platform.</a:t>
            </a:r>
          </a:p>
          <a:p>
            <a:endParaRPr lang="en-US" dirty="0"/>
          </a:p>
          <a:p>
            <a:r>
              <a:rPr lang="en-US" i="1" dirty="0"/>
              <a:t>Promotion</a:t>
            </a:r>
            <a:r>
              <a:rPr lang="en-US" dirty="0"/>
              <a:t>: actions taken to inform the market about what is being sold including advertising and public relations.</a:t>
            </a:r>
          </a:p>
          <a:p>
            <a:endParaRPr lang="en-US" dirty="0"/>
          </a:p>
          <a:p>
            <a:r>
              <a:rPr lang="en-US" i="1" dirty="0"/>
              <a:t>Physical evidence</a:t>
            </a:r>
            <a:r>
              <a:rPr lang="en-US" dirty="0"/>
              <a:t>: everything that customers see when interacting with your business. This includes the physical or online facilities where product or service are provided, the design of the facilities, company logo and branding, product packaging, social media presence and more.</a:t>
            </a:r>
          </a:p>
          <a:p>
            <a:endParaRPr lang="en-US" dirty="0"/>
          </a:p>
          <a:p>
            <a:r>
              <a:rPr lang="en-US" i="1" dirty="0"/>
              <a:t>Process</a:t>
            </a:r>
            <a:r>
              <a:rPr lang="en-US" dirty="0"/>
              <a:t>: functions involved in delivering your product or service to customers. This includes aspects like your sales funnel, payment systems, distribution approach and the way you manage customer relationships.</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263613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85000" lnSpcReduction="20000"/>
          </a:bodyPr>
          <a:lstStyle/>
          <a:p>
            <a:r>
              <a:rPr lang="en-US" b="1" dirty="0"/>
              <a:t>Marketing Challenges for Small Business</a:t>
            </a:r>
          </a:p>
          <a:p>
            <a:r>
              <a:rPr lang="en-US" i="1" dirty="0"/>
              <a:t>Lack of marketing budget </a:t>
            </a:r>
            <a:r>
              <a:rPr lang="en-US" dirty="0"/>
              <a:t>– lack of financial resources to carry out marketing research and feasibility analysis before product introduction to the market.</a:t>
            </a:r>
          </a:p>
          <a:p>
            <a:endParaRPr lang="en-US" dirty="0"/>
          </a:p>
          <a:p>
            <a:r>
              <a:rPr lang="en-US" i="1" dirty="0"/>
              <a:t>Limited access to communication techniques – c</a:t>
            </a:r>
            <a:r>
              <a:rPr lang="en-US" dirty="0"/>
              <a:t>hoosing the right market strategies for the product. Most small-business owners are not sure of how to gather and evaluate available marketing information. </a:t>
            </a:r>
          </a:p>
          <a:p>
            <a:endParaRPr lang="en-US" dirty="0"/>
          </a:p>
          <a:p>
            <a:r>
              <a:rPr lang="en-US" i="1" dirty="0"/>
              <a:t>Limited resources to implement marketing activities </a:t>
            </a:r>
            <a:r>
              <a:rPr lang="en-US" dirty="0"/>
              <a:t>– marketing is a dynamic process in an evolving environment. Small businesses may struggle with acquiring the resources (including skills and finance) to develop and implement continuous marketing activities.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1469506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sz="quarter" idx="13"/>
          </p:nvPr>
        </p:nvSpPr>
        <p:spPr>
          <a:xfrm>
            <a:off x="540000" y="1272382"/>
            <a:ext cx="4510192" cy="4313237"/>
          </a:xfrm>
        </p:spPr>
        <p:txBody>
          <a:bodyPr>
            <a:normAutofit/>
          </a:bodyPr>
          <a:lstStyle/>
          <a:p>
            <a:r>
              <a:rPr lang="en-US" b="1" dirty="0"/>
              <a:t>Entrepreneurial Marketing vs. Traditional Marketing</a:t>
            </a:r>
            <a:endParaRPr lang="en-US" dirty="0"/>
          </a:p>
          <a:p>
            <a:endParaRPr lang="en-US" dirty="0"/>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a:xfrm>
            <a:off x="540000" y="468000"/>
            <a:ext cx="10640658" cy="804381"/>
          </a:xfrm>
        </p:spPr>
        <p:txBody>
          <a:bodyPr anchor="t">
            <a:normAutofit/>
          </a:bodyPr>
          <a:lstStyle/>
          <a:p>
            <a:r>
              <a:rPr lang="en-US" dirty="0"/>
              <a:t>Chapter 4: Marketing, Service Quality and Distribution</a:t>
            </a:r>
          </a:p>
        </p:txBody>
      </p:sp>
      <p:pic>
        <p:nvPicPr>
          <p:cNvPr id="6" name="Picture 5">
            <a:extLst>
              <a:ext uri="{FF2B5EF4-FFF2-40B4-BE49-F238E27FC236}">
                <a16:creationId xmlns:a16="http://schemas.microsoft.com/office/drawing/2014/main" id="{6D41EBE5-ADD7-6104-F499-8F40A59799D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286103" y="1314944"/>
            <a:ext cx="6365897" cy="4784757"/>
          </a:xfrm>
          <a:prstGeom prst="rect">
            <a:avLst/>
          </a:prstGeom>
          <a:noFill/>
        </p:spPr>
      </p:pic>
      <p:sp>
        <p:nvSpPr>
          <p:cNvPr id="11" name="Text Placeholder 4">
            <a:extLst>
              <a:ext uri="{FF2B5EF4-FFF2-40B4-BE49-F238E27FC236}">
                <a16:creationId xmlns:a16="http://schemas.microsoft.com/office/drawing/2014/main" id="{D38EDBF7-ED2D-61F3-7AE8-8232107BC64C}"/>
              </a:ext>
            </a:extLst>
          </p:cNvPr>
          <p:cNvSpPr>
            <a:spLocks noGrp="1"/>
          </p:cNvSpPr>
          <p:nvPr>
            <p:ph type="body" sz="quarter" idx="11"/>
          </p:nvPr>
        </p:nvSpPr>
        <p:spPr>
          <a:xfrm>
            <a:off x="2185988" y="6404776"/>
            <a:ext cx="7927975" cy="353833"/>
          </a:xfrm>
        </p:spPr>
        <p:txBody>
          <a:bodyPr/>
          <a:lstStyle/>
          <a:p>
            <a:endParaRPr lang="en-US"/>
          </a:p>
        </p:txBody>
      </p:sp>
    </p:spTree>
    <p:extLst>
      <p:ext uri="{BB962C8B-B14F-4D97-AF65-F5344CB8AC3E}">
        <p14:creationId xmlns:p14="http://schemas.microsoft.com/office/powerpoint/2010/main" val="150404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sz="quarter" idx="13"/>
          </p:nvPr>
        </p:nvSpPr>
        <p:spPr>
          <a:xfrm>
            <a:off x="1097349" y="2472427"/>
            <a:ext cx="4510192" cy="4313237"/>
          </a:xfrm>
        </p:spPr>
        <p:txBody>
          <a:bodyPr>
            <a:normAutofit/>
          </a:bodyPr>
          <a:lstStyle/>
          <a:p>
            <a:r>
              <a:rPr lang="en-US" b="1" dirty="0"/>
              <a:t>Dimensions of Entrepreneurial Marketing</a:t>
            </a:r>
            <a:endParaRPr lang="en-US" dirty="0"/>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a:xfrm>
            <a:off x="540000" y="468000"/>
            <a:ext cx="10640658" cy="804381"/>
          </a:xfrm>
        </p:spPr>
        <p:txBody>
          <a:bodyPr anchor="t">
            <a:normAutofit/>
          </a:bodyPr>
          <a:lstStyle/>
          <a:p>
            <a:r>
              <a:rPr lang="en-US" dirty="0"/>
              <a:t>Chapter 4: Marketing, Service Quality and Distribution</a:t>
            </a:r>
          </a:p>
        </p:txBody>
      </p:sp>
      <p:sp>
        <p:nvSpPr>
          <p:cNvPr id="11" name="Text Placeholder 4">
            <a:extLst>
              <a:ext uri="{FF2B5EF4-FFF2-40B4-BE49-F238E27FC236}">
                <a16:creationId xmlns:a16="http://schemas.microsoft.com/office/drawing/2014/main" id="{D38EDBF7-ED2D-61F3-7AE8-8232107BC64C}"/>
              </a:ext>
            </a:extLst>
          </p:cNvPr>
          <p:cNvSpPr>
            <a:spLocks noGrp="1"/>
          </p:cNvSpPr>
          <p:nvPr>
            <p:ph type="body" sz="quarter" idx="11"/>
          </p:nvPr>
        </p:nvSpPr>
        <p:spPr>
          <a:xfrm>
            <a:off x="2185988" y="6404776"/>
            <a:ext cx="7927975" cy="353833"/>
          </a:xfrm>
        </p:spPr>
        <p:txBody>
          <a:bodyPr/>
          <a:lstStyle/>
          <a:p>
            <a:endParaRPr lang="en-US"/>
          </a:p>
        </p:txBody>
      </p:sp>
      <p:pic>
        <p:nvPicPr>
          <p:cNvPr id="5" name="Picture 4">
            <a:extLst>
              <a:ext uri="{FF2B5EF4-FFF2-40B4-BE49-F238E27FC236}">
                <a16:creationId xmlns:a16="http://schemas.microsoft.com/office/drawing/2014/main" id="{FB194208-2EDA-A10B-DF4C-656C9711489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072049" y="1363088"/>
            <a:ext cx="6108609" cy="4301837"/>
          </a:xfrm>
          <a:prstGeom prst="rect">
            <a:avLst/>
          </a:prstGeom>
        </p:spPr>
      </p:pic>
    </p:spTree>
    <p:extLst>
      <p:ext uri="{BB962C8B-B14F-4D97-AF65-F5344CB8AC3E}">
        <p14:creationId xmlns:p14="http://schemas.microsoft.com/office/powerpoint/2010/main" val="232217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92500" lnSpcReduction="20000"/>
          </a:bodyPr>
          <a:lstStyle/>
          <a:p>
            <a:r>
              <a:rPr lang="en-US" b="1" dirty="0"/>
              <a:t>Implementing Entrepreneurial Marketing</a:t>
            </a:r>
          </a:p>
          <a:p>
            <a:r>
              <a:rPr lang="en-US" i="1" dirty="0"/>
              <a:t>Networking/relationship marketing </a:t>
            </a:r>
            <a:r>
              <a:rPr lang="en-US" dirty="0"/>
              <a:t>– one-on-one, person-to -person techniques of promoting and creating a new product.</a:t>
            </a:r>
          </a:p>
          <a:p>
            <a:endParaRPr lang="en-US" dirty="0"/>
          </a:p>
          <a:p>
            <a:r>
              <a:rPr lang="en-US" i="1" dirty="0"/>
              <a:t>Guerilla marketing </a:t>
            </a:r>
            <a:r>
              <a:rPr lang="en-US" dirty="0"/>
              <a:t>– using novel and unconventional tactics that businesses (mostly small) use to introduce and attract buyers for a new product. The tactics are designed to evoke surprise, wonder, or shock.</a:t>
            </a:r>
          </a:p>
          <a:p>
            <a:endParaRPr lang="en-US" dirty="0"/>
          </a:p>
          <a:p>
            <a:r>
              <a:rPr lang="en-US" i="1" dirty="0"/>
              <a:t>Expeditionary marketing </a:t>
            </a:r>
            <a:r>
              <a:rPr lang="en-US" dirty="0"/>
              <a:t>– enables businesses to identify and expand into new markets. It helps to discover information and opportunities about new markets.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4: Marketing, Service Quality and Distribution</a:t>
            </a:r>
          </a:p>
        </p:txBody>
      </p:sp>
    </p:spTree>
    <p:extLst>
      <p:ext uri="{BB962C8B-B14F-4D97-AF65-F5344CB8AC3E}">
        <p14:creationId xmlns:p14="http://schemas.microsoft.com/office/powerpoint/2010/main" val="1585185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200" b="1" dirty="0">
            <a:solidFill>
              <a:srgbClr val="000000"/>
            </a:solidFill>
            <a:latin typeface="Arial"/>
            <a:cs typeface="Arial"/>
          </a:defRPr>
        </a:defPPr>
      </a:lstStyle>
    </a:txDef>
  </a:objectDefaults>
  <a:extraClrSchemeLst/>
  <a:extLst>
    <a:ext uri="{05A4C25C-085E-4340-85A3-A5531E510DB2}">
      <thm15:themeFamily xmlns:thm15="http://schemas.microsoft.com/office/thememl/2012/main" name="Presentation1" id="{B913D2F8-84CF-454B-AC41-DFF19EAEC80C}" vid="{EE79B79A-636E-7F4F-8B3E-16665BC29425}"/>
    </a:ext>
  </a:extLst>
</a:theme>
</file>

<file path=docProps/app.xml><?xml version="1.0" encoding="utf-8"?>
<Properties xmlns="http://schemas.openxmlformats.org/officeDocument/2006/extended-properties" xmlns:vt="http://schemas.openxmlformats.org/officeDocument/2006/docPropsVTypes">
  <Template>Office Theme</Template>
  <TotalTime>350</TotalTime>
  <Words>1822</Words>
  <Application>Microsoft Office PowerPoint</Application>
  <PresentationFormat>Widescreen</PresentationFormat>
  <Paragraphs>148</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Managing Tourism Enterprises</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lpstr>Chapter 4: Marketing, Service Quality and Distribution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Lauren Davies</cp:lastModifiedBy>
  <cp:revision>27</cp:revision>
  <dcterms:created xsi:type="dcterms:W3CDTF">2020-12-15T17:30:40Z</dcterms:created>
  <dcterms:modified xsi:type="dcterms:W3CDTF">2022-12-14T10:40:17Z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2020-10-22T14:18:09Z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f9db534a-7766-4d51-af3c-0344de2b8805</vt:lpwstr>
  </property>
  <property fmtid="{D5CDD505-2E9C-101B-9397-08002B2CF9AE}" pid="8" name="MSIP_Label_2e892a75-59a0-4e0e-9b97-f68af558ca2b_ContentBits">
    <vt:lpwstr>0</vt:lpwstr>
  </property>
</Properties>
</file>