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6" r:id="rId4"/>
    <p:sldId id="278" r:id="rId5"/>
    <p:sldId id="279" r:id="rId6"/>
    <p:sldId id="280" r:id="rId7"/>
    <p:sldId id="281" r:id="rId8"/>
    <p:sldId id="282" r:id="rId9"/>
    <p:sldId id="283" r:id="rId10"/>
    <p:sldId id="284" r:id="rId11"/>
    <p:sldId id="285" r:id="rId12"/>
    <p:sldId id="286" r:id="rId13"/>
    <p:sldId id="287" r:id="rId14"/>
    <p:sldId id="288"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8" d="100"/>
          <a:sy n="68" d="100"/>
        </p:scale>
        <p:origin x="1056" y="102"/>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E6356FA9-865B-4F27-97D8-1B449AA02C7E}"/>
    <pc:docChg chg="custSel modSld">
      <pc:chgData name="Alan Worth" userId="e0526cd7-bd3e-491b-9919-e031d18a8075" providerId="ADAL" clId="{E6356FA9-865B-4F27-97D8-1B449AA02C7E}" dt="2022-11-23T19:44:32.321" v="117" actId="20577"/>
      <pc:docMkLst>
        <pc:docMk/>
      </pc:docMkLst>
      <pc:sldChg chg="modSp mod">
        <pc:chgData name="Alan Worth" userId="e0526cd7-bd3e-491b-9919-e031d18a8075" providerId="ADAL" clId="{E6356FA9-865B-4F27-97D8-1B449AA02C7E}" dt="2022-11-23T19:34:48.939" v="5" actId="20577"/>
        <pc:sldMkLst>
          <pc:docMk/>
          <pc:sldMk cId="454258987" sldId="266"/>
        </pc:sldMkLst>
        <pc:spChg chg="mod">
          <ac:chgData name="Alan Worth" userId="e0526cd7-bd3e-491b-9919-e031d18a8075" providerId="ADAL" clId="{E6356FA9-865B-4F27-97D8-1B449AA02C7E}" dt="2022-11-23T19:34:48.939" v="5" actId="20577"/>
          <ac:spMkLst>
            <pc:docMk/>
            <pc:sldMk cId="454258987" sldId="266"/>
            <ac:spMk id="4" creationId="{D53B1891-A7C2-4E4A-97DC-DA9BA8DDA452}"/>
          </ac:spMkLst>
        </pc:spChg>
      </pc:sldChg>
      <pc:sldChg chg="modSp mod">
        <pc:chgData name="Alan Worth" userId="e0526cd7-bd3e-491b-9919-e031d18a8075" providerId="ADAL" clId="{E6356FA9-865B-4F27-97D8-1B449AA02C7E}" dt="2022-11-23T19:44:32.321" v="117" actId="20577"/>
        <pc:sldMkLst>
          <pc:docMk/>
          <pc:sldMk cId="2513150540" sldId="277"/>
        </pc:sldMkLst>
        <pc:spChg chg="mod">
          <ac:chgData name="Alan Worth" userId="e0526cd7-bd3e-491b-9919-e031d18a8075" providerId="ADAL" clId="{E6356FA9-865B-4F27-97D8-1B449AA02C7E}" dt="2022-11-23T19:44:32.321" v="117" actId="20577"/>
          <ac:spMkLst>
            <pc:docMk/>
            <pc:sldMk cId="2513150540" sldId="277"/>
            <ac:spMk id="2" creationId="{193E8135-AAF5-4773-A76B-7740AA03AF1B}"/>
          </ac:spMkLst>
        </pc:spChg>
      </pc:sldChg>
      <pc:sldChg chg="modSp mod">
        <pc:chgData name="Alan Worth" userId="e0526cd7-bd3e-491b-9919-e031d18a8075" providerId="ADAL" clId="{E6356FA9-865B-4F27-97D8-1B449AA02C7E}" dt="2022-11-23T19:35:55.175" v="13" actId="114"/>
        <pc:sldMkLst>
          <pc:docMk/>
          <pc:sldMk cId="2506904742" sldId="278"/>
        </pc:sldMkLst>
        <pc:spChg chg="mod">
          <ac:chgData name="Alan Worth" userId="e0526cd7-bd3e-491b-9919-e031d18a8075" providerId="ADAL" clId="{E6356FA9-865B-4F27-97D8-1B449AA02C7E}" dt="2022-11-23T19:35:55.175" v="13" actId="114"/>
          <ac:spMkLst>
            <pc:docMk/>
            <pc:sldMk cId="2506904742" sldId="278"/>
            <ac:spMk id="4" creationId="{D53B1891-A7C2-4E4A-97DC-DA9BA8DDA452}"/>
          </ac:spMkLst>
        </pc:spChg>
      </pc:sldChg>
      <pc:sldChg chg="modSp mod">
        <pc:chgData name="Alan Worth" userId="e0526cd7-bd3e-491b-9919-e031d18a8075" providerId="ADAL" clId="{E6356FA9-865B-4F27-97D8-1B449AA02C7E}" dt="2022-11-23T19:36:16.819" v="15" actId="20577"/>
        <pc:sldMkLst>
          <pc:docMk/>
          <pc:sldMk cId="1724566911" sldId="279"/>
        </pc:sldMkLst>
        <pc:spChg chg="mod">
          <ac:chgData name="Alan Worth" userId="e0526cd7-bd3e-491b-9919-e031d18a8075" providerId="ADAL" clId="{E6356FA9-865B-4F27-97D8-1B449AA02C7E}" dt="2022-11-23T19:36:16.819" v="15" actId="20577"/>
          <ac:spMkLst>
            <pc:docMk/>
            <pc:sldMk cId="1724566911" sldId="279"/>
            <ac:spMk id="4" creationId="{D53B1891-A7C2-4E4A-97DC-DA9BA8DDA452}"/>
          </ac:spMkLst>
        </pc:spChg>
      </pc:sldChg>
      <pc:sldChg chg="modSp mod">
        <pc:chgData name="Alan Worth" userId="e0526cd7-bd3e-491b-9919-e031d18a8075" providerId="ADAL" clId="{E6356FA9-865B-4F27-97D8-1B449AA02C7E}" dt="2022-11-23T19:37:28.696" v="28" actId="20577"/>
        <pc:sldMkLst>
          <pc:docMk/>
          <pc:sldMk cId="1551929059" sldId="281"/>
        </pc:sldMkLst>
        <pc:spChg chg="mod">
          <ac:chgData name="Alan Worth" userId="e0526cd7-bd3e-491b-9919-e031d18a8075" providerId="ADAL" clId="{E6356FA9-865B-4F27-97D8-1B449AA02C7E}" dt="2022-11-23T19:37:28.696" v="28" actId="20577"/>
          <ac:spMkLst>
            <pc:docMk/>
            <pc:sldMk cId="1551929059" sldId="281"/>
            <ac:spMk id="4" creationId="{D53B1891-A7C2-4E4A-97DC-DA9BA8DDA452}"/>
          </ac:spMkLst>
        </pc:spChg>
      </pc:sldChg>
      <pc:sldChg chg="modSp mod">
        <pc:chgData name="Alan Worth" userId="e0526cd7-bd3e-491b-9919-e031d18a8075" providerId="ADAL" clId="{E6356FA9-865B-4F27-97D8-1B449AA02C7E}" dt="2022-11-23T19:37:40.427" v="31" actId="20577"/>
        <pc:sldMkLst>
          <pc:docMk/>
          <pc:sldMk cId="3851613081" sldId="282"/>
        </pc:sldMkLst>
        <pc:spChg chg="mod">
          <ac:chgData name="Alan Worth" userId="e0526cd7-bd3e-491b-9919-e031d18a8075" providerId="ADAL" clId="{E6356FA9-865B-4F27-97D8-1B449AA02C7E}" dt="2022-11-23T19:37:40.427" v="31" actId="20577"/>
          <ac:spMkLst>
            <pc:docMk/>
            <pc:sldMk cId="3851613081" sldId="282"/>
            <ac:spMk id="4" creationId="{D53B1891-A7C2-4E4A-97DC-DA9BA8DDA452}"/>
          </ac:spMkLst>
        </pc:spChg>
      </pc:sldChg>
      <pc:sldChg chg="modSp mod">
        <pc:chgData name="Alan Worth" userId="e0526cd7-bd3e-491b-9919-e031d18a8075" providerId="ADAL" clId="{E6356FA9-865B-4F27-97D8-1B449AA02C7E}" dt="2022-11-23T19:38:56.128" v="43" actId="20577"/>
        <pc:sldMkLst>
          <pc:docMk/>
          <pc:sldMk cId="559562847" sldId="283"/>
        </pc:sldMkLst>
        <pc:spChg chg="mod">
          <ac:chgData name="Alan Worth" userId="e0526cd7-bd3e-491b-9919-e031d18a8075" providerId="ADAL" clId="{E6356FA9-865B-4F27-97D8-1B449AA02C7E}" dt="2022-11-23T19:38:56.128" v="43" actId="20577"/>
          <ac:spMkLst>
            <pc:docMk/>
            <pc:sldMk cId="559562847" sldId="283"/>
            <ac:spMk id="4" creationId="{D53B1891-A7C2-4E4A-97DC-DA9BA8DDA452}"/>
          </ac:spMkLst>
        </pc:spChg>
      </pc:sldChg>
      <pc:sldChg chg="modSp mod">
        <pc:chgData name="Alan Worth" userId="e0526cd7-bd3e-491b-9919-e031d18a8075" providerId="ADAL" clId="{E6356FA9-865B-4F27-97D8-1B449AA02C7E}" dt="2022-11-23T19:40:22.778" v="65" actId="20577"/>
        <pc:sldMkLst>
          <pc:docMk/>
          <pc:sldMk cId="2799580491" sldId="284"/>
        </pc:sldMkLst>
        <pc:spChg chg="mod">
          <ac:chgData name="Alan Worth" userId="e0526cd7-bd3e-491b-9919-e031d18a8075" providerId="ADAL" clId="{E6356FA9-865B-4F27-97D8-1B449AA02C7E}" dt="2022-11-23T19:40:22.778" v="65" actId="20577"/>
          <ac:spMkLst>
            <pc:docMk/>
            <pc:sldMk cId="2799580491" sldId="284"/>
            <ac:spMk id="4" creationId="{D53B1891-A7C2-4E4A-97DC-DA9BA8DDA452}"/>
          </ac:spMkLst>
        </pc:spChg>
      </pc:sldChg>
      <pc:sldChg chg="modSp mod">
        <pc:chgData name="Alan Worth" userId="e0526cd7-bd3e-491b-9919-e031d18a8075" providerId="ADAL" clId="{E6356FA9-865B-4F27-97D8-1B449AA02C7E}" dt="2022-11-23T19:41:25.569" v="80" actId="114"/>
        <pc:sldMkLst>
          <pc:docMk/>
          <pc:sldMk cId="2041937758" sldId="285"/>
        </pc:sldMkLst>
        <pc:spChg chg="mod">
          <ac:chgData name="Alan Worth" userId="e0526cd7-bd3e-491b-9919-e031d18a8075" providerId="ADAL" clId="{E6356FA9-865B-4F27-97D8-1B449AA02C7E}" dt="2022-11-23T19:41:25.569" v="80" actId="114"/>
          <ac:spMkLst>
            <pc:docMk/>
            <pc:sldMk cId="2041937758" sldId="285"/>
            <ac:spMk id="4" creationId="{D53B1891-A7C2-4E4A-97DC-DA9BA8DDA452}"/>
          </ac:spMkLst>
        </pc:spChg>
      </pc:sldChg>
      <pc:sldChg chg="modSp mod">
        <pc:chgData name="Alan Worth" userId="e0526cd7-bd3e-491b-9919-e031d18a8075" providerId="ADAL" clId="{E6356FA9-865B-4F27-97D8-1B449AA02C7E}" dt="2022-11-23T19:42:20.498" v="99" actId="114"/>
        <pc:sldMkLst>
          <pc:docMk/>
          <pc:sldMk cId="1931433690" sldId="286"/>
        </pc:sldMkLst>
        <pc:spChg chg="mod">
          <ac:chgData name="Alan Worth" userId="e0526cd7-bd3e-491b-9919-e031d18a8075" providerId="ADAL" clId="{E6356FA9-865B-4F27-97D8-1B449AA02C7E}" dt="2022-11-23T19:42:20.498" v="99" actId="114"/>
          <ac:spMkLst>
            <pc:docMk/>
            <pc:sldMk cId="1931433690" sldId="286"/>
            <ac:spMk id="4" creationId="{D53B1891-A7C2-4E4A-97DC-DA9BA8DDA452}"/>
          </ac:spMkLst>
        </pc:spChg>
      </pc:sldChg>
      <pc:sldChg chg="modSp mod">
        <pc:chgData name="Alan Worth" userId="e0526cd7-bd3e-491b-9919-e031d18a8075" providerId="ADAL" clId="{E6356FA9-865B-4F27-97D8-1B449AA02C7E}" dt="2022-11-23T19:43:04.427" v="103" actId="114"/>
        <pc:sldMkLst>
          <pc:docMk/>
          <pc:sldMk cId="2138809230" sldId="287"/>
        </pc:sldMkLst>
        <pc:spChg chg="mod">
          <ac:chgData name="Alan Worth" userId="e0526cd7-bd3e-491b-9919-e031d18a8075" providerId="ADAL" clId="{E6356FA9-865B-4F27-97D8-1B449AA02C7E}" dt="2022-11-23T19:43:04.427" v="103" actId="114"/>
          <ac:spMkLst>
            <pc:docMk/>
            <pc:sldMk cId="2138809230" sldId="287"/>
            <ac:spMk id="4" creationId="{D53B1891-A7C2-4E4A-97DC-DA9BA8DDA452}"/>
          </ac:spMkLst>
        </pc:spChg>
      </pc:sldChg>
      <pc:sldChg chg="modSp mod">
        <pc:chgData name="Alan Worth" userId="e0526cd7-bd3e-491b-9919-e031d18a8075" providerId="ADAL" clId="{E6356FA9-865B-4F27-97D8-1B449AA02C7E}" dt="2022-11-23T19:43:17.258" v="109" actId="20577"/>
        <pc:sldMkLst>
          <pc:docMk/>
          <pc:sldMk cId="3210176976" sldId="288"/>
        </pc:sldMkLst>
        <pc:spChg chg="mod">
          <ac:chgData name="Alan Worth" userId="e0526cd7-bd3e-491b-9919-e031d18a8075" providerId="ADAL" clId="{E6356FA9-865B-4F27-97D8-1B449AA02C7E}" dt="2022-11-23T19:43:17.258" v="109" actId="20577"/>
          <ac:spMkLst>
            <pc:docMk/>
            <pc:sldMk cId="3210176976" sldId="288"/>
            <ac:spMk id="4" creationId="{D53B1891-A7C2-4E4A-97DC-DA9BA8DDA45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29FF846-4775-4927-8122-4DF67EBF9DA6}"/>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209800" y="5455920"/>
            <a:ext cx="7741920" cy="855358"/>
          </a:xfrm>
        </p:spPr>
        <p:txBody>
          <a:bodyPr>
            <a:normAutofit/>
          </a:bodyPr>
          <a:lstStyle/>
          <a:p>
            <a:pPr marL="0" indent="0" algn="ctr">
              <a:buNone/>
            </a:pPr>
            <a:r>
              <a:rPr lang="en-US" sz="2200" dirty="0">
                <a:solidFill>
                  <a:schemeClr val="bg1"/>
                </a:solidFill>
              </a:rPr>
              <a:t>Chapter 3: </a:t>
            </a:r>
            <a:r>
              <a:rPr lang="en-AU" sz="2200" dirty="0">
                <a:solidFill>
                  <a:schemeClr val="bg1"/>
                </a:solidFill>
              </a:rPr>
              <a:t>Creativity and Innovation</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85000" lnSpcReduction="20000"/>
          </a:bodyPr>
          <a:lstStyle/>
          <a:p>
            <a:r>
              <a:rPr lang="en-US" b="1" dirty="0"/>
              <a:t>Organizational/managerial innovation:</a:t>
            </a:r>
          </a:p>
          <a:p>
            <a:r>
              <a:rPr lang="en-US" dirty="0"/>
              <a:t>New or improved methods in an enterprise’s organizational structure or system, configuration of work, or developing new external relations (Hall, 2009). This can include developing new ways of coordinating internal collaborations, training and empowering staff, career progression, and rewarding workers with appropriate pay and benefits (</a:t>
            </a:r>
            <a:r>
              <a:rPr lang="en-US" dirty="0" err="1"/>
              <a:t>Ottenbacher</a:t>
            </a:r>
            <a:r>
              <a:rPr lang="en-US" dirty="0"/>
              <a:t> and </a:t>
            </a:r>
            <a:r>
              <a:rPr lang="en-US" dirty="0" err="1"/>
              <a:t>Gnoth</a:t>
            </a:r>
            <a:r>
              <a:rPr lang="en-US" dirty="0"/>
              <a:t>, 2005; </a:t>
            </a:r>
            <a:r>
              <a:rPr lang="en-US" dirty="0" err="1"/>
              <a:t>Hjalager</a:t>
            </a:r>
            <a:r>
              <a:rPr lang="en-US" dirty="0"/>
              <a:t>, 2010).</a:t>
            </a:r>
          </a:p>
          <a:p>
            <a:endParaRPr lang="en-US" dirty="0"/>
          </a:p>
          <a:p>
            <a:r>
              <a:rPr lang="en-US" b="1" dirty="0"/>
              <a:t>Process innovation:</a:t>
            </a:r>
          </a:p>
          <a:p>
            <a:r>
              <a:rPr lang="en-US" dirty="0"/>
              <a:t>New marketing methods, which include changes in product design, promotional strategies, and price (</a:t>
            </a:r>
            <a:r>
              <a:rPr lang="en-US" dirty="0" err="1"/>
              <a:t>Camisón</a:t>
            </a:r>
            <a:r>
              <a:rPr lang="en-US" dirty="0"/>
              <a:t> and </a:t>
            </a:r>
            <a:r>
              <a:rPr lang="en-US" dirty="0" err="1"/>
              <a:t>Monfort</a:t>
            </a:r>
            <a:r>
              <a:rPr lang="en-US" dirty="0"/>
              <a:t>-Mir, 2012). Marketing innovations can also involve developing novel types of marketing or </a:t>
            </a:r>
            <a:r>
              <a:rPr lang="en-US" dirty="0" err="1"/>
              <a:t>behaviour</a:t>
            </a:r>
            <a:r>
              <a:rPr lang="en-US" dirty="0"/>
              <a:t> in the market which include relationships between other parties such as state and other regulatory systems, societal organizations, or specific customer segments (</a:t>
            </a:r>
            <a:r>
              <a:rPr lang="en-US" dirty="0" err="1"/>
              <a:t>Sundbo</a:t>
            </a:r>
            <a:r>
              <a:rPr lang="en-US" dirty="0"/>
              <a:t>, 1998).</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279958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92500" lnSpcReduction="10000"/>
          </a:bodyPr>
          <a:lstStyle/>
          <a:p>
            <a:r>
              <a:rPr lang="en-US" b="1" dirty="0"/>
              <a:t>Benefits of Innovation</a:t>
            </a:r>
          </a:p>
          <a:p>
            <a:r>
              <a:rPr lang="en-US" dirty="0"/>
              <a:t>New product/service, process, and marketing innovations strongly associated with firm growth in entrepreneurial SMEs (</a:t>
            </a:r>
            <a:r>
              <a:rPr lang="en-US" dirty="0" err="1"/>
              <a:t>Varis</a:t>
            </a:r>
            <a:r>
              <a:rPr lang="en-US" dirty="0"/>
              <a:t> and </a:t>
            </a:r>
            <a:r>
              <a:rPr lang="en-US" dirty="0" err="1"/>
              <a:t>Littunen</a:t>
            </a:r>
            <a:r>
              <a:rPr lang="en-US" dirty="0"/>
              <a:t>, 2010).</a:t>
            </a:r>
          </a:p>
          <a:p>
            <a:endParaRPr lang="en-US" dirty="0"/>
          </a:p>
          <a:p>
            <a:r>
              <a:rPr lang="en-US" dirty="0"/>
              <a:t>Process innovations can increase profits for an enterprise through improved efficiencies and reducing costs (</a:t>
            </a:r>
            <a:r>
              <a:rPr lang="en-US" dirty="0" err="1"/>
              <a:t>Johne</a:t>
            </a:r>
            <a:r>
              <a:rPr lang="en-US" dirty="0"/>
              <a:t> and Davies, 2000).</a:t>
            </a:r>
          </a:p>
          <a:p>
            <a:endParaRPr lang="en-US" dirty="0"/>
          </a:p>
          <a:p>
            <a:r>
              <a:rPr lang="en-US" dirty="0"/>
              <a:t>Management innovations can create new organizational structures that can make building an entrepreneurial culture more effective, facilitating the development of innovation in other areas, playing a key role in enhancing an enterprise’s innovative capabilities (</a:t>
            </a:r>
            <a:r>
              <a:rPr lang="en-US" dirty="0" err="1"/>
              <a:t>Gunday</a:t>
            </a:r>
            <a:r>
              <a:rPr lang="en-US" dirty="0"/>
              <a:t> </a:t>
            </a:r>
            <a:r>
              <a:rPr lang="en-US" i="1" dirty="0"/>
              <a:t>et al</a:t>
            </a:r>
            <a:r>
              <a:rPr lang="en-US" dirty="0"/>
              <a:t>., 2011).</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204193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92500"/>
          </a:bodyPr>
          <a:lstStyle/>
          <a:p>
            <a:r>
              <a:rPr lang="en-US" b="1" dirty="0"/>
              <a:t>Barriers to Creativity and Innovation</a:t>
            </a:r>
          </a:p>
          <a:p>
            <a:r>
              <a:rPr lang="en-US" dirty="0"/>
              <a:t>An enterprise’s strategy, structures, support mechanisms, and </a:t>
            </a:r>
            <a:r>
              <a:rPr lang="en-US" dirty="0" err="1"/>
              <a:t>behaviour</a:t>
            </a:r>
            <a:r>
              <a:rPr lang="en-US" dirty="0"/>
              <a:t> that encourages innovation will either support or hinder creativity and the innovation process (Martins and </a:t>
            </a:r>
            <a:r>
              <a:rPr lang="en-US" dirty="0" err="1"/>
              <a:t>Treblanche</a:t>
            </a:r>
            <a:r>
              <a:rPr lang="en-US" dirty="0"/>
              <a:t>, 2003).</a:t>
            </a:r>
          </a:p>
          <a:p>
            <a:endParaRPr lang="en-US" dirty="0"/>
          </a:p>
          <a:p>
            <a:r>
              <a:rPr lang="en-US" dirty="0"/>
              <a:t>Factors such as the firm’s age, types of innovation being developed, and the cultural context play significant roles in influencing the success of developing innovations (</a:t>
            </a:r>
            <a:r>
              <a:rPr lang="en-US" dirty="0" err="1"/>
              <a:t>Rosenbusch</a:t>
            </a:r>
            <a:r>
              <a:rPr lang="en-US" dirty="0"/>
              <a:t> </a:t>
            </a:r>
            <a:r>
              <a:rPr lang="en-US" i="1" dirty="0"/>
              <a:t>et al</a:t>
            </a:r>
            <a:r>
              <a:rPr lang="en-US" dirty="0"/>
              <a:t>., 2011).</a:t>
            </a:r>
          </a:p>
          <a:p>
            <a:endParaRPr lang="en-US" dirty="0"/>
          </a:p>
          <a:p>
            <a:r>
              <a:rPr lang="en-US" dirty="0"/>
              <a:t>Innovation requires significant investment in time and resources, as well as creating risk for the enterprise.</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193143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a:bodyPr>
          <a:lstStyle/>
          <a:p>
            <a:r>
              <a:rPr lang="en-US" dirty="0"/>
              <a:t>Tourism enterprises may operate with a limited resource base both in funding and knowledge and may not have the competencies to establish formal research and development departments (Whittaker </a:t>
            </a:r>
            <a:r>
              <a:rPr lang="en-US" i="1" dirty="0"/>
              <a:t>et al</a:t>
            </a:r>
            <a:r>
              <a:rPr lang="en-US" dirty="0"/>
              <a:t>., 2016). </a:t>
            </a:r>
          </a:p>
          <a:p>
            <a:endParaRPr lang="en-US" dirty="0"/>
          </a:p>
          <a:p>
            <a:r>
              <a:rPr lang="en-US" dirty="0"/>
              <a:t>The innovation development process can also be restricted due to high development costs, lack of government support, and difficulties in protecting intellectual property (</a:t>
            </a:r>
            <a:r>
              <a:rPr lang="en-US" dirty="0" err="1"/>
              <a:t>Oke</a:t>
            </a:r>
            <a:r>
              <a:rPr lang="en-US" dirty="0"/>
              <a:t>, 2004; Madrid-</a:t>
            </a:r>
            <a:r>
              <a:rPr lang="en-US" dirty="0" err="1"/>
              <a:t>Guijarro</a:t>
            </a:r>
            <a:r>
              <a:rPr lang="en-US" dirty="0"/>
              <a:t> </a:t>
            </a:r>
            <a:r>
              <a:rPr lang="en-US" i="1" dirty="0"/>
              <a:t>et al</a:t>
            </a:r>
            <a:r>
              <a:rPr lang="en-US" dirty="0"/>
              <a:t>., 2009).</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213880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715589"/>
            <a:ext cx="3431109" cy="4450080"/>
          </a:xfrm>
        </p:spPr>
        <p:txBody>
          <a:bodyPr>
            <a:normAutofit/>
          </a:bodyPr>
          <a:lstStyle/>
          <a:p>
            <a:r>
              <a:rPr lang="en-US" b="1" dirty="0"/>
              <a:t>The Innovation Development Process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pic>
        <p:nvPicPr>
          <p:cNvPr id="6" name="Picture 5">
            <a:extLst>
              <a:ext uri="{FF2B5EF4-FFF2-40B4-BE49-F238E27FC236}">
                <a16:creationId xmlns:a16="http://schemas.microsoft.com/office/drawing/2014/main" id="{FE80715B-9FB5-E14F-27C1-B08706F752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6449" y="1272381"/>
            <a:ext cx="7698814" cy="4450080"/>
          </a:xfrm>
          <a:prstGeom prst="rect">
            <a:avLst/>
          </a:prstGeom>
          <a:noFill/>
        </p:spPr>
      </p:pic>
    </p:spTree>
    <p:extLst>
      <p:ext uri="{BB962C8B-B14F-4D97-AF65-F5344CB8AC3E}">
        <p14:creationId xmlns:p14="http://schemas.microsoft.com/office/powerpoint/2010/main" val="321017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E8135-AAF5-4773-A76B-7740AA03AF1B}"/>
              </a:ext>
            </a:extLst>
          </p:cNvPr>
          <p:cNvSpPr>
            <a:spLocks noGrp="1"/>
          </p:cNvSpPr>
          <p:nvPr>
            <p:ph type="body" sz="quarter" idx="10"/>
          </p:nvPr>
        </p:nvSpPr>
        <p:spPr>
          <a:xfrm>
            <a:off x="540000" y="1260000"/>
            <a:ext cx="10800000" cy="4699011"/>
          </a:xfrm>
        </p:spPr>
        <p:txBody>
          <a:bodyPr>
            <a:normAutofit/>
          </a:bodyPr>
          <a:lstStyle/>
          <a:p>
            <a:r>
              <a:rPr lang="en-AU" b="1" dirty="0"/>
              <a:t>Questions/activities</a:t>
            </a:r>
          </a:p>
          <a:p>
            <a:pPr marL="514350" indent="-514350">
              <a:buFont typeface="+mj-lt"/>
              <a:buAutoNum type="arabicPeriod"/>
            </a:pPr>
            <a:r>
              <a:rPr lang="en-US" sz="2600" dirty="0"/>
              <a:t>How can tourism enterprises build a culture of creativity within the organization?</a:t>
            </a:r>
          </a:p>
          <a:p>
            <a:pPr marL="514350" indent="-514350">
              <a:buFont typeface="+mj-lt"/>
              <a:buAutoNum type="arabicPeriod"/>
            </a:pPr>
            <a:r>
              <a:rPr lang="en-US" sz="2600" dirty="0"/>
              <a:t>What external sources of information may be useful for tourism enterprises to develop ideas for information?</a:t>
            </a:r>
          </a:p>
          <a:p>
            <a:pPr marL="514350" indent="-514350">
              <a:buFont typeface="+mj-lt"/>
              <a:buAutoNum type="arabicPeriod"/>
            </a:pPr>
            <a:r>
              <a:rPr lang="en-US" sz="2600" dirty="0"/>
              <a:t>Do some research and find out what are the current innovations in products, services, processes, management, and marketing in the tourism industry.</a:t>
            </a:r>
          </a:p>
          <a:p>
            <a:pPr marL="514350" indent="-514350">
              <a:buFont typeface="+mj-lt"/>
              <a:buAutoNum type="arabicPeriod"/>
            </a:pPr>
            <a:r>
              <a:rPr lang="en-US" sz="2600" dirty="0"/>
              <a:t>How might tourism entrepreneurs overcome some of the barriers associated with the innovation development process?</a:t>
            </a:r>
          </a:p>
          <a:p>
            <a:endParaRPr lang="en-AU" dirty="0"/>
          </a:p>
        </p:txBody>
      </p:sp>
      <p:sp>
        <p:nvSpPr>
          <p:cNvPr id="3" name="Text Placeholder 2">
            <a:extLst>
              <a:ext uri="{FF2B5EF4-FFF2-40B4-BE49-F238E27FC236}">
                <a16:creationId xmlns:a16="http://schemas.microsoft.com/office/drawing/2014/main" id="{5111ADCA-0E5A-4169-AA15-F2FBD4144E9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113111D3-D0AD-4EC7-8F9A-B29807C9DF31}"/>
              </a:ext>
            </a:extLst>
          </p:cNvPr>
          <p:cNvSpPr>
            <a:spLocks noGrp="1"/>
          </p:cNvSpPr>
          <p:nvPr>
            <p:ph type="title"/>
          </p:nvPr>
        </p:nvSpPr>
        <p:spPr/>
        <p:txBody>
          <a:bodyPr/>
          <a:lstStyle/>
          <a:p>
            <a:r>
              <a:rPr lang="en-AU" dirty="0"/>
              <a:t>Chapter 3: Creativity and Innovation</a:t>
            </a:r>
          </a:p>
        </p:txBody>
      </p:sp>
    </p:spTree>
    <p:extLst>
      <p:ext uri="{BB962C8B-B14F-4D97-AF65-F5344CB8AC3E}">
        <p14:creationId xmlns:p14="http://schemas.microsoft.com/office/powerpoint/2010/main" val="251315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a:bodyPr>
          <a:lstStyle/>
          <a:p>
            <a:r>
              <a:rPr lang="en-US" b="1" dirty="0"/>
              <a:t>Learning Outcomes: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Distinguish between the concepts of creativity and innovation</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Identify the sources of information for new business ideas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Understand the different types of innovations that can be developed by tourism enterprises</a:t>
            </a:r>
          </a:p>
          <a:p>
            <a:pPr marL="285750" indent="-285750">
              <a:lnSpc>
                <a:spcPct val="150000"/>
              </a:lnSpc>
              <a:spcAft>
                <a:spcPts val="800"/>
              </a:spcAft>
              <a:buFont typeface="Arial" panose="020B0604020202020204" pitchFamily="34" charset="0"/>
              <a:buChar char="•"/>
            </a:pPr>
            <a:r>
              <a:rPr lang="en-US" sz="2400" dirty="0">
                <a:effectLst/>
                <a:ea typeface="Calibri" panose="020F0502020204030204" pitchFamily="34" charset="0"/>
              </a:rPr>
              <a:t>Identify the barriers to creativity and the innovation process</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39340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92500" lnSpcReduction="10000"/>
          </a:bodyPr>
          <a:lstStyle/>
          <a:p>
            <a:r>
              <a:rPr lang="en-AU" b="1" dirty="0"/>
              <a:t>Creativity</a:t>
            </a:r>
          </a:p>
          <a:p>
            <a:r>
              <a:rPr lang="en-US" dirty="0"/>
              <a:t>Creativity is defined as the act of generating or recognizing ideas, alternatives or possibilities that may be useful in solving problems, communicating with others, and entertaining ourselves and others (Franken, 1982, p. 396).</a:t>
            </a:r>
          </a:p>
          <a:p>
            <a:endParaRPr lang="en-US" dirty="0"/>
          </a:p>
          <a:p>
            <a:r>
              <a:rPr lang="en-US" dirty="0"/>
              <a:t>The concept of creativity involves creative thinking, creativity processes, and creativity outcomes (Edwards-Schachter </a:t>
            </a:r>
            <a:r>
              <a:rPr lang="en-US" i="1" dirty="0"/>
              <a:t>et al</a:t>
            </a:r>
            <a:r>
              <a:rPr lang="en-US" dirty="0"/>
              <a:t>., 2015). </a:t>
            </a:r>
          </a:p>
          <a:p>
            <a:endParaRPr lang="en-US" dirty="0"/>
          </a:p>
          <a:p>
            <a:r>
              <a:rPr lang="en-US" dirty="0"/>
              <a:t>Creative ideas are a ‘multiplicative product of originality, utility and surprise’, whereas uncreative ideas are routine or habitual, serendipitous responses (Simonton, 2016, p. 87).</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45425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92500" lnSpcReduction="20000"/>
          </a:bodyPr>
          <a:lstStyle/>
          <a:p>
            <a:r>
              <a:rPr lang="en-US" dirty="0"/>
              <a:t>At the enterprise level, creativity is defined as ‘the generation of new and useful/valuable ideas for products, services, processes, and procedures by individuals or groups in specific </a:t>
            </a:r>
            <a:r>
              <a:rPr lang="en-US" dirty="0" err="1"/>
              <a:t>organisational</a:t>
            </a:r>
            <a:r>
              <a:rPr lang="en-US" dirty="0"/>
              <a:t> contexts’ (Martins and </a:t>
            </a:r>
            <a:r>
              <a:rPr lang="en-US" dirty="0" err="1"/>
              <a:t>Treblanche</a:t>
            </a:r>
            <a:r>
              <a:rPr lang="en-US" dirty="0"/>
              <a:t>, 2003, p. 67).</a:t>
            </a:r>
          </a:p>
          <a:p>
            <a:endParaRPr lang="en-US" dirty="0"/>
          </a:p>
          <a:p>
            <a:r>
              <a:rPr lang="en-US" dirty="0"/>
              <a:t>Actors from outside the enterprise that have input into the creative process include customers, clients, professional bodies, and cross-boundary networks (Anderson </a:t>
            </a:r>
            <a:r>
              <a:rPr lang="en-US" i="1" dirty="0"/>
              <a:t>et al</a:t>
            </a:r>
            <a:r>
              <a:rPr lang="en-US" dirty="0"/>
              <a:t>., 2014).</a:t>
            </a:r>
          </a:p>
          <a:p>
            <a:endParaRPr lang="en-US" dirty="0"/>
          </a:p>
          <a:p>
            <a:r>
              <a:rPr lang="en-US" dirty="0"/>
              <a:t>Creative ideas can be generated from monitoring and imitating competitors, gathering customer feedback, consulting with suppliers, or accessing University and Government research (Von Hippel, 1988; Chesbrough </a:t>
            </a:r>
            <a:r>
              <a:rPr lang="en-US" i="1" dirty="0"/>
              <a:t>et al</a:t>
            </a:r>
            <a:r>
              <a:rPr lang="en-US" dirty="0"/>
              <a:t>., 2006).</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250690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a:bodyPr>
          <a:lstStyle/>
          <a:p>
            <a:r>
              <a:rPr lang="en-US" b="1" dirty="0"/>
              <a:t>Innovation</a:t>
            </a:r>
          </a:p>
          <a:p>
            <a:endParaRPr lang="en-US" dirty="0"/>
          </a:p>
          <a:p>
            <a:r>
              <a:rPr lang="en-US" dirty="0"/>
              <a:t>Innovation is defined as the introduction of new products or production methods, the opening of a new market or source of new materials, and the creation of new </a:t>
            </a:r>
            <a:r>
              <a:rPr lang="en-US" dirty="0" err="1"/>
              <a:t>organisational</a:t>
            </a:r>
            <a:r>
              <a:rPr lang="en-US" dirty="0"/>
              <a:t> structures in industry (Schumpeter, 1952).</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172456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a:bodyPr>
          <a:lstStyle/>
          <a:p>
            <a:r>
              <a:rPr lang="en-US" dirty="0"/>
              <a:t>The key element to define an innovation is that it must be a ‘new’ idea. Being ‘new’ encompasses an idea that is perceived as new to an individual regardless of when it was first used or discovered (Rogers, 2003).</a:t>
            </a:r>
          </a:p>
          <a:p>
            <a:endParaRPr lang="en-US" dirty="0"/>
          </a:p>
          <a:p>
            <a:r>
              <a:rPr lang="en-US" dirty="0"/>
              <a:t>For an idea to be considered an innovation it must also be successfully implemented and </a:t>
            </a:r>
            <a:r>
              <a:rPr lang="en-US" dirty="0" err="1"/>
              <a:t>utilised</a:t>
            </a:r>
            <a:r>
              <a:rPr lang="en-US" dirty="0"/>
              <a:t> for an economic benefit (Kanter, 1983; </a:t>
            </a:r>
            <a:r>
              <a:rPr lang="en-US" dirty="0" err="1"/>
              <a:t>Damanpour</a:t>
            </a:r>
            <a:r>
              <a:rPr lang="en-US" dirty="0"/>
              <a:t>, 1987).</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10736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a:bodyPr>
          <a:lstStyle/>
          <a:p>
            <a:r>
              <a:rPr lang="en-US" b="1" dirty="0"/>
              <a:t>Sources of Information for Innovation</a:t>
            </a:r>
          </a:p>
          <a:p>
            <a:endParaRPr lang="en-US" b="1" dirty="0"/>
          </a:p>
          <a:p>
            <a:r>
              <a:rPr lang="en-US" dirty="0"/>
              <a:t>New ideas can come from ‘internal sources’, generally referring to actors within an enterprise, and from ‘external sources’, referring to actors outside the enterprise (</a:t>
            </a:r>
            <a:r>
              <a:rPr lang="en-US" dirty="0" err="1"/>
              <a:t>Bommer</a:t>
            </a:r>
            <a:r>
              <a:rPr lang="en-US" dirty="0"/>
              <a:t> and </a:t>
            </a:r>
            <a:r>
              <a:rPr lang="en-US" dirty="0" err="1"/>
              <a:t>Jalajas</a:t>
            </a:r>
            <a:r>
              <a:rPr lang="en-US" dirty="0"/>
              <a:t>, 2004). </a:t>
            </a:r>
          </a:p>
          <a:p>
            <a:endParaRPr lang="en-US" dirty="0"/>
          </a:p>
          <a:p>
            <a:r>
              <a:rPr lang="en-US" i="1" dirty="0"/>
              <a:t>Internal sources</a:t>
            </a:r>
            <a:r>
              <a:rPr lang="en-US" dirty="0"/>
              <a:t>: investments in internal R&amp;D, employees</a:t>
            </a:r>
          </a:p>
          <a:p>
            <a:r>
              <a:rPr lang="en-US" i="1" dirty="0"/>
              <a:t>External sources</a:t>
            </a:r>
            <a:r>
              <a:rPr lang="en-US" dirty="0"/>
              <a:t>: suppliers, customers, competitors, universities, governments, private laboratories, other countries</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155192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a:bodyPr>
          <a:lstStyle/>
          <a:p>
            <a:r>
              <a:rPr lang="en-US" b="1" dirty="0"/>
              <a:t>Types of Innovation</a:t>
            </a:r>
          </a:p>
          <a:p>
            <a:endParaRPr lang="en-US" b="1" dirty="0"/>
          </a:p>
          <a:p>
            <a:r>
              <a:rPr lang="en-US" dirty="0"/>
              <a:t>The Organization for Economic Cooperation and Development (OECD) (OECD &amp; Eurostat, 2005) classifies innovations according to five types: product, service, process, management, and marketing innovations (Schumpeter, 1934; </a:t>
            </a:r>
            <a:r>
              <a:rPr lang="en-US" dirty="0" err="1"/>
              <a:t>Hjalager</a:t>
            </a:r>
            <a:r>
              <a:rPr lang="en-US" dirty="0"/>
              <a:t>, 2010). </a:t>
            </a:r>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385161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a:xfrm>
            <a:off x="540000" y="1260000"/>
            <a:ext cx="10800000" cy="4905669"/>
          </a:xfrm>
        </p:spPr>
        <p:txBody>
          <a:bodyPr>
            <a:normAutofit fontScale="92500" lnSpcReduction="10000"/>
          </a:bodyPr>
          <a:lstStyle/>
          <a:p>
            <a:r>
              <a:rPr lang="en-US" b="1" dirty="0"/>
              <a:t>Product/service innovation:</a:t>
            </a:r>
          </a:p>
          <a:p>
            <a:r>
              <a:rPr lang="en-US" dirty="0"/>
              <a:t>New or significantly improved products and services (Hall, 2009). These can be the development or introduction of new materials, intermediate products, or new components or product features (</a:t>
            </a:r>
            <a:r>
              <a:rPr lang="en-US" dirty="0" err="1"/>
              <a:t>Camisón</a:t>
            </a:r>
            <a:r>
              <a:rPr lang="en-US" dirty="0"/>
              <a:t> and </a:t>
            </a:r>
            <a:r>
              <a:rPr lang="en-US" dirty="0" err="1"/>
              <a:t>Monfort</a:t>
            </a:r>
            <a:r>
              <a:rPr lang="en-US" dirty="0"/>
              <a:t>-Mir, 2012). </a:t>
            </a:r>
          </a:p>
          <a:p>
            <a:endParaRPr lang="en-US" dirty="0"/>
          </a:p>
          <a:p>
            <a:r>
              <a:rPr lang="en-US" b="1" dirty="0"/>
              <a:t>Process innovation:</a:t>
            </a:r>
          </a:p>
          <a:p>
            <a:r>
              <a:rPr lang="en-US" dirty="0"/>
              <a:t>New processes which take place ‘behind the scenes’ with the goal of increasing efficiency and productivity (</a:t>
            </a:r>
            <a:r>
              <a:rPr lang="en-US" dirty="0" err="1"/>
              <a:t>Hjalager</a:t>
            </a:r>
            <a:r>
              <a:rPr lang="en-US" dirty="0"/>
              <a:t>, 2010). This can include the introduction of new equipment or increased automation, new and more efficient methods of production, or the use of new energy sources (</a:t>
            </a:r>
            <a:r>
              <a:rPr lang="en-US" dirty="0" err="1"/>
              <a:t>Camisón</a:t>
            </a:r>
            <a:r>
              <a:rPr lang="en-US" dirty="0"/>
              <a:t> and </a:t>
            </a:r>
            <a:r>
              <a:rPr lang="en-US" dirty="0" err="1"/>
              <a:t>Monfort</a:t>
            </a:r>
            <a:r>
              <a:rPr lang="en-US" dirty="0"/>
              <a:t>-Mir, 2012).</a:t>
            </a: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p:txBody>
          <a:bodyPr/>
          <a:lstStyle/>
          <a:p>
            <a:r>
              <a:rPr lang="en-US" dirty="0"/>
              <a:t>Chapter 3: Creativity and Innovation</a:t>
            </a:r>
          </a:p>
        </p:txBody>
      </p:sp>
    </p:spTree>
    <p:extLst>
      <p:ext uri="{BB962C8B-B14F-4D97-AF65-F5344CB8AC3E}">
        <p14:creationId xmlns:p14="http://schemas.microsoft.com/office/powerpoint/2010/main" val="559562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1149</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Managing Tourism Enterprises</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lpstr>Chapter 3: Creativity and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10</cp:revision>
  <dcterms:created xsi:type="dcterms:W3CDTF">2020-12-15T17:30:40Z</dcterms:created>
  <dcterms:modified xsi:type="dcterms:W3CDTF">2022-12-14T10:22:24Z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