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89" r:id="rId4"/>
    <p:sldId id="290" r:id="rId5"/>
    <p:sldId id="291" r:id="rId6"/>
    <p:sldId id="292" r:id="rId7"/>
    <p:sldId id="293" r:id="rId8"/>
    <p:sldId id="294" r:id="rId9"/>
    <p:sldId id="295" r:id="rId10"/>
    <p:sldId id="296" r:id="rId11"/>
    <p:sldId id="297" r:id="rId12"/>
    <p:sldId id="298" r:id="rId13"/>
    <p:sldId id="299" r:id="rId14"/>
    <p:sldId id="300" r:id="rId15"/>
    <p:sldId id="301" r:id="rId16"/>
    <p:sldId id="277"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3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9500E"/>
    <a:srgbClr val="368729"/>
    <a:srgbClr val="F8634F"/>
    <a:srgbClr val="607C2F"/>
    <a:srgbClr val="607C5E"/>
    <a:srgbClr val="49662C"/>
    <a:srgbClr val="478E06"/>
    <a:srgbClr val="93C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16" autoAdjust="0"/>
    <p:restoredTop sz="96405" autoAdjust="0"/>
  </p:normalViewPr>
  <p:slideViewPr>
    <p:cSldViewPr snapToGrid="0" snapToObjects="1">
      <p:cViewPr varScale="1">
        <p:scale>
          <a:sx n="68" d="100"/>
          <a:sy n="68" d="100"/>
        </p:scale>
        <p:origin x="1056" y="78"/>
      </p:cViewPr>
      <p:guideLst>
        <p:guide orient="horz" pos="2160"/>
        <p:guide pos="4392"/>
      </p:guideLst>
    </p:cSldViewPr>
  </p:slideViewPr>
  <p:outlineViewPr>
    <p:cViewPr>
      <p:scale>
        <a:sx n="33" d="100"/>
        <a:sy n="33" d="100"/>
      </p:scale>
      <p:origin x="48"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0AA853A1-56EF-DA4E-8CAC-CDB94D0D7153}"/>
              </a:ext>
            </a:extLst>
          </p:cNvPr>
          <p:cNvSpPr>
            <a:spLocks noGrp="1"/>
          </p:cNvSpPr>
          <p:nvPr>
            <p:ph type="pic" sz="quarter" idx="10"/>
          </p:nvPr>
        </p:nvSpPr>
        <p:spPr>
          <a:xfrm>
            <a:off x="0" y="0"/>
            <a:ext cx="12192000" cy="4152900"/>
          </a:xfrm>
          <a:noFill/>
        </p:spPr>
        <p:txBody>
          <a:bodyPr/>
          <a:lstStyle/>
          <a:p>
            <a:r>
              <a:rPr lang="en-GB"/>
              <a:t>Click icon to add picture</a:t>
            </a:r>
            <a:endParaRPr lang="en-US"/>
          </a:p>
        </p:txBody>
      </p:sp>
      <p:sp>
        <p:nvSpPr>
          <p:cNvPr id="37" name="Rectangle 36"/>
          <p:cNvSpPr/>
          <p:nvPr userDrawn="1"/>
        </p:nvSpPr>
        <p:spPr>
          <a:xfrm>
            <a:off x="0" y="4152900"/>
            <a:ext cx="12192000" cy="2705100"/>
          </a:xfrm>
          <a:prstGeom prst="rect">
            <a:avLst/>
          </a:prstGeom>
          <a:solidFill>
            <a:srgbClr val="36872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dirty="0">
              <a:solidFill>
                <a:schemeClr val="tx1"/>
              </a:solidFill>
            </a:endParaRPr>
          </a:p>
        </p:txBody>
      </p:sp>
      <p:sp>
        <p:nvSpPr>
          <p:cNvPr id="42" name="Title 41"/>
          <p:cNvSpPr>
            <a:spLocks noGrp="1"/>
          </p:cNvSpPr>
          <p:nvPr>
            <p:ph type="title"/>
          </p:nvPr>
        </p:nvSpPr>
        <p:spPr>
          <a:xfrm>
            <a:off x="914400" y="4453031"/>
            <a:ext cx="10363200" cy="991419"/>
          </a:xfrm>
        </p:spPr>
        <p:txBody>
          <a:bodyPr anchor="t">
            <a:normAutofit/>
          </a:bodyPr>
          <a:lstStyle>
            <a:lvl1pPr algn="ctr">
              <a:defRPr sz="4400" b="1">
                <a:solidFill>
                  <a:schemeClr val="bg1"/>
                </a:solidFill>
                <a:latin typeface="Arial" pitchFamily="34" charset="0"/>
                <a:cs typeface="Arial" pitchFamily="34" charset="0"/>
              </a:defRPr>
            </a:lvl1pPr>
          </a:lstStyle>
          <a:p>
            <a:r>
              <a:rPr lang="en-GB"/>
              <a:t>Click to edit Master title style</a:t>
            </a:r>
            <a:endParaRPr lang="en-GB" dirty="0"/>
          </a:p>
        </p:txBody>
      </p:sp>
      <p:pic>
        <p:nvPicPr>
          <p:cNvPr id="10" name="Picture 9">
            <a:extLst>
              <a:ext uri="{FF2B5EF4-FFF2-40B4-BE49-F238E27FC236}">
                <a16:creationId xmlns:a16="http://schemas.microsoft.com/office/drawing/2014/main" id="{D40DA9E4-BD4F-1946-AEBB-461215A8A4D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02132" y="6434206"/>
            <a:ext cx="952607" cy="276999"/>
          </a:xfrm>
          <a:prstGeom prst="rect">
            <a:avLst/>
          </a:prstGeom>
        </p:spPr>
      </p:pic>
      <p:sp>
        <p:nvSpPr>
          <p:cNvPr id="11" name="Rectangle 10">
            <a:extLst>
              <a:ext uri="{FF2B5EF4-FFF2-40B4-BE49-F238E27FC236}">
                <a16:creationId xmlns:a16="http://schemas.microsoft.com/office/drawing/2014/main" id="{594E4BE1-7838-A749-83F3-6162F8AE233C}"/>
              </a:ext>
            </a:extLst>
          </p:cNvPr>
          <p:cNvSpPr/>
          <p:nvPr userDrawn="1"/>
        </p:nvSpPr>
        <p:spPr>
          <a:xfrm>
            <a:off x="-252548" y="6434206"/>
            <a:ext cx="2333896" cy="276999"/>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b="1" dirty="0">
                <a:solidFill>
                  <a:srgbClr val="FFFFFF"/>
                </a:solidFill>
                <a:latin typeface="Arial"/>
                <a:cs typeface="Arial"/>
              </a:rPr>
              <a:t>TEACHING MATERIALS</a:t>
            </a:r>
          </a:p>
        </p:txBody>
      </p:sp>
      <p:sp>
        <p:nvSpPr>
          <p:cNvPr id="12" name="Subtitle 2">
            <a:extLst>
              <a:ext uri="{FF2B5EF4-FFF2-40B4-BE49-F238E27FC236}">
                <a16:creationId xmlns:a16="http://schemas.microsoft.com/office/drawing/2014/main" id="{C3FC30CE-78BF-EC41-93AE-662F98F20E98}"/>
              </a:ext>
            </a:extLst>
          </p:cNvPr>
          <p:cNvSpPr>
            <a:spLocks noGrp="1"/>
          </p:cNvSpPr>
          <p:nvPr>
            <p:ph type="subTitle" idx="1"/>
          </p:nvPr>
        </p:nvSpPr>
        <p:spPr>
          <a:xfrm>
            <a:off x="0" y="5405187"/>
            <a:ext cx="12192000" cy="578170"/>
          </a:xfrm>
          <a:prstGeom prst="rect">
            <a:avLst/>
          </a:prstGeom>
        </p:spPr>
        <p:txBody>
          <a:bodyPr anchor="t"/>
          <a:lstStyle>
            <a:lvl1pPr marL="0" indent="0" algn="ctr">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Tree>
    <p:extLst>
      <p:ext uri="{BB962C8B-B14F-4D97-AF65-F5344CB8AC3E}">
        <p14:creationId xmlns:p14="http://schemas.microsoft.com/office/powerpoint/2010/main" val="3950394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11" name="TextBox 10"/>
          <p:cNvSpPr txBox="1"/>
          <p:nvPr userDrawn="1"/>
        </p:nvSpPr>
        <p:spPr>
          <a:xfrm>
            <a:off x="1748353" y="486907"/>
            <a:ext cx="9595284" cy="430887"/>
          </a:xfrm>
          <a:prstGeom prst="rect">
            <a:avLst/>
          </a:prstGeom>
          <a:noFill/>
        </p:spPr>
        <p:txBody>
          <a:bodyPr wrap="square" rtlCol="0">
            <a:spAutoFit/>
          </a:bodyPr>
          <a:lstStyle/>
          <a:p>
            <a:endParaRPr lang="en-US" sz="2200" b="1" dirty="0">
              <a:solidFill>
                <a:srgbClr val="000000"/>
              </a:solidFill>
              <a:latin typeface="Arial"/>
              <a:cs typeface="Arial"/>
            </a:endParaRPr>
          </a:p>
        </p:txBody>
      </p:sp>
      <p:sp>
        <p:nvSpPr>
          <p:cNvPr id="15" name="Text Placeholder 14"/>
          <p:cNvSpPr>
            <a:spLocks noGrp="1"/>
          </p:cNvSpPr>
          <p:nvPr>
            <p:ph type="body" sz="quarter" idx="10"/>
          </p:nvPr>
        </p:nvSpPr>
        <p:spPr>
          <a:xfrm>
            <a:off x="540000" y="1260000"/>
            <a:ext cx="10800000" cy="4312919"/>
          </a:xfrm>
        </p:spPr>
        <p:txBody>
          <a:bodyPr/>
          <a:lstStyle>
            <a:lvl1pPr marL="0" indent="0">
              <a:buNone/>
              <a:defRPr>
                <a:solidFill>
                  <a:schemeClr val="tx1"/>
                </a:solidFill>
              </a:defRPr>
            </a:lvl1pPr>
          </a:lstStyle>
          <a:p>
            <a:pPr lvl="0"/>
            <a:r>
              <a:rPr lang="en-GB"/>
              <a:t>Click to edit Master text styles</a:t>
            </a:r>
          </a:p>
        </p:txBody>
      </p:sp>
      <p:sp>
        <p:nvSpPr>
          <p:cNvPr id="12" name="Rectangle 11">
            <a:extLst>
              <a:ext uri="{FF2B5EF4-FFF2-40B4-BE49-F238E27FC236}">
                <a16:creationId xmlns:a16="http://schemas.microsoft.com/office/drawing/2014/main" id="{D3FE9615-B598-CD4C-9347-A609426A0A91}"/>
              </a:ext>
            </a:extLst>
          </p:cNvPr>
          <p:cNvSpPr/>
          <p:nvPr userDrawn="1"/>
        </p:nvSpPr>
        <p:spPr>
          <a:xfrm>
            <a:off x="0" y="6287414"/>
            <a:ext cx="12192000" cy="570586"/>
          </a:xfrm>
          <a:prstGeom prst="rect">
            <a:avLst/>
          </a:prstGeom>
          <a:solidFill>
            <a:srgbClr val="368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2E11CD5B-B7E7-DF45-BE99-D2677DF4A1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02132" y="6434206"/>
            <a:ext cx="952607" cy="276999"/>
          </a:xfrm>
          <a:prstGeom prst="rect">
            <a:avLst/>
          </a:prstGeom>
        </p:spPr>
      </p:pic>
      <p:sp>
        <p:nvSpPr>
          <p:cNvPr id="8" name="Rectangle 7">
            <a:extLst>
              <a:ext uri="{FF2B5EF4-FFF2-40B4-BE49-F238E27FC236}">
                <a16:creationId xmlns:a16="http://schemas.microsoft.com/office/drawing/2014/main" id="{8B2FD223-17F8-B84F-88D5-7208982FDE14}"/>
              </a:ext>
            </a:extLst>
          </p:cNvPr>
          <p:cNvSpPr/>
          <p:nvPr userDrawn="1"/>
        </p:nvSpPr>
        <p:spPr>
          <a:xfrm>
            <a:off x="-252548" y="6434206"/>
            <a:ext cx="2333896" cy="276999"/>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b="1" dirty="0">
                <a:solidFill>
                  <a:srgbClr val="FFFFFF"/>
                </a:solidFill>
                <a:latin typeface="Arial"/>
                <a:cs typeface="Arial"/>
              </a:rPr>
              <a:t>TEACHING MATERIALS</a:t>
            </a:r>
          </a:p>
        </p:txBody>
      </p:sp>
      <p:sp>
        <p:nvSpPr>
          <p:cNvPr id="3" name="Text Placeholder 2">
            <a:extLst>
              <a:ext uri="{FF2B5EF4-FFF2-40B4-BE49-F238E27FC236}">
                <a16:creationId xmlns:a16="http://schemas.microsoft.com/office/drawing/2014/main" id="{C3FEAC70-28A6-504F-82E9-6E0B92FEF263}"/>
              </a:ext>
            </a:extLst>
          </p:cNvPr>
          <p:cNvSpPr>
            <a:spLocks noGrp="1"/>
          </p:cNvSpPr>
          <p:nvPr>
            <p:ph type="body" sz="quarter" idx="11" hasCustomPrompt="1"/>
          </p:nvPr>
        </p:nvSpPr>
        <p:spPr>
          <a:xfrm>
            <a:off x="2185988" y="6404776"/>
            <a:ext cx="7927975" cy="353833"/>
          </a:xfrm>
        </p:spPr>
        <p:txBody>
          <a:bodyPr/>
          <a:lstStyle>
            <a:lvl1pPr marL="0" indent="0">
              <a:spcBef>
                <a:spcPts val="0"/>
              </a:spcBef>
              <a:buNone/>
              <a:defRPr sz="900">
                <a:solidFill>
                  <a:schemeClr val="bg1"/>
                </a:solidFill>
              </a:defRPr>
            </a:lvl1pPr>
            <a:lvl2pPr>
              <a:buNone/>
              <a:defRPr sz="900"/>
            </a:lvl2pPr>
            <a:lvl3pPr>
              <a:buNone/>
              <a:defRPr sz="900"/>
            </a:lvl3pPr>
            <a:lvl4pPr>
              <a:buNone/>
              <a:defRPr sz="900"/>
            </a:lvl4pPr>
            <a:lvl5pPr>
              <a:buNone/>
              <a:defRPr sz="900"/>
            </a:lvl5pPr>
          </a:lstStyle>
          <a:p>
            <a:pPr lvl="0"/>
            <a:r>
              <a:rPr lang="en-GB" dirty="0"/>
              <a:t>Add Book Title and Authors</a:t>
            </a:r>
          </a:p>
        </p:txBody>
      </p:sp>
      <p:sp>
        <p:nvSpPr>
          <p:cNvPr id="10" name="Title Placeholder 1">
            <a:extLst>
              <a:ext uri="{FF2B5EF4-FFF2-40B4-BE49-F238E27FC236}">
                <a16:creationId xmlns:a16="http://schemas.microsoft.com/office/drawing/2014/main" id="{E6A4B4DA-6EB8-C049-AF95-79AD4977D145}"/>
              </a:ext>
            </a:extLst>
          </p:cNvPr>
          <p:cNvSpPr>
            <a:spLocks noGrp="1"/>
          </p:cNvSpPr>
          <p:nvPr>
            <p:ph type="title" hasCustomPrompt="1"/>
          </p:nvPr>
        </p:nvSpPr>
        <p:spPr>
          <a:xfrm>
            <a:off x="540000" y="468000"/>
            <a:ext cx="10640658" cy="804381"/>
          </a:xfrm>
          <a:prstGeom prst="rect">
            <a:avLst/>
          </a:prstGeom>
        </p:spPr>
        <p:txBody>
          <a:bodyPr vert="horz" lIns="91440" tIns="45720" rIns="91440" bIns="45720" rtlCol="0" anchor="t">
            <a:normAutofit/>
          </a:bodyPr>
          <a:lstStyle>
            <a:lvl1pPr algn="l">
              <a:defRPr sz="2000" b="1"/>
            </a:lvl1pPr>
          </a:lstStyle>
          <a:p>
            <a:r>
              <a:rPr lang="en-GB" dirty="0"/>
              <a:t>CLICK TO EDIT MASTER TITLE STYLE</a:t>
            </a:r>
            <a:endParaRPr lang="en-US" dirty="0"/>
          </a:p>
        </p:txBody>
      </p:sp>
    </p:spTree>
    <p:extLst>
      <p:ext uri="{BB962C8B-B14F-4D97-AF65-F5344CB8AC3E}">
        <p14:creationId xmlns:p14="http://schemas.microsoft.com/office/powerpoint/2010/main" val="264918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17" name="Content Placeholder 16"/>
          <p:cNvSpPr>
            <a:spLocks noGrp="1"/>
          </p:cNvSpPr>
          <p:nvPr>
            <p:ph sz="quarter" idx="13"/>
          </p:nvPr>
        </p:nvSpPr>
        <p:spPr>
          <a:xfrm>
            <a:off x="539999" y="1260000"/>
            <a:ext cx="10800000" cy="4313237"/>
          </a:xfrm>
        </p:spPr>
        <p:txBody>
          <a:bodyPr/>
          <a:lstStyle>
            <a:lvl1pPr marL="0" indent="0">
              <a:buNone/>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1" name="Rectangle 10">
            <a:extLst>
              <a:ext uri="{FF2B5EF4-FFF2-40B4-BE49-F238E27FC236}">
                <a16:creationId xmlns:a16="http://schemas.microsoft.com/office/drawing/2014/main" id="{4283400E-B3B9-5244-B8DC-E27EDC0EC009}"/>
              </a:ext>
            </a:extLst>
          </p:cNvPr>
          <p:cNvSpPr/>
          <p:nvPr userDrawn="1"/>
        </p:nvSpPr>
        <p:spPr>
          <a:xfrm>
            <a:off x="0" y="6287414"/>
            <a:ext cx="12192000" cy="570586"/>
          </a:xfrm>
          <a:prstGeom prst="rect">
            <a:avLst/>
          </a:prstGeom>
          <a:solidFill>
            <a:srgbClr val="368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89E0B021-F61B-9D41-87EE-C0C1928291C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02132" y="6434206"/>
            <a:ext cx="952607" cy="276999"/>
          </a:xfrm>
          <a:prstGeom prst="rect">
            <a:avLst/>
          </a:prstGeom>
        </p:spPr>
      </p:pic>
      <p:sp>
        <p:nvSpPr>
          <p:cNvPr id="8" name="Rectangle 7">
            <a:extLst>
              <a:ext uri="{FF2B5EF4-FFF2-40B4-BE49-F238E27FC236}">
                <a16:creationId xmlns:a16="http://schemas.microsoft.com/office/drawing/2014/main" id="{5F1532C7-CA48-6649-B812-BE17DA29830E}"/>
              </a:ext>
            </a:extLst>
          </p:cNvPr>
          <p:cNvSpPr/>
          <p:nvPr userDrawn="1"/>
        </p:nvSpPr>
        <p:spPr>
          <a:xfrm>
            <a:off x="-252548" y="6434206"/>
            <a:ext cx="2333896" cy="276999"/>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b="1" dirty="0">
                <a:solidFill>
                  <a:srgbClr val="FFFFFF"/>
                </a:solidFill>
                <a:latin typeface="Arial"/>
                <a:cs typeface="Arial"/>
              </a:rPr>
              <a:t>TEACHING MATERIALS</a:t>
            </a:r>
          </a:p>
        </p:txBody>
      </p:sp>
      <p:sp>
        <p:nvSpPr>
          <p:cNvPr id="10" name="Title Placeholder 1">
            <a:extLst>
              <a:ext uri="{FF2B5EF4-FFF2-40B4-BE49-F238E27FC236}">
                <a16:creationId xmlns:a16="http://schemas.microsoft.com/office/drawing/2014/main" id="{2FD0A828-35E7-8B4A-A261-F8248EEF313C}"/>
              </a:ext>
            </a:extLst>
          </p:cNvPr>
          <p:cNvSpPr>
            <a:spLocks noGrp="1"/>
          </p:cNvSpPr>
          <p:nvPr>
            <p:ph type="title" hasCustomPrompt="1"/>
          </p:nvPr>
        </p:nvSpPr>
        <p:spPr>
          <a:xfrm>
            <a:off x="540000" y="468000"/>
            <a:ext cx="10640658" cy="804381"/>
          </a:xfrm>
          <a:prstGeom prst="rect">
            <a:avLst/>
          </a:prstGeom>
        </p:spPr>
        <p:txBody>
          <a:bodyPr vert="horz" lIns="91440" tIns="45720" rIns="91440" bIns="45720" rtlCol="0" anchor="t">
            <a:normAutofit/>
          </a:bodyPr>
          <a:lstStyle>
            <a:lvl1pPr algn="l">
              <a:defRPr sz="2000" b="1"/>
            </a:lvl1pPr>
          </a:lstStyle>
          <a:p>
            <a:r>
              <a:rPr lang="en-GB" dirty="0"/>
              <a:t>CLICK TO EDIT MASTER TITLE STYLE</a:t>
            </a:r>
            <a:endParaRPr lang="en-US" dirty="0"/>
          </a:p>
        </p:txBody>
      </p:sp>
      <p:sp>
        <p:nvSpPr>
          <p:cNvPr id="13" name="Text Placeholder 2">
            <a:extLst>
              <a:ext uri="{FF2B5EF4-FFF2-40B4-BE49-F238E27FC236}">
                <a16:creationId xmlns:a16="http://schemas.microsoft.com/office/drawing/2014/main" id="{189A2761-0345-1A40-8466-AF07B70E2023}"/>
              </a:ext>
            </a:extLst>
          </p:cNvPr>
          <p:cNvSpPr>
            <a:spLocks noGrp="1"/>
          </p:cNvSpPr>
          <p:nvPr>
            <p:ph type="body" sz="quarter" idx="11" hasCustomPrompt="1"/>
          </p:nvPr>
        </p:nvSpPr>
        <p:spPr>
          <a:xfrm>
            <a:off x="2185988" y="6404776"/>
            <a:ext cx="7927975" cy="353833"/>
          </a:xfrm>
        </p:spPr>
        <p:txBody>
          <a:bodyPr/>
          <a:lstStyle>
            <a:lvl1pPr marL="0" indent="0">
              <a:spcBef>
                <a:spcPts val="0"/>
              </a:spcBef>
              <a:buNone/>
              <a:defRPr sz="900">
                <a:solidFill>
                  <a:schemeClr val="bg1"/>
                </a:solidFill>
              </a:defRPr>
            </a:lvl1pPr>
            <a:lvl2pPr>
              <a:buNone/>
              <a:defRPr sz="900"/>
            </a:lvl2pPr>
            <a:lvl3pPr>
              <a:buNone/>
              <a:defRPr sz="900"/>
            </a:lvl3pPr>
            <a:lvl4pPr>
              <a:buNone/>
              <a:defRPr sz="900"/>
            </a:lvl4pPr>
            <a:lvl5pPr>
              <a:buNone/>
              <a:defRPr sz="900"/>
            </a:lvl5pPr>
          </a:lstStyle>
          <a:p>
            <a:pPr lvl="0"/>
            <a:r>
              <a:rPr lang="en-GB" dirty="0"/>
              <a:t>Add Book Title and Authors</a:t>
            </a:r>
          </a:p>
        </p:txBody>
      </p:sp>
    </p:spTree>
    <p:extLst>
      <p:ext uri="{BB962C8B-B14F-4D97-AF65-F5344CB8AC3E}">
        <p14:creationId xmlns:p14="http://schemas.microsoft.com/office/powerpoint/2010/main" val="3469557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7" name="Content Placeholder 16"/>
          <p:cNvSpPr>
            <a:spLocks noGrp="1"/>
          </p:cNvSpPr>
          <p:nvPr>
            <p:ph sz="quarter" idx="13"/>
          </p:nvPr>
        </p:nvSpPr>
        <p:spPr>
          <a:xfrm>
            <a:off x="540000" y="1272382"/>
            <a:ext cx="4510192" cy="4313237"/>
          </a:xfrm>
        </p:spPr>
        <p:txBody>
          <a:bodyPr/>
          <a:lstStyle>
            <a:lvl1pPr marL="0" indent="0">
              <a:buNone/>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2" name="Title Placeholder 1"/>
          <p:cNvSpPr>
            <a:spLocks noGrp="1"/>
          </p:cNvSpPr>
          <p:nvPr>
            <p:ph type="title" hasCustomPrompt="1"/>
          </p:nvPr>
        </p:nvSpPr>
        <p:spPr>
          <a:xfrm>
            <a:off x="540000" y="468000"/>
            <a:ext cx="10640658" cy="804381"/>
          </a:xfrm>
          <a:prstGeom prst="rect">
            <a:avLst/>
          </a:prstGeom>
        </p:spPr>
        <p:txBody>
          <a:bodyPr vert="horz" lIns="91440" tIns="45720" rIns="91440" bIns="45720" rtlCol="0" anchor="t">
            <a:normAutofit/>
          </a:bodyPr>
          <a:lstStyle>
            <a:lvl1pPr algn="l">
              <a:defRPr sz="2000" b="1"/>
            </a:lvl1pPr>
          </a:lstStyle>
          <a:p>
            <a:r>
              <a:rPr lang="en-GB" dirty="0"/>
              <a:t>CLICK TO EDIT MASTER TITLE STYLE</a:t>
            </a:r>
            <a:endParaRPr lang="en-US" dirty="0"/>
          </a:p>
        </p:txBody>
      </p:sp>
      <p:sp>
        <p:nvSpPr>
          <p:cNvPr id="11" name="Content Placeholder 16"/>
          <p:cNvSpPr>
            <a:spLocks noGrp="1"/>
          </p:cNvSpPr>
          <p:nvPr>
            <p:ph sz="quarter" idx="14"/>
          </p:nvPr>
        </p:nvSpPr>
        <p:spPr>
          <a:xfrm>
            <a:off x="6096001" y="1272382"/>
            <a:ext cx="5084657" cy="4313237"/>
          </a:xfrm>
        </p:spPr>
        <p:txBody>
          <a:bodyPr/>
          <a:lstStyle>
            <a:lvl1pPr marL="0" indent="0">
              <a:buNone/>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Rectangle 8">
            <a:extLst>
              <a:ext uri="{FF2B5EF4-FFF2-40B4-BE49-F238E27FC236}">
                <a16:creationId xmlns:a16="http://schemas.microsoft.com/office/drawing/2014/main" id="{780E8AF9-CE86-5946-9640-82EEBAAE30DB}"/>
              </a:ext>
            </a:extLst>
          </p:cNvPr>
          <p:cNvSpPr/>
          <p:nvPr userDrawn="1"/>
        </p:nvSpPr>
        <p:spPr>
          <a:xfrm>
            <a:off x="0" y="6287414"/>
            <a:ext cx="12192000" cy="570586"/>
          </a:xfrm>
          <a:prstGeom prst="rect">
            <a:avLst/>
          </a:prstGeom>
          <a:solidFill>
            <a:srgbClr val="368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45F34E76-EDEF-A04B-B174-C17F481FF19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02132" y="6434206"/>
            <a:ext cx="952607" cy="276999"/>
          </a:xfrm>
          <a:prstGeom prst="rect">
            <a:avLst/>
          </a:prstGeom>
        </p:spPr>
      </p:pic>
      <p:sp>
        <p:nvSpPr>
          <p:cNvPr id="10" name="Rectangle 9">
            <a:extLst>
              <a:ext uri="{FF2B5EF4-FFF2-40B4-BE49-F238E27FC236}">
                <a16:creationId xmlns:a16="http://schemas.microsoft.com/office/drawing/2014/main" id="{3459B059-9087-D14C-A72D-1BF266B97FB7}"/>
              </a:ext>
            </a:extLst>
          </p:cNvPr>
          <p:cNvSpPr/>
          <p:nvPr userDrawn="1"/>
        </p:nvSpPr>
        <p:spPr>
          <a:xfrm>
            <a:off x="-252548" y="6434206"/>
            <a:ext cx="2333896" cy="276999"/>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b="1" dirty="0">
                <a:solidFill>
                  <a:srgbClr val="FFFFFF"/>
                </a:solidFill>
                <a:latin typeface="Arial"/>
                <a:cs typeface="Arial"/>
              </a:rPr>
              <a:t>TEACHING MATERIALS</a:t>
            </a:r>
          </a:p>
        </p:txBody>
      </p:sp>
      <p:sp>
        <p:nvSpPr>
          <p:cNvPr id="15" name="Text Placeholder 2">
            <a:extLst>
              <a:ext uri="{FF2B5EF4-FFF2-40B4-BE49-F238E27FC236}">
                <a16:creationId xmlns:a16="http://schemas.microsoft.com/office/drawing/2014/main" id="{E70B25FE-BFF2-4D43-9BE9-B99FBDD72F20}"/>
              </a:ext>
            </a:extLst>
          </p:cNvPr>
          <p:cNvSpPr>
            <a:spLocks noGrp="1"/>
          </p:cNvSpPr>
          <p:nvPr>
            <p:ph type="body" sz="quarter" idx="11" hasCustomPrompt="1"/>
          </p:nvPr>
        </p:nvSpPr>
        <p:spPr>
          <a:xfrm>
            <a:off x="2185988" y="6404776"/>
            <a:ext cx="7927975" cy="353833"/>
          </a:xfrm>
        </p:spPr>
        <p:txBody>
          <a:bodyPr/>
          <a:lstStyle>
            <a:lvl1pPr marL="0" indent="0">
              <a:spcBef>
                <a:spcPts val="0"/>
              </a:spcBef>
              <a:buNone/>
              <a:defRPr sz="900">
                <a:solidFill>
                  <a:schemeClr val="bg1"/>
                </a:solidFill>
              </a:defRPr>
            </a:lvl1pPr>
            <a:lvl2pPr>
              <a:buNone/>
              <a:defRPr sz="900"/>
            </a:lvl2pPr>
            <a:lvl3pPr>
              <a:buNone/>
              <a:defRPr sz="900"/>
            </a:lvl3pPr>
            <a:lvl4pPr>
              <a:buNone/>
              <a:defRPr sz="900"/>
            </a:lvl4pPr>
            <a:lvl5pPr>
              <a:buNone/>
              <a:defRPr sz="900"/>
            </a:lvl5pPr>
          </a:lstStyle>
          <a:p>
            <a:pPr lvl="0"/>
            <a:r>
              <a:rPr lang="en-GB" dirty="0"/>
              <a:t>Add Book Title and Authors</a:t>
            </a:r>
          </a:p>
        </p:txBody>
      </p:sp>
    </p:spTree>
    <p:extLst>
      <p:ext uri="{BB962C8B-B14F-4D97-AF65-F5344CB8AC3E}">
        <p14:creationId xmlns:p14="http://schemas.microsoft.com/office/powerpoint/2010/main" val="890910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11" name="Content Placeholder 16"/>
          <p:cNvSpPr>
            <a:spLocks noGrp="1"/>
          </p:cNvSpPr>
          <p:nvPr>
            <p:ph sz="quarter" idx="14"/>
          </p:nvPr>
        </p:nvSpPr>
        <p:spPr>
          <a:xfrm>
            <a:off x="6096001" y="1260000"/>
            <a:ext cx="5084657" cy="4313237"/>
          </a:xfrm>
        </p:spPr>
        <p:txBody>
          <a:bodyPr/>
          <a:lstStyle>
            <a:lvl1pPr marL="0" indent="0">
              <a:buNone/>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Picture Placeholder 2">
            <a:extLst>
              <a:ext uri="{FF2B5EF4-FFF2-40B4-BE49-F238E27FC236}">
                <a16:creationId xmlns:a16="http://schemas.microsoft.com/office/drawing/2014/main" id="{54723AA0-CB4E-ED46-9C07-0B9DE5D695EB}"/>
              </a:ext>
            </a:extLst>
          </p:cNvPr>
          <p:cNvSpPr>
            <a:spLocks noGrp="1"/>
          </p:cNvSpPr>
          <p:nvPr>
            <p:ph type="pic" sz="quarter" idx="15"/>
          </p:nvPr>
        </p:nvSpPr>
        <p:spPr>
          <a:xfrm>
            <a:off x="540000" y="1260000"/>
            <a:ext cx="4510616" cy="4313237"/>
          </a:xfrm>
        </p:spPr>
        <p:txBody>
          <a:bodyPr/>
          <a:lstStyle/>
          <a:p>
            <a:r>
              <a:rPr lang="en-GB"/>
              <a:t>Click icon to add picture</a:t>
            </a:r>
            <a:endParaRPr lang="en-US" dirty="0"/>
          </a:p>
        </p:txBody>
      </p:sp>
      <p:sp>
        <p:nvSpPr>
          <p:cNvPr id="9" name="Rectangle 8">
            <a:extLst>
              <a:ext uri="{FF2B5EF4-FFF2-40B4-BE49-F238E27FC236}">
                <a16:creationId xmlns:a16="http://schemas.microsoft.com/office/drawing/2014/main" id="{F29948EA-B26A-D44E-B153-505C779FA0AD}"/>
              </a:ext>
            </a:extLst>
          </p:cNvPr>
          <p:cNvSpPr/>
          <p:nvPr userDrawn="1"/>
        </p:nvSpPr>
        <p:spPr>
          <a:xfrm>
            <a:off x="0" y="6287414"/>
            <a:ext cx="12192000" cy="570586"/>
          </a:xfrm>
          <a:prstGeom prst="rect">
            <a:avLst/>
          </a:prstGeom>
          <a:solidFill>
            <a:srgbClr val="368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CAB71895-C95E-BD49-95ED-78BC5A957E4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02132" y="6434206"/>
            <a:ext cx="952607" cy="276999"/>
          </a:xfrm>
          <a:prstGeom prst="rect">
            <a:avLst/>
          </a:prstGeom>
        </p:spPr>
      </p:pic>
      <p:sp>
        <p:nvSpPr>
          <p:cNvPr id="10" name="Rectangle 9">
            <a:extLst>
              <a:ext uri="{FF2B5EF4-FFF2-40B4-BE49-F238E27FC236}">
                <a16:creationId xmlns:a16="http://schemas.microsoft.com/office/drawing/2014/main" id="{275E97F0-DCE2-7543-BB35-366C83809BCA}"/>
              </a:ext>
            </a:extLst>
          </p:cNvPr>
          <p:cNvSpPr/>
          <p:nvPr userDrawn="1"/>
        </p:nvSpPr>
        <p:spPr>
          <a:xfrm>
            <a:off x="-252548" y="6434206"/>
            <a:ext cx="2333896" cy="276999"/>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b="1" dirty="0">
                <a:solidFill>
                  <a:srgbClr val="FFFFFF"/>
                </a:solidFill>
                <a:latin typeface="Arial"/>
                <a:cs typeface="Arial"/>
              </a:rPr>
              <a:t>TEACHING MATERIALS</a:t>
            </a:r>
          </a:p>
        </p:txBody>
      </p:sp>
      <p:sp>
        <p:nvSpPr>
          <p:cNvPr id="15" name="Title Placeholder 1">
            <a:extLst>
              <a:ext uri="{FF2B5EF4-FFF2-40B4-BE49-F238E27FC236}">
                <a16:creationId xmlns:a16="http://schemas.microsoft.com/office/drawing/2014/main" id="{0894068D-FC13-AB4B-BC81-28FD44315CFA}"/>
              </a:ext>
            </a:extLst>
          </p:cNvPr>
          <p:cNvSpPr>
            <a:spLocks noGrp="1"/>
          </p:cNvSpPr>
          <p:nvPr>
            <p:ph type="title" hasCustomPrompt="1"/>
          </p:nvPr>
        </p:nvSpPr>
        <p:spPr>
          <a:xfrm>
            <a:off x="540000" y="468000"/>
            <a:ext cx="10640658" cy="804381"/>
          </a:xfrm>
          <a:prstGeom prst="rect">
            <a:avLst/>
          </a:prstGeom>
        </p:spPr>
        <p:txBody>
          <a:bodyPr vert="horz" lIns="91440" tIns="45720" rIns="91440" bIns="45720" rtlCol="0" anchor="t">
            <a:normAutofit/>
          </a:bodyPr>
          <a:lstStyle>
            <a:lvl1pPr algn="l">
              <a:defRPr sz="2000" b="1"/>
            </a:lvl1pPr>
          </a:lstStyle>
          <a:p>
            <a:r>
              <a:rPr lang="en-GB" dirty="0"/>
              <a:t>CLICK TO EDIT MASTER TITLE STYLE</a:t>
            </a:r>
            <a:endParaRPr lang="en-US" dirty="0"/>
          </a:p>
        </p:txBody>
      </p:sp>
      <p:sp>
        <p:nvSpPr>
          <p:cNvPr id="12" name="Text Placeholder 2">
            <a:extLst>
              <a:ext uri="{FF2B5EF4-FFF2-40B4-BE49-F238E27FC236}">
                <a16:creationId xmlns:a16="http://schemas.microsoft.com/office/drawing/2014/main" id="{8BBDD2CD-E7F2-294D-A189-8874439ADEB4}"/>
              </a:ext>
            </a:extLst>
          </p:cNvPr>
          <p:cNvSpPr>
            <a:spLocks noGrp="1"/>
          </p:cNvSpPr>
          <p:nvPr>
            <p:ph type="body" sz="quarter" idx="11" hasCustomPrompt="1"/>
          </p:nvPr>
        </p:nvSpPr>
        <p:spPr>
          <a:xfrm>
            <a:off x="2185988" y="6404776"/>
            <a:ext cx="7927975" cy="353833"/>
          </a:xfrm>
        </p:spPr>
        <p:txBody>
          <a:bodyPr/>
          <a:lstStyle>
            <a:lvl1pPr marL="0" indent="0">
              <a:spcBef>
                <a:spcPts val="0"/>
              </a:spcBef>
              <a:buNone/>
              <a:defRPr sz="900">
                <a:solidFill>
                  <a:schemeClr val="bg1"/>
                </a:solidFill>
              </a:defRPr>
            </a:lvl1pPr>
            <a:lvl2pPr>
              <a:buNone/>
              <a:defRPr sz="900"/>
            </a:lvl2pPr>
            <a:lvl3pPr>
              <a:buNone/>
              <a:defRPr sz="900"/>
            </a:lvl3pPr>
            <a:lvl4pPr>
              <a:buNone/>
              <a:defRPr sz="900"/>
            </a:lvl4pPr>
            <a:lvl5pPr>
              <a:buNone/>
              <a:defRPr sz="900"/>
            </a:lvl5pPr>
          </a:lstStyle>
          <a:p>
            <a:pPr lvl="0"/>
            <a:r>
              <a:rPr lang="en-GB" dirty="0"/>
              <a:t>Add Book Title and Authors</a:t>
            </a:r>
          </a:p>
        </p:txBody>
      </p:sp>
    </p:spTree>
    <p:extLst>
      <p:ext uri="{BB962C8B-B14F-4D97-AF65-F5344CB8AC3E}">
        <p14:creationId xmlns:p14="http://schemas.microsoft.com/office/powerpoint/2010/main" val="178258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D79D500C-2DAD-E24B-947F-AA454B3B4803}" type="datetimeFigureOut">
              <a:rPr lang="en-US" smtClean="0"/>
              <a:pPr/>
              <a:t>12/14/2022</a:t>
            </a:fld>
            <a:endParaRPr lang="en-US"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BCDD8636-02F0-2043-B1BF-E7E2D60464E4}" type="slidenum">
              <a:rPr lang="en-US" smtClean="0"/>
              <a:p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871286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3" r:id="rId3"/>
    <p:sldLayoutId id="2147483665" r:id="rId4"/>
    <p:sldLayoutId id="2147483666" r:id="rId5"/>
  </p:sldLayoutIdLst>
  <p:txStyles>
    <p:titleStyle>
      <a:lvl1pPr algn="ctr" defTabSz="4572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93930AA0-1C80-403D-A18F-086276D95277}"/>
              </a:ext>
            </a:extLst>
          </p:cNvPr>
          <p:cNvPicPr>
            <a:picLocks noGrp="1" noChangeAspect="1"/>
          </p:cNvPicPr>
          <p:nvPr>
            <p:ph type="pic" sz="quarter" idx="10"/>
          </p:nvPr>
        </p:nvPicPr>
        <p:blipFill>
          <a:blip r:embed="rId2"/>
          <a:srcRect t="16745" b="16745"/>
          <a:stretch>
            <a:fillRect/>
          </a:stretch>
        </p:blipFill>
        <p:spPr/>
      </p:pic>
      <p:sp>
        <p:nvSpPr>
          <p:cNvPr id="3" name="Title 2">
            <a:extLst>
              <a:ext uri="{FF2B5EF4-FFF2-40B4-BE49-F238E27FC236}">
                <a16:creationId xmlns:a16="http://schemas.microsoft.com/office/drawing/2014/main" id="{CA48A2C2-331F-1945-ACBC-3D33F9B1C17C}"/>
              </a:ext>
            </a:extLst>
          </p:cNvPr>
          <p:cNvSpPr>
            <a:spLocks noGrp="1"/>
          </p:cNvSpPr>
          <p:nvPr>
            <p:ph type="title"/>
          </p:nvPr>
        </p:nvSpPr>
        <p:spPr/>
        <p:txBody>
          <a:bodyPr/>
          <a:lstStyle/>
          <a:p>
            <a:r>
              <a:rPr lang="en-US" dirty="0"/>
              <a:t>Managing Tourism Enterprises</a:t>
            </a:r>
          </a:p>
        </p:txBody>
      </p:sp>
      <p:sp>
        <p:nvSpPr>
          <p:cNvPr id="4" name="Subtitle 3">
            <a:extLst>
              <a:ext uri="{FF2B5EF4-FFF2-40B4-BE49-F238E27FC236}">
                <a16:creationId xmlns:a16="http://schemas.microsoft.com/office/drawing/2014/main" id="{CFE579FD-9822-2442-BDF7-2B80C2FCFA8A}"/>
              </a:ext>
            </a:extLst>
          </p:cNvPr>
          <p:cNvSpPr>
            <a:spLocks noGrp="1"/>
          </p:cNvSpPr>
          <p:nvPr>
            <p:ph type="subTitle" idx="4294967295"/>
          </p:nvPr>
        </p:nvSpPr>
        <p:spPr>
          <a:xfrm>
            <a:off x="2209800" y="5455920"/>
            <a:ext cx="7741920" cy="855358"/>
          </a:xfrm>
        </p:spPr>
        <p:txBody>
          <a:bodyPr>
            <a:normAutofit/>
          </a:bodyPr>
          <a:lstStyle/>
          <a:p>
            <a:pPr marL="0" indent="0" algn="ctr">
              <a:buNone/>
            </a:pPr>
            <a:r>
              <a:rPr lang="en-US" sz="2200" dirty="0">
                <a:solidFill>
                  <a:schemeClr val="bg1"/>
                </a:solidFill>
              </a:rPr>
              <a:t>Chapter 12: </a:t>
            </a:r>
            <a:r>
              <a:rPr lang="en-AU" sz="2200" dirty="0">
                <a:solidFill>
                  <a:schemeClr val="bg1"/>
                </a:solidFill>
              </a:rPr>
              <a:t>Digital Disruption and New Business Models</a:t>
            </a:r>
            <a:endParaRPr lang="en-US" sz="2200" dirty="0">
              <a:solidFill>
                <a:schemeClr val="bg1"/>
              </a:solidFill>
            </a:endParaRPr>
          </a:p>
        </p:txBody>
      </p:sp>
    </p:spTree>
    <p:extLst>
      <p:ext uri="{BB962C8B-B14F-4D97-AF65-F5344CB8AC3E}">
        <p14:creationId xmlns:p14="http://schemas.microsoft.com/office/powerpoint/2010/main" val="2777559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p:txBody>
          <a:bodyPr>
            <a:normAutofit fontScale="92500"/>
          </a:bodyPr>
          <a:lstStyle/>
          <a:p>
            <a:r>
              <a:rPr lang="en-US" b="1" dirty="0"/>
              <a:t>Online Social Networks</a:t>
            </a:r>
          </a:p>
          <a:p>
            <a:r>
              <a:rPr lang="en-US" dirty="0"/>
              <a:t>Online Social Networks (OSNs) refer to popular sites such as Facebook, Instagram, Twitter and LinkedIn, while also encompassing blogs, wikis, message boards, podcasts and vlogs (</a:t>
            </a:r>
            <a:r>
              <a:rPr lang="en-US" dirty="0" err="1"/>
              <a:t>Thevenot</a:t>
            </a:r>
            <a:r>
              <a:rPr lang="en-US" dirty="0"/>
              <a:t>, 2007). </a:t>
            </a:r>
          </a:p>
          <a:p>
            <a:endParaRPr lang="en-US" dirty="0"/>
          </a:p>
          <a:p>
            <a:r>
              <a:rPr lang="en-US" dirty="0"/>
              <a:t>OSNs have substantially impacted the tourism industry. </a:t>
            </a:r>
            <a:r>
              <a:rPr lang="en-US" dirty="0" err="1"/>
              <a:t>Travellers</a:t>
            </a:r>
            <a:r>
              <a:rPr lang="en-US" dirty="0"/>
              <a:t> increasingly forgo traditional information sources (e.g., websites, travel agents, traditional advertising) and instead use OSNs to acquire travel-related information and share their personal experiences, comments, reviews, vacation suggestions and travel packages (</a:t>
            </a:r>
            <a:r>
              <a:rPr lang="en-US" dirty="0" err="1"/>
              <a:t>Nusair</a:t>
            </a:r>
            <a:r>
              <a:rPr lang="en-US" dirty="0"/>
              <a:t> </a:t>
            </a:r>
            <a:r>
              <a:rPr lang="en-US" i="1" dirty="0"/>
              <a:t>et al</a:t>
            </a:r>
            <a:r>
              <a:rPr lang="en-US" dirty="0"/>
              <a:t>., 2013). </a:t>
            </a:r>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12: Digital Disruption and New Business Models</a:t>
            </a:r>
          </a:p>
        </p:txBody>
      </p:sp>
    </p:spTree>
    <p:extLst>
      <p:ext uri="{BB962C8B-B14F-4D97-AF65-F5344CB8AC3E}">
        <p14:creationId xmlns:p14="http://schemas.microsoft.com/office/powerpoint/2010/main" val="1415221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p:txBody>
          <a:bodyPr>
            <a:normAutofit/>
          </a:bodyPr>
          <a:lstStyle/>
          <a:p>
            <a:r>
              <a:rPr lang="en-US" dirty="0"/>
              <a:t>Consumers increasingly turn to OSNs as trusted sources of information because of several benefits:</a:t>
            </a:r>
          </a:p>
          <a:p>
            <a:endParaRPr lang="en-US" dirty="0"/>
          </a:p>
          <a:p>
            <a:pPr marL="514350" indent="-514350">
              <a:buFont typeface="+mj-lt"/>
              <a:buAutoNum type="arabicPeriod"/>
            </a:pPr>
            <a:r>
              <a:rPr lang="en-US" dirty="0"/>
              <a:t>It is easier to access up-to-date information through OSNs.</a:t>
            </a:r>
          </a:p>
          <a:p>
            <a:pPr marL="514350" indent="-514350">
              <a:buFont typeface="+mj-lt"/>
              <a:buAutoNum type="arabicPeriod"/>
            </a:pPr>
            <a:r>
              <a:rPr lang="en-US" dirty="0"/>
              <a:t>Information about tourism products and services is more substantial and incorporates different viewpoints.</a:t>
            </a:r>
          </a:p>
          <a:p>
            <a:pPr marL="514350" indent="-514350">
              <a:buFont typeface="+mj-lt"/>
              <a:buAutoNum type="arabicPeriod"/>
            </a:pPr>
            <a:r>
              <a:rPr lang="en-US" dirty="0"/>
              <a:t>There is usually the ability to find end-user evaluation metrics (e.g., ratings, aggregate scores, etc.) (</a:t>
            </a:r>
            <a:r>
              <a:rPr lang="en-US" dirty="0" err="1"/>
              <a:t>Dedeoğlu</a:t>
            </a:r>
            <a:r>
              <a:rPr lang="en-US" dirty="0"/>
              <a:t> </a:t>
            </a:r>
            <a:r>
              <a:rPr lang="en-US" i="1" dirty="0"/>
              <a:t>et al</a:t>
            </a:r>
            <a:r>
              <a:rPr lang="en-US" dirty="0"/>
              <a:t>., 2020).</a:t>
            </a:r>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12: Digital Disruption and New Business Models</a:t>
            </a:r>
          </a:p>
        </p:txBody>
      </p:sp>
    </p:spTree>
    <p:extLst>
      <p:ext uri="{BB962C8B-B14F-4D97-AF65-F5344CB8AC3E}">
        <p14:creationId xmlns:p14="http://schemas.microsoft.com/office/powerpoint/2010/main" val="3869022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p:txBody>
          <a:bodyPr>
            <a:normAutofit fontScale="85000" lnSpcReduction="20000"/>
          </a:bodyPr>
          <a:lstStyle/>
          <a:p>
            <a:r>
              <a:rPr lang="en-US" dirty="0"/>
              <a:t>From a tourism enterprise perspective, scanning user-generated content and managing/using OSNs has become a part of doing business. A deeper understanding of the factors that underlie travel experience sharing </a:t>
            </a:r>
            <a:r>
              <a:rPr lang="en-US" dirty="0" err="1"/>
              <a:t>behaviour</a:t>
            </a:r>
            <a:r>
              <a:rPr lang="en-US" dirty="0"/>
              <a:t> and how this information shapes decision making will assist tourism enterprises in making strategic decisions in using OSNs for marketing (Hawk </a:t>
            </a:r>
            <a:r>
              <a:rPr lang="en-US" i="1" dirty="0"/>
              <a:t>et al</a:t>
            </a:r>
            <a:r>
              <a:rPr lang="en-US" dirty="0"/>
              <a:t>., 2019). </a:t>
            </a:r>
          </a:p>
          <a:p>
            <a:endParaRPr lang="en-US" dirty="0"/>
          </a:p>
          <a:p>
            <a:r>
              <a:rPr lang="en-US" dirty="0"/>
              <a:t>Sites such as </a:t>
            </a:r>
            <a:r>
              <a:rPr lang="en-US" dirty="0" err="1"/>
              <a:t>Tripadvisor</a:t>
            </a:r>
            <a:r>
              <a:rPr lang="en-US" dirty="0"/>
              <a:t> and Booking allow consumers to write reviews, which enables a tourism enterprise to measure performance and respond to negative reviews as a service recovery mechanism.</a:t>
            </a:r>
          </a:p>
          <a:p>
            <a:endParaRPr lang="en-US" dirty="0"/>
          </a:p>
          <a:p>
            <a:r>
              <a:rPr lang="en-US" dirty="0"/>
              <a:t>Video sharing services such as YouTube offer alternative avenues for tourism enterprises to upload video content in a cost-effective approach. </a:t>
            </a:r>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12: Digital Disruption and New Business Models</a:t>
            </a:r>
          </a:p>
        </p:txBody>
      </p:sp>
    </p:spTree>
    <p:extLst>
      <p:ext uri="{BB962C8B-B14F-4D97-AF65-F5344CB8AC3E}">
        <p14:creationId xmlns:p14="http://schemas.microsoft.com/office/powerpoint/2010/main" val="4180630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p:txBody>
          <a:bodyPr>
            <a:normAutofit fontScale="92500" lnSpcReduction="20000"/>
          </a:bodyPr>
          <a:lstStyle/>
          <a:p>
            <a:r>
              <a:rPr lang="en-US" b="1" dirty="0"/>
              <a:t>Peer-to-peer Systems</a:t>
            </a:r>
          </a:p>
          <a:p>
            <a:r>
              <a:rPr lang="en-US" dirty="0"/>
              <a:t>Information and communication technology (ICT) has enabled the creation and sustenance of online peer communities (i.e. OSNs), and this increased connectivity allows people to share access to products among each other (</a:t>
            </a:r>
            <a:r>
              <a:rPr lang="en-US" dirty="0" err="1"/>
              <a:t>Tussyadiah</a:t>
            </a:r>
            <a:r>
              <a:rPr lang="en-US" dirty="0"/>
              <a:t> and </a:t>
            </a:r>
            <a:r>
              <a:rPr lang="en-US" dirty="0" err="1"/>
              <a:t>Pesonen</a:t>
            </a:r>
            <a:r>
              <a:rPr lang="en-US" dirty="0"/>
              <a:t>, 2018).</a:t>
            </a:r>
          </a:p>
          <a:p>
            <a:endParaRPr lang="en-US" dirty="0"/>
          </a:p>
          <a:p>
            <a:r>
              <a:rPr lang="en-US" dirty="0"/>
              <a:t>This phenomenon is known as ‘collaborative consumption’, where people coordinate the acquisition or distribution of resources for a fee or other compensation among each other. </a:t>
            </a:r>
          </a:p>
          <a:p>
            <a:endParaRPr lang="en-US" dirty="0"/>
          </a:p>
          <a:p>
            <a:r>
              <a:rPr lang="en-US" dirty="0"/>
              <a:t>Companies that have leveraged the sharing economy in their business model (such as Airbnb and Uber) have flourished in the marketplace.</a:t>
            </a:r>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12: Digital Disruption and New Business Models</a:t>
            </a:r>
          </a:p>
        </p:txBody>
      </p:sp>
    </p:spTree>
    <p:extLst>
      <p:ext uri="{BB962C8B-B14F-4D97-AF65-F5344CB8AC3E}">
        <p14:creationId xmlns:p14="http://schemas.microsoft.com/office/powerpoint/2010/main" val="721318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p:txBody>
          <a:bodyPr>
            <a:normAutofit fontScale="77500" lnSpcReduction="20000"/>
          </a:bodyPr>
          <a:lstStyle/>
          <a:p>
            <a:r>
              <a:rPr lang="en-US" dirty="0"/>
              <a:t>Airbnb is arguably the most recognized facilitator of paid online peer-to-peer accommodation trading (</a:t>
            </a:r>
            <a:r>
              <a:rPr lang="en-US" dirty="0" err="1"/>
              <a:t>Dolnicar</a:t>
            </a:r>
            <a:r>
              <a:rPr lang="en-US" dirty="0"/>
              <a:t>, 2019).</a:t>
            </a:r>
          </a:p>
          <a:p>
            <a:endParaRPr lang="en-US" dirty="0"/>
          </a:p>
          <a:p>
            <a:r>
              <a:rPr lang="en-US" dirty="0"/>
              <a:t>Airbnb captures value by charging the host and guest a commission for facilitating each transaction between themselves for use of the accommodation space (</a:t>
            </a:r>
            <a:r>
              <a:rPr lang="en-US" dirty="0" err="1"/>
              <a:t>Dolnicar</a:t>
            </a:r>
            <a:r>
              <a:rPr lang="en-US" dirty="0"/>
              <a:t>, 2019).</a:t>
            </a:r>
          </a:p>
          <a:p>
            <a:endParaRPr lang="en-US" dirty="0"/>
          </a:p>
          <a:p>
            <a:r>
              <a:rPr lang="en-US" dirty="0"/>
              <a:t>The rise of Airbnb has disrupted the traditional accommodation industry. Established short-term accommodation businesses now face a different kind of competition (</a:t>
            </a:r>
            <a:r>
              <a:rPr lang="en-US" dirty="0" err="1"/>
              <a:t>Dolnicar</a:t>
            </a:r>
            <a:r>
              <a:rPr lang="en-US" dirty="0"/>
              <a:t>, 2019).</a:t>
            </a:r>
          </a:p>
          <a:p>
            <a:endParaRPr lang="en-US" dirty="0"/>
          </a:p>
          <a:p>
            <a:r>
              <a:rPr lang="en-US" dirty="0"/>
              <a:t>Studies have shown that tourists feel that the risk that paid online peer-to-peer accommodation will replace hotels at the bottom of the star ranking is the highest, while luxury accommodation will be the least affected (</a:t>
            </a:r>
            <a:r>
              <a:rPr lang="en-US" dirty="0" err="1"/>
              <a:t>Hajibaba</a:t>
            </a:r>
            <a:r>
              <a:rPr lang="en-US" dirty="0"/>
              <a:t> and </a:t>
            </a:r>
            <a:r>
              <a:rPr lang="en-US" dirty="0" err="1"/>
              <a:t>Dolnicar</a:t>
            </a:r>
            <a:r>
              <a:rPr lang="en-US" dirty="0"/>
              <a:t>, 2018).</a:t>
            </a:r>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12: Digital Disruption and New Business Models</a:t>
            </a:r>
          </a:p>
        </p:txBody>
      </p:sp>
    </p:spTree>
    <p:extLst>
      <p:ext uri="{BB962C8B-B14F-4D97-AF65-F5344CB8AC3E}">
        <p14:creationId xmlns:p14="http://schemas.microsoft.com/office/powerpoint/2010/main" val="3483979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p:txBody>
          <a:bodyPr>
            <a:normAutofit fontScale="77500" lnSpcReduction="20000"/>
          </a:bodyPr>
          <a:lstStyle/>
          <a:p>
            <a:r>
              <a:rPr lang="en-US" dirty="0"/>
              <a:t>The success of the paid online peer-to-peer accommodation trading business model is starting to diffuse into other sectors of tourism.</a:t>
            </a:r>
          </a:p>
          <a:p>
            <a:endParaRPr lang="en-US" dirty="0"/>
          </a:p>
          <a:p>
            <a:r>
              <a:rPr lang="en-US" dirty="0"/>
              <a:t>Airbnb has branched out to include paid online peer-to-peer tours as an extension of its business model, offering customers the opportunity to meet ordinary locals who act as local tour guides (airbnb.co.nz/s/experiences).</a:t>
            </a:r>
          </a:p>
          <a:p>
            <a:endParaRPr lang="en-US" dirty="0"/>
          </a:p>
          <a:p>
            <a:r>
              <a:rPr lang="en-US" dirty="0" err="1"/>
              <a:t>Eatwith</a:t>
            </a:r>
            <a:r>
              <a:rPr lang="en-US" dirty="0"/>
              <a:t> provides paid peer-to-peer dining, allowing customers to book dining experiences with local hosts in their private homes or exclusive venues (eatwith.com).</a:t>
            </a:r>
          </a:p>
          <a:p>
            <a:endParaRPr lang="en-US" dirty="0"/>
          </a:p>
          <a:p>
            <a:r>
              <a:rPr lang="en-US" dirty="0" err="1"/>
              <a:t>RVshare</a:t>
            </a:r>
            <a:r>
              <a:rPr lang="en-US" dirty="0"/>
              <a:t> provides paid peer-to-peer motor-home renting, allowing customers to rent RVs from private owners who may have their own RVs sitting unused at home (rvshare.com). </a:t>
            </a:r>
          </a:p>
          <a:p>
            <a:endParaRPr lang="en-US" dirty="0"/>
          </a:p>
          <a:p>
            <a:endParaRPr lang="en-US" dirty="0"/>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12: Digital Disruption and New Business Models</a:t>
            </a:r>
          </a:p>
        </p:txBody>
      </p:sp>
    </p:spTree>
    <p:extLst>
      <p:ext uri="{BB962C8B-B14F-4D97-AF65-F5344CB8AC3E}">
        <p14:creationId xmlns:p14="http://schemas.microsoft.com/office/powerpoint/2010/main" val="437053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3E8135-AAF5-4773-A76B-7740AA03AF1B}"/>
              </a:ext>
            </a:extLst>
          </p:cNvPr>
          <p:cNvSpPr>
            <a:spLocks noGrp="1"/>
          </p:cNvSpPr>
          <p:nvPr>
            <p:ph type="body" sz="quarter" idx="10"/>
          </p:nvPr>
        </p:nvSpPr>
        <p:spPr/>
        <p:txBody>
          <a:bodyPr>
            <a:normAutofit lnSpcReduction="10000"/>
          </a:bodyPr>
          <a:lstStyle/>
          <a:p>
            <a:r>
              <a:rPr lang="en-AU" b="1" dirty="0"/>
              <a:t>Questions/activities</a:t>
            </a:r>
          </a:p>
          <a:p>
            <a:pPr marL="514350" indent="-514350">
              <a:buFont typeface="+mj-lt"/>
              <a:buAutoNum type="arabicPeriod"/>
            </a:pPr>
            <a:r>
              <a:rPr lang="en-US" sz="2600" dirty="0"/>
              <a:t>Do some research and identify what the business models are for enterprises in different sectors of tourism (e.g., tour operators, accommodation providers, food service businesses, attractions, etc.).</a:t>
            </a:r>
          </a:p>
          <a:p>
            <a:pPr marL="514350" indent="-514350">
              <a:buFont typeface="+mj-lt"/>
              <a:buAutoNum type="arabicPeriod"/>
            </a:pPr>
            <a:r>
              <a:rPr lang="en-US" sz="2600" dirty="0"/>
              <a:t>What are some other examples of companies that have caused digital disruption in the tourism industry? How do these new companies create and capture value?</a:t>
            </a:r>
          </a:p>
          <a:p>
            <a:pPr marL="514350" indent="-514350">
              <a:buFont typeface="+mj-lt"/>
              <a:buAutoNum type="arabicPeriod"/>
            </a:pPr>
            <a:r>
              <a:rPr lang="en-US" sz="2600" dirty="0"/>
              <a:t>What technological changes in the industry do you think will cause digital disruption in the tourism industry in the future?</a:t>
            </a:r>
          </a:p>
          <a:p>
            <a:endParaRPr lang="en-AU" dirty="0"/>
          </a:p>
        </p:txBody>
      </p:sp>
      <p:sp>
        <p:nvSpPr>
          <p:cNvPr id="3" name="Text Placeholder 2">
            <a:extLst>
              <a:ext uri="{FF2B5EF4-FFF2-40B4-BE49-F238E27FC236}">
                <a16:creationId xmlns:a16="http://schemas.microsoft.com/office/drawing/2014/main" id="{5111ADCA-0E5A-4169-AA15-F2FBD4144E9B}"/>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113111D3-D0AD-4EC7-8F9A-B29807C9DF31}"/>
              </a:ext>
            </a:extLst>
          </p:cNvPr>
          <p:cNvSpPr>
            <a:spLocks noGrp="1"/>
          </p:cNvSpPr>
          <p:nvPr>
            <p:ph type="title"/>
          </p:nvPr>
        </p:nvSpPr>
        <p:spPr/>
        <p:txBody>
          <a:bodyPr/>
          <a:lstStyle/>
          <a:p>
            <a:r>
              <a:rPr lang="en-US" dirty="0"/>
              <a:t>Chapter 12: Digital Disruption and New Business Models</a:t>
            </a:r>
            <a:endParaRPr lang="en-AU" dirty="0"/>
          </a:p>
        </p:txBody>
      </p:sp>
    </p:spTree>
    <p:extLst>
      <p:ext uri="{BB962C8B-B14F-4D97-AF65-F5344CB8AC3E}">
        <p14:creationId xmlns:p14="http://schemas.microsoft.com/office/powerpoint/2010/main" val="2513150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p:txBody>
          <a:bodyPr>
            <a:normAutofit/>
          </a:bodyPr>
          <a:lstStyle/>
          <a:p>
            <a:r>
              <a:rPr lang="en-US" b="1" dirty="0"/>
              <a:t>Learning Outcomes:</a:t>
            </a:r>
          </a:p>
          <a:p>
            <a:endParaRPr lang="en-US" b="1" dirty="0"/>
          </a:p>
          <a:p>
            <a:pPr marL="285750" indent="-285750">
              <a:lnSpc>
                <a:spcPct val="110000"/>
              </a:lnSpc>
              <a:spcAft>
                <a:spcPts val="800"/>
              </a:spcAft>
              <a:buFont typeface="Arial" panose="020B0604020202020204" pitchFamily="34" charset="0"/>
              <a:buChar char="•"/>
            </a:pPr>
            <a:r>
              <a:rPr lang="en-US" sz="2400" dirty="0">
                <a:effectLst/>
                <a:ea typeface="Calibri" panose="020F0502020204030204" pitchFamily="34" charset="0"/>
              </a:rPr>
              <a:t>Define what a business model is and how it creates and captures value for tourism enterprises</a:t>
            </a:r>
          </a:p>
          <a:p>
            <a:pPr marL="285750" indent="-285750">
              <a:lnSpc>
                <a:spcPct val="110000"/>
              </a:lnSpc>
              <a:spcAft>
                <a:spcPts val="800"/>
              </a:spcAft>
              <a:buFont typeface="Arial" panose="020B0604020202020204" pitchFamily="34" charset="0"/>
              <a:buChar char="•"/>
            </a:pPr>
            <a:r>
              <a:rPr lang="en-US" sz="2400" dirty="0">
                <a:effectLst/>
                <a:ea typeface="Calibri" panose="020F0502020204030204" pitchFamily="34" charset="0"/>
              </a:rPr>
              <a:t>Understand the dynamic nature of business models</a:t>
            </a:r>
          </a:p>
          <a:p>
            <a:pPr marL="285750" indent="-285750">
              <a:lnSpc>
                <a:spcPct val="110000"/>
              </a:lnSpc>
              <a:spcAft>
                <a:spcPts val="800"/>
              </a:spcAft>
              <a:buFont typeface="Arial" panose="020B0604020202020204" pitchFamily="34" charset="0"/>
              <a:buChar char="•"/>
            </a:pPr>
            <a:r>
              <a:rPr lang="en-US" sz="2400" dirty="0">
                <a:effectLst/>
                <a:ea typeface="Calibri" panose="020F0502020204030204" pitchFamily="34" charset="0"/>
              </a:rPr>
              <a:t>Define what digital disruption is in the context of tourism</a:t>
            </a:r>
          </a:p>
          <a:p>
            <a:pPr marL="285750" indent="-285750">
              <a:lnSpc>
                <a:spcPct val="110000"/>
              </a:lnSpc>
              <a:spcAft>
                <a:spcPts val="800"/>
              </a:spcAft>
              <a:buFont typeface="Arial" panose="020B0604020202020204" pitchFamily="34" charset="0"/>
              <a:buChar char="•"/>
            </a:pPr>
            <a:r>
              <a:rPr lang="en-US" sz="2400" dirty="0">
                <a:effectLst/>
                <a:ea typeface="Calibri" panose="020F0502020204030204" pitchFamily="34" charset="0"/>
              </a:rPr>
              <a:t>Identify the recent technological advancements causing digital disruption in the tourism industry</a:t>
            </a:r>
          </a:p>
          <a:p>
            <a:endParaRPr lang="en-US" dirty="0"/>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12: Digital Disruption and New Business Models</a:t>
            </a:r>
          </a:p>
        </p:txBody>
      </p:sp>
    </p:spTree>
    <p:extLst>
      <p:ext uri="{BB962C8B-B14F-4D97-AF65-F5344CB8AC3E}">
        <p14:creationId xmlns:p14="http://schemas.microsoft.com/office/powerpoint/2010/main" val="3934072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p:txBody>
          <a:bodyPr>
            <a:normAutofit/>
          </a:bodyPr>
          <a:lstStyle/>
          <a:p>
            <a:r>
              <a:rPr lang="en-US" b="1" dirty="0"/>
              <a:t>What Is a Business Model?</a:t>
            </a:r>
          </a:p>
          <a:p>
            <a:r>
              <a:rPr lang="en-US" dirty="0"/>
              <a:t>A business model is a multifaceted concept that, at its core, seeks to provide a comprehensive understanding of ways of doing business and how value is captured from business activities (Reinhold </a:t>
            </a:r>
            <a:r>
              <a:rPr lang="en-US" i="1" dirty="0"/>
              <a:t>et al</a:t>
            </a:r>
            <a:r>
              <a:rPr lang="en-US" dirty="0"/>
              <a:t>., 2017).</a:t>
            </a:r>
          </a:p>
          <a:p>
            <a:endParaRPr lang="en-US" dirty="0"/>
          </a:p>
          <a:p>
            <a:r>
              <a:rPr lang="en-US" dirty="0"/>
              <a:t>According to Teece (2010, p. 172), a business model is a template for how an ‘enterprise delivers value to customers, entices customers to pay for value, and converts those payments to profit’. </a:t>
            </a:r>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12: Digital Disruption and New Business Models</a:t>
            </a:r>
          </a:p>
        </p:txBody>
      </p:sp>
    </p:spTree>
    <p:extLst>
      <p:ext uri="{BB962C8B-B14F-4D97-AF65-F5344CB8AC3E}">
        <p14:creationId xmlns:p14="http://schemas.microsoft.com/office/powerpoint/2010/main" val="2255323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p:txBody>
          <a:bodyPr>
            <a:normAutofit fontScale="85000" lnSpcReduction="20000"/>
          </a:bodyPr>
          <a:lstStyle/>
          <a:p>
            <a:r>
              <a:rPr lang="en-US" dirty="0"/>
              <a:t>Business models can be specified at different levels of analysis for individual or collective actors, although activity systems are frequently specified within a focal organization.</a:t>
            </a:r>
          </a:p>
          <a:p>
            <a:endParaRPr lang="en-US" dirty="0"/>
          </a:p>
          <a:p>
            <a:r>
              <a:rPr lang="en-US" dirty="0"/>
              <a:t>The conceptualization of business models as systems of interdependent activities allows researchers to model value creation across these different levels and include diverse stakeholders that contribute in various ways.</a:t>
            </a:r>
          </a:p>
          <a:p>
            <a:endParaRPr lang="en-US" dirty="0"/>
          </a:p>
          <a:p>
            <a:r>
              <a:rPr lang="en-US" dirty="0"/>
              <a:t>This is particularly important for many tourism enterprises as they co-produce value with customers and whose actors coordinate multiple virtual co-production networks in ways that are not accounted for in traditional value chains (</a:t>
            </a:r>
            <a:r>
              <a:rPr lang="en-US" dirty="0" err="1"/>
              <a:t>Beritelli</a:t>
            </a:r>
            <a:r>
              <a:rPr lang="en-US" dirty="0"/>
              <a:t> </a:t>
            </a:r>
            <a:r>
              <a:rPr lang="en-US" i="1" dirty="0"/>
              <a:t>et al</a:t>
            </a:r>
            <a:r>
              <a:rPr lang="en-US" dirty="0"/>
              <a:t>., 2014).</a:t>
            </a:r>
          </a:p>
          <a:p>
            <a:endParaRPr lang="en-US" dirty="0"/>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12: Digital Disruption and New Business Models</a:t>
            </a:r>
          </a:p>
        </p:txBody>
      </p:sp>
    </p:spTree>
    <p:extLst>
      <p:ext uri="{BB962C8B-B14F-4D97-AF65-F5344CB8AC3E}">
        <p14:creationId xmlns:p14="http://schemas.microsoft.com/office/powerpoint/2010/main" val="799491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p:txBody>
          <a:bodyPr>
            <a:normAutofit/>
          </a:bodyPr>
          <a:lstStyle/>
          <a:p>
            <a:r>
              <a:rPr lang="en-US" dirty="0"/>
              <a:t>Enterprises might pursue more than one business model (</a:t>
            </a:r>
            <a:r>
              <a:rPr lang="en-US" dirty="0" err="1"/>
              <a:t>Markides</a:t>
            </a:r>
            <a:r>
              <a:rPr lang="en-US" dirty="0"/>
              <a:t>, 2013). Organizations are frequently made up of portfolios of business models (Sabatier </a:t>
            </a:r>
            <a:r>
              <a:rPr lang="en-US" i="1" dirty="0"/>
              <a:t>et al</a:t>
            </a:r>
            <a:r>
              <a:rPr lang="en-US" dirty="0"/>
              <a:t>., 2010).</a:t>
            </a:r>
            <a:br>
              <a:rPr lang="en-US" dirty="0"/>
            </a:br>
            <a:endParaRPr lang="en-US" dirty="0"/>
          </a:p>
          <a:p>
            <a:r>
              <a:rPr lang="en-US" dirty="0"/>
              <a:t>Complex organizations may employ multiple business models for particular divisions and/or product lines depending on organizational structures and/or contexts at different moments (Benson-Rea </a:t>
            </a:r>
            <a:r>
              <a:rPr lang="en-US" i="1" dirty="0"/>
              <a:t>et al</a:t>
            </a:r>
            <a:r>
              <a:rPr lang="en-US" dirty="0"/>
              <a:t>., 2013).</a:t>
            </a:r>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12: Digital Disruption and New Business Models</a:t>
            </a:r>
          </a:p>
        </p:txBody>
      </p:sp>
    </p:spTree>
    <p:extLst>
      <p:ext uri="{BB962C8B-B14F-4D97-AF65-F5344CB8AC3E}">
        <p14:creationId xmlns:p14="http://schemas.microsoft.com/office/powerpoint/2010/main" val="3504290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p:txBody>
          <a:bodyPr>
            <a:normAutofit/>
          </a:bodyPr>
          <a:lstStyle/>
          <a:p>
            <a:r>
              <a:rPr lang="en-US" b="1" dirty="0"/>
              <a:t>Business Models Change Over Time</a:t>
            </a:r>
          </a:p>
          <a:p>
            <a:endParaRPr lang="en-US" b="1" dirty="0"/>
          </a:p>
          <a:p>
            <a:r>
              <a:rPr lang="en-US" dirty="0"/>
              <a:t>Business models are not static templates. As business environments change, so business models change and innovate over time (Teece, 2010; </a:t>
            </a:r>
            <a:r>
              <a:rPr lang="en-US" dirty="0" err="1"/>
              <a:t>Afuah</a:t>
            </a:r>
            <a:r>
              <a:rPr lang="en-US" dirty="0"/>
              <a:t>, 2014). </a:t>
            </a:r>
          </a:p>
          <a:p>
            <a:endParaRPr lang="en-US" dirty="0"/>
          </a:p>
          <a:p>
            <a:r>
              <a:rPr lang="en-US" dirty="0"/>
              <a:t>Over time, new business models will emerge, successful business models will persist, while poor business models will be phased out (Coles </a:t>
            </a:r>
            <a:r>
              <a:rPr lang="en-US" i="1" dirty="0"/>
              <a:t>et al</a:t>
            </a:r>
            <a:r>
              <a:rPr lang="en-US" dirty="0"/>
              <a:t>., 2017). </a:t>
            </a:r>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12: Digital Disruption and New Business Models</a:t>
            </a:r>
          </a:p>
        </p:txBody>
      </p:sp>
    </p:spTree>
    <p:extLst>
      <p:ext uri="{BB962C8B-B14F-4D97-AF65-F5344CB8AC3E}">
        <p14:creationId xmlns:p14="http://schemas.microsoft.com/office/powerpoint/2010/main" val="991041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p:txBody>
          <a:bodyPr>
            <a:normAutofit fontScale="77500" lnSpcReduction="20000"/>
          </a:bodyPr>
          <a:lstStyle/>
          <a:p>
            <a:r>
              <a:rPr lang="en-US" b="1" dirty="0"/>
              <a:t>Digital Disruption and Tourism</a:t>
            </a:r>
          </a:p>
          <a:p>
            <a:endParaRPr lang="en-US" b="1" dirty="0"/>
          </a:p>
          <a:p>
            <a:r>
              <a:rPr lang="en-US" dirty="0"/>
              <a:t>Technology has played significant roles in revolutionizing the tourism industry and acts as a catalyst for new developments and increased competitiveness in tourism (</a:t>
            </a:r>
            <a:r>
              <a:rPr lang="en-US" dirty="0" err="1"/>
              <a:t>Buhalis</a:t>
            </a:r>
            <a:r>
              <a:rPr lang="en-US" dirty="0"/>
              <a:t>, 2000). </a:t>
            </a:r>
          </a:p>
          <a:p>
            <a:endParaRPr lang="en-US" dirty="0"/>
          </a:p>
          <a:p>
            <a:r>
              <a:rPr lang="en-US" dirty="0"/>
              <a:t>Many tourism enterprises have had to redesign their business models to benefit from advancement in information technology (IT). When technology causes a paradigm shift in the way tourism enterprises do business, this is called digital disruption.</a:t>
            </a:r>
          </a:p>
          <a:p>
            <a:endParaRPr lang="en-US" dirty="0"/>
          </a:p>
          <a:p>
            <a:r>
              <a:rPr lang="en-US" dirty="0"/>
              <a:t>Some of the more recent technological advances that have caused digital disruption in tourism are the rise of online travel agencies (OTAs), online social networks (OSNs) and peer-to-peer systems. </a:t>
            </a:r>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12: Digital Disruption and New Business Models</a:t>
            </a:r>
          </a:p>
        </p:txBody>
      </p:sp>
    </p:spTree>
    <p:extLst>
      <p:ext uri="{BB962C8B-B14F-4D97-AF65-F5344CB8AC3E}">
        <p14:creationId xmlns:p14="http://schemas.microsoft.com/office/powerpoint/2010/main" val="2450347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p:txBody>
          <a:bodyPr>
            <a:normAutofit fontScale="77500" lnSpcReduction="20000"/>
          </a:bodyPr>
          <a:lstStyle/>
          <a:p>
            <a:r>
              <a:rPr lang="en-US" b="1" dirty="0"/>
              <a:t>Online Travel Agencies</a:t>
            </a:r>
          </a:p>
          <a:p>
            <a:endParaRPr lang="en-US" b="1" dirty="0"/>
          </a:p>
          <a:p>
            <a:r>
              <a:rPr lang="en-US" dirty="0"/>
              <a:t>Online Travel Agencies (OTAs) emerged from the growth and application of the internet and e-commerce. OTAs, or third-party booking websites, have transformed the tourism industry in terms of its distribution channels (</a:t>
            </a:r>
            <a:r>
              <a:rPr lang="en-US" dirty="0" err="1"/>
              <a:t>Buhalis</a:t>
            </a:r>
            <a:r>
              <a:rPr lang="en-US" dirty="0"/>
              <a:t> and Law, 2008). </a:t>
            </a:r>
          </a:p>
          <a:p>
            <a:endParaRPr lang="en-US" dirty="0"/>
          </a:p>
          <a:p>
            <a:r>
              <a:rPr lang="en-US" dirty="0"/>
              <a:t>An OTA refers to a travel agency that primarily exists on digital channels (i.e. no physical location) such as a website, enabling customers to search, compare and book travel independently without the assistance of an agent.</a:t>
            </a:r>
          </a:p>
          <a:p>
            <a:endParaRPr lang="en-US" dirty="0"/>
          </a:p>
          <a:p>
            <a:r>
              <a:rPr lang="en-US" dirty="0"/>
              <a:t>OTAs entered the market at a time when the internet was largely accessible to most of the world’s population.</a:t>
            </a:r>
          </a:p>
          <a:p>
            <a:endParaRPr lang="en-US" dirty="0"/>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12: Digital Disruption and New Business Models</a:t>
            </a:r>
          </a:p>
        </p:txBody>
      </p:sp>
    </p:spTree>
    <p:extLst>
      <p:ext uri="{BB962C8B-B14F-4D97-AF65-F5344CB8AC3E}">
        <p14:creationId xmlns:p14="http://schemas.microsoft.com/office/powerpoint/2010/main" val="3823795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p:txBody>
          <a:bodyPr>
            <a:normAutofit fontScale="77500" lnSpcReduction="20000"/>
          </a:bodyPr>
          <a:lstStyle/>
          <a:p>
            <a:r>
              <a:rPr lang="en-US" dirty="0"/>
              <a:t>Bolstered by the rapid uptake of smartphones, this confluence of technological factors offered customers the convenience and freedom to access information regarding tourism products and services without restrictions of time or geography. </a:t>
            </a:r>
          </a:p>
          <a:p>
            <a:endParaRPr lang="en-US" dirty="0"/>
          </a:p>
          <a:p>
            <a:r>
              <a:rPr lang="en-US" dirty="0"/>
              <a:t>The popularity of OTAs is now evident in their dominant position within tourism’s distribution channels. Statistics show that Expedia Group and Booking Holdings (formerly Priceline) account for nearly two-thirds of OTA global gross bookings and have captured a 90% share of the US online travel market (</a:t>
            </a:r>
            <a:r>
              <a:rPr lang="en-US" dirty="0" err="1"/>
              <a:t>Quinby</a:t>
            </a:r>
            <a:r>
              <a:rPr lang="en-US" dirty="0"/>
              <a:t>, 2017). In Asia Pacific, OTAs have captured 70% of the overall online hotel-booking market (Hutchison, 2018).</a:t>
            </a:r>
          </a:p>
          <a:p>
            <a:endParaRPr lang="en-US" dirty="0"/>
          </a:p>
          <a:p>
            <a:r>
              <a:rPr lang="en-US" dirty="0"/>
              <a:t>The rise of OTAs shifted power in the industry where more informed customers no longer had to rely on the expertise of travel agencies to plan their travel (Martinez and Bunyan, 2019).</a:t>
            </a:r>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12: Digital Disruption and New Business Models</a:t>
            </a:r>
          </a:p>
        </p:txBody>
      </p:sp>
    </p:spTree>
    <p:extLst>
      <p:ext uri="{BB962C8B-B14F-4D97-AF65-F5344CB8AC3E}">
        <p14:creationId xmlns:p14="http://schemas.microsoft.com/office/powerpoint/2010/main" val="4361512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2200" b="1" dirty="0">
            <a:solidFill>
              <a:srgbClr val="000000"/>
            </a:solidFill>
            <a:latin typeface="Arial"/>
            <a:cs typeface="Arial"/>
          </a:defRPr>
        </a:defPPr>
      </a:lstStyle>
    </a:txDef>
  </a:objectDefaults>
  <a:extraClrSchemeLst/>
  <a:extLst>
    <a:ext uri="{05A4C25C-085E-4340-85A3-A5531E510DB2}">
      <thm15:themeFamily xmlns:thm15="http://schemas.microsoft.com/office/thememl/2012/main" name="Presentation1" id="{B913D2F8-84CF-454B-AC41-DFF19EAEC80C}" vid="{EE79B79A-636E-7F4F-8B3E-16665BC29425}"/>
    </a:ext>
  </a:extLst>
</a:theme>
</file>

<file path=docProps/app.xml><?xml version="1.0" encoding="utf-8"?>
<Properties xmlns="http://schemas.openxmlformats.org/officeDocument/2006/extended-properties" xmlns:vt="http://schemas.openxmlformats.org/officeDocument/2006/docPropsVTypes">
  <Template>Office Theme</Template>
  <TotalTime>355</TotalTime>
  <Words>1567</Words>
  <Application>Microsoft Office PowerPoint</Application>
  <PresentationFormat>Widescreen</PresentationFormat>
  <Paragraphs>96</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Managing Tourism Enterprises</vt:lpstr>
      <vt:lpstr>Chapter 12: Digital Disruption and New Business Models</vt:lpstr>
      <vt:lpstr>Chapter 12: Digital Disruption and New Business Models</vt:lpstr>
      <vt:lpstr>Chapter 12: Digital Disruption and New Business Models</vt:lpstr>
      <vt:lpstr>Chapter 12: Digital Disruption and New Business Models</vt:lpstr>
      <vt:lpstr>Chapter 12: Digital Disruption and New Business Models</vt:lpstr>
      <vt:lpstr>Chapter 12: Digital Disruption and New Business Models</vt:lpstr>
      <vt:lpstr>Chapter 12: Digital Disruption and New Business Models</vt:lpstr>
      <vt:lpstr>Chapter 12: Digital Disruption and New Business Models</vt:lpstr>
      <vt:lpstr>Chapter 12: Digital Disruption and New Business Models</vt:lpstr>
      <vt:lpstr>Chapter 12: Digital Disruption and New Business Models</vt:lpstr>
      <vt:lpstr>Chapter 12: Digital Disruption and New Business Models</vt:lpstr>
      <vt:lpstr>Chapter 12: Digital Disruption and New Business Models</vt:lpstr>
      <vt:lpstr>Chapter 12: Digital Disruption and New Business Models</vt:lpstr>
      <vt:lpstr>Chapter 12: Digital Disruption and New Business Models</vt:lpstr>
      <vt:lpstr>Chapter 12: Digital Disruption and New Business Models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Hilliar</dc:creator>
  <cp:lastModifiedBy>Lauren Davies</cp:lastModifiedBy>
  <cp:revision>37</cp:revision>
  <dcterms:created xsi:type="dcterms:W3CDTF">2020-12-15T17:30:40Z</dcterms:created>
  <dcterms:modified xsi:type="dcterms:W3CDTF">2022-12-14T12:05:13Z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e892a75-59a0-4e0e-9b97-f68af558ca2b_Enabled">
    <vt:lpwstr>true</vt:lpwstr>
  </property>
  <property fmtid="{D5CDD505-2E9C-101B-9397-08002B2CF9AE}" pid="3" name="MSIP_Label_2e892a75-59a0-4e0e-9b97-f68af558ca2b_SetDate">
    <vt:lpwstr>2020-10-22T14:18:09Z</vt:lpwstr>
  </property>
  <property fmtid="{D5CDD505-2E9C-101B-9397-08002B2CF9AE}" pid="4" name="MSIP_Label_2e892a75-59a0-4e0e-9b97-f68af558ca2b_Method">
    <vt:lpwstr>Standard</vt:lpwstr>
  </property>
  <property fmtid="{D5CDD505-2E9C-101B-9397-08002B2CF9AE}" pid="5" name="MSIP_Label_2e892a75-59a0-4e0e-9b97-f68af558ca2b_Name">
    <vt:lpwstr>2e892a75-59a0-4e0e-9b97-f68af558ca2b</vt:lpwstr>
  </property>
  <property fmtid="{D5CDD505-2E9C-101B-9397-08002B2CF9AE}" pid="6" name="MSIP_Label_2e892a75-59a0-4e0e-9b97-f68af558ca2b_SiteId">
    <vt:lpwstr>9f1098df-eebc-4be7-9878-bc3c8d059fd7</vt:lpwstr>
  </property>
  <property fmtid="{D5CDD505-2E9C-101B-9397-08002B2CF9AE}" pid="7" name="MSIP_Label_2e892a75-59a0-4e0e-9b97-f68af558ca2b_ActionId">
    <vt:lpwstr>f9db534a-7766-4d51-af3c-0344de2b8805</vt:lpwstr>
  </property>
  <property fmtid="{D5CDD505-2E9C-101B-9397-08002B2CF9AE}" pid="8" name="MSIP_Label_2e892a75-59a0-4e0e-9b97-f68af558ca2b_ContentBits">
    <vt:lpwstr>0</vt:lpwstr>
  </property>
</Properties>
</file>