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90" r:id="rId5"/>
    <p:sldId id="291" r:id="rId6"/>
    <p:sldId id="292" r:id="rId7"/>
    <p:sldId id="293" r:id="rId8"/>
    <p:sldId id="294" r:id="rId9"/>
    <p:sldId id="295" r:id="rId10"/>
    <p:sldId id="296" r:id="rId11"/>
    <p:sldId id="297"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A7335E6-B3A9-4EBF-A177-31BED79D1C00}"/>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10: </a:t>
            </a:r>
            <a:r>
              <a:rPr lang="en-AU" sz="2200" dirty="0">
                <a:solidFill>
                  <a:schemeClr val="bg1"/>
                </a:solidFill>
              </a:rPr>
              <a:t>Social Capital and Business Networks</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514076"/>
          </a:xfrm>
        </p:spPr>
        <p:txBody>
          <a:bodyPr>
            <a:normAutofit fontScale="92500" lnSpcReduction="20000"/>
          </a:bodyPr>
          <a:lstStyle/>
          <a:p>
            <a:r>
              <a:rPr lang="en-US" b="1" dirty="0"/>
              <a:t>Online Social Networks</a:t>
            </a:r>
          </a:p>
          <a:p>
            <a:r>
              <a:rPr lang="en-US" dirty="0"/>
              <a:t>In the contemporary business environment, the growing use of technology in everyday work has created a platform for enterprise managers to build online networks through social media platforms such as LinkedIn, Facebook and Twitter.</a:t>
            </a:r>
          </a:p>
          <a:p>
            <a:endParaRPr lang="en-US" dirty="0"/>
          </a:p>
          <a:p>
            <a:r>
              <a:rPr lang="en-US" dirty="0"/>
              <a:t>The utilization of online networking platforms to build and maintain relationships is significantly different than in-person interactions (</a:t>
            </a:r>
            <a:r>
              <a:rPr lang="en-US" dirty="0" err="1"/>
              <a:t>Baym</a:t>
            </a:r>
            <a:r>
              <a:rPr lang="en-US" dirty="0"/>
              <a:t>, 2010). In online settings, time and space is compressed, the speed of communication is rapid, and accessibility to individuals is increased (</a:t>
            </a:r>
            <a:r>
              <a:rPr lang="en-US" dirty="0" err="1"/>
              <a:t>Baym</a:t>
            </a:r>
            <a:r>
              <a:rPr lang="en-US" dirty="0"/>
              <a:t>, 2010). This can allow a wide-reaching social network to be built quickly but can also lead to several drawbacks.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100695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dirty="0"/>
              <a:t>Social networking sites may enable entrepreneurs to find others with similar interests, assess the content of networks they may wish to join, and make social judgements about potential connections.</a:t>
            </a:r>
          </a:p>
          <a:p>
            <a:endParaRPr lang="en-US" dirty="0"/>
          </a:p>
          <a:p>
            <a:r>
              <a:rPr lang="en-US" dirty="0"/>
              <a:t>With the vast availability of information through social networking sites, entrepreneurs could use this opportunity to make calculative connections that may not be possible in real-world settings (Smith </a:t>
            </a:r>
            <a:r>
              <a:rPr lang="en-US" i="1" dirty="0"/>
              <a:t>et al</a:t>
            </a:r>
            <a:r>
              <a:rPr lang="en-US" dirty="0"/>
              <a:t>., 2017).</a:t>
            </a:r>
          </a:p>
          <a:p>
            <a:endParaRPr lang="en-US" dirty="0"/>
          </a:p>
          <a:p>
            <a:r>
              <a:rPr lang="en-US" dirty="0"/>
              <a:t>However, while sites such as LinkedIn facilitate sharing industry insights, this goes against competitive strategy.</a:t>
            </a:r>
          </a:p>
          <a:p>
            <a:endParaRPr lang="en-US" dirty="0"/>
          </a:p>
          <a:p>
            <a:r>
              <a:rPr lang="en-US" dirty="0"/>
              <a:t>Also, if one invests too heavily in social media interaction, they may continuously loop between gaining new information about resources and reassessing their set of means and potential goals, without using their means to pursue a goal.</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271068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a:bodyPr>
          <a:lstStyle/>
          <a:p>
            <a:r>
              <a:rPr lang="en-AU" b="1" dirty="0"/>
              <a:t>Questions/activities</a:t>
            </a:r>
          </a:p>
          <a:p>
            <a:endParaRPr lang="en-AU" b="1" dirty="0"/>
          </a:p>
          <a:p>
            <a:pPr marL="514350" indent="-514350">
              <a:buFont typeface="+mj-lt"/>
              <a:buAutoNum type="arabicPeriod"/>
            </a:pPr>
            <a:r>
              <a:rPr lang="en-US" sz="2600" dirty="0"/>
              <a:t>Consider whether different types of business networks (i.e. personal, professional, associative, institutional) may provide access to different types of resources.</a:t>
            </a:r>
          </a:p>
          <a:p>
            <a:pPr marL="514350" indent="-514350">
              <a:buFont typeface="+mj-lt"/>
              <a:buAutoNum type="arabicPeriod"/>
            </a:pPr>
            <a:r>
              <a:rPr lang="en-US" sz="2600" dirty="0"/>
              <a:t>What kind of online platforms may be useful for tourism enterprises to build online social networks?</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US" dirty="0"/>
              <a:t>Chapter 10: Social Capital and Business Networks</a:t>
            </a:r>
            <a:endParaRPr lang="en-AU" dirty="0"/>
          </a:p>
        </p:txBody>
      </p:sp>
    </p:spTree>
    <p:extLst>
      <p:ext uri="{BB962C8B-B14F-4D97-AF65-F5344CB8AC3E}">
        <p14:creationId xmlns:p14="http://schemas.microsoft.com/office/powerpoint/2010/main" val="25131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Learning Outcomes:</a:t>
            </a:r>
          </a:p>
          <a:p>
            <a:endParaRPr lang="en-US" b="1" dirty="0"/>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Define what social capital is and identify different types of social capital</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Identify four different types of business networks and the types of resources that can be obtained from these networks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how online social networks can be used to build social capital </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b="1" dirty="0"/>
              <a:t>Social Capital</a:t>
            </a:r>
          </a:p>
          <a:p>
            <a:r>
              <a:rPr lang="en-US" dirty="0"/>
              <a:t>Social capital is defined as the actual and potential resources available through an individual’s network of relationships with others (Stam </a:t>
            </a:r>
            <a:r>
              <a:rPr lang="en-US" i="1" dirty="0"/>
              <a:t>et al</a:t>
            </a:r>
            <a:r>
              <a:rPr lang="en-US" dirty="0"/>
              <a:t>., 2014). These ‘others’ refer to people an individual knows or who are known by the people that an individual knows (</a:t>
            </a:r>
            <a:r>
              <a:rPr lang="en-US" dirty="0" err="1"/>
              <a:t>Greve</a:t>
            </a:r>
            <a:r>
              <a:rPr lang="en-US" dirty="0"/>
              <a:t> and </a:t>
            </a:r>
            <a:r>
              <a:rPr lang="en-US" dirty="0" err="1"/>
              <a:t>Salaff</a:t>
            </a:r>
            <a:r>
              <a:rPr lang="en-US" dirty="0"/>
              <a:t>, 2003). These connections can serve as resources/assets to help achieve certain objectives (Burt, 1992, 2000).</a:t>
            </a:r>
          </a:p>
          <a:p>
            <a:endParaRPr lang="en-US" dirty="0"/>
          </a:p>
          <a:p>
            <a:r>
              <a:rPr lang="en-US" dirty="0"/>
              <a:t>Social capital is an important resource for tourism enterprises as it provides access to financial resources, </a:t>
            </a:r>
            <a:r>
              <a:rPr lang="en-US" dirty="0" err="1"/>
              <a:t>labour</a:t>
            </a:r>
            <a:r>
              <a:rPr lang="en-US" dirty="0"/>
              <a:t>, skills and information (</a:t>
            </a:r>
            <a:r>
              <a:rPr lang="en-US" dirty="0" err="1"/>
              <a:t>Greve</a:t>
            </a:r>
            <a:r>
              <a:rPr lang="en-US" dirty="0"/>
              <a:t> and </a:t>
            </a:r>
            <a:r>
              <a:rPr lang="en-US" dirty="0" err="1"/>
              <a:t>Salaff</a:t>
            </a:r>
            <a:r>
              <a:rPr lang="en-US" dirty="0"/>
              <a:t>, 2003).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22553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373016"/>
            <a:ext cx="10800000" cy="4312919"/>
          </a:xfrm>
        </p:spPr>
        <p:txBody>
          <a:bodyPr>
            <a:normAutofit fontScale="92500" lnSpcReduction="20000"/>
          </a:bodyPr>
          <a:lstStyle/>
          <a:p>
            <a:r>
              <a:rPr lang="en-US" dirty="0"/>
              <a:t>Social capital has been classified in several ways.</a:t>
            </a:r>
          </a:p>
          <a:p>
            <a:endParaRPr lang="en-US" dirty="0"/>
          </a:p>
          <a:p>
            <a:r>
              <a:rPr lang="en-US" i="1" dirty="0"/>
              <a:t>Bonding social capital </a:t>
            </a:r>
            <a:r>
              <a:rPr lang="en-US" dirty="0"/>
              <a:t>refers to the relationships between individuals that know each other well (e.g., family and friends), allowing exchanges of resources based on trust and reciprocity (</a:t>
            </a:r>
            <a:r>
              <a:rPr lang="en-US" dirty="0" err="1"/>
              <a:t>Davidsson</a:t>
            </a:r>
            <a:r>
              <a:rPr lang="en-US" dirty="0"/>
              <a:t> and Honig, 2003). </a:t>
            </a:r>
          </a:p>
          <a:p>
            <a:endParaRPr lang="en-US" dirty="0"/>
          </a:p>
          <a:p>
            <a:r>
              <a:rPr lang="en-US" i="1" dirty="0"/>
              <a:t>Bridging social capital </a:t>
            </a:r>
            <a:r>
              <a:rPr lang="en-US" dirty="0"/>
              <a:t>refers to relationships between individuals from diverse groups or backgrounds (e.g., between a firm and trade organizations), which facilitates the attainment of information otherwise unavailable within an individual’s familiar group (i.e. bonding social capital) (</a:t>
            </a:r>
            <a:r>
              <a:rPr lang="en-US" dirty="0" err="1"/>
              <a:t>Davidsson</a:t>
            </a:r>
            <a:r>
              <a:rPr lang="en-US" dirty="0"/>
              <a:t> and Honig, 2003).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407062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dirty="0"/>
              <a:t>Another framework to distinguish types of social capital is provided by </a:t>
            </a:r>
            <a:r>
              <a:rPr lang="en-US" dirty="0" err="1"/>
              <a:t>Granovetter</a:t>
            </a:r>
            <a:r>
              <a:rPr lang="en-US" dirty="0"/>
              <a:t> (1973) through the concept of ‘strong’ and ‘weak’ ties.</a:t>
            </a:r>
          </a:p>
          <a:p>
            <a:endParaRPr lang="en-US" dirty="0"/>
          </a:p>
          <a:p>
            <a:r>
              <a:rPr lang="en-US" dirty="0"/>
              <a:t>Strong ties refers to ties derived from strong relationships such as family bonds which provide consistent access to resources.</a:t>
            </a:r>
          </a:p>
          <a:p>
            <a:endParaRPr lang="en-US" dirty="0"/>
          </a:p>
          <a:p>
            <a:r>
              <a:rPr lang="en-US" dirty="0"/>
              <a:t>Weak ties represents loose relationships between individuals to obtain resources that are otherwise unavailable. </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255882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sz="quarter" idx="13"/>
          </p:nvPr>
        </p:nvSpPr>
        <p:spPr>
          <a:xfrm>
            <a:off x="540000" y="1272382"/>
            <a:ext cx="4510192" cy="4313237"/>
          </a:xfrm>
        </p:spPr>
        <p:txBody>
          <a:bodyPr>
            <a:normAutofit/>
          </a:bodyPr>
          <a:lstStyle/>
          <a:p>
            <a:pPr>
              <a:lnSpc>
                <a:spcPct val="90000"/>
              </a:lnSpc>
            </a:pPr>
            <a:r>
              <a:rPr lang="en-US" sz="2400" b="1" dirty="0"/>
              <a:t>Business Networks</a:t>
            </a:r>
          </a:p>
          <a:p>
            <a:pPr>
              <a:lnSpc>
                <a:spcPct val="90000"/>
              </a:lnSpc>
            </a:pPr>
            <a:endParaRPr lang="en-US" sz="2400" b="1" dirty="0"/>
          </a:p>
          <a:p>
            <a:pPr>
              <a:lnSpc>
                <a:spcPct val="90000"/>
              </a:lnSpc>
            </a:pPr>
            <a:r>
              <a:rPr lang="en-US" sz="2400" dirty="0"/>
              <a:t>In a tourism enterprise context, social relationships that are leveraged to extract resources for the enterprise are known as business networks. Business networks can be classified into four categories: personal, professional, associative, and institutional (Hernández-</a:t>
            </a:r>
            <a:r>
              <a:rPr lang="en-US" sz="2400" dirty="0" err="1"/>
              <a:t>Carrión</a:t>
            </a:r>
            <a:r>
              <a:rPr lang="en-US" sz="2400" dirty="0"/>
              <a:t> </a:t>
            </a:r>
            <a:r>
              <a:rPr lang="en-US" sz="2400" i="1" dirty="0"/>
              <a:t>et al</a:t>
            </a:r>
            <a:r>
              <a:rPr lang="en-US" sz="2400" dirty="0"/>
              <a:t>., 2017):</a:t>
            </a:r>
          </a:p>
          <a:p>
            <a:pPr>
              <a:lnSpc>
                <a:spcPct val="90000"/>
              </a:lnSpc>
            </a:pPr>
            <a:endParaRPr lang="en-US" sz="2400" dirty="0"/>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468000"/>
            <a:ext cx="10640658" cy="804381"/>
          </a:xfrm>
        </p:spPr>
        <p:txBody>
          <a:bodyPr anchor="t">
            <a:normAutofit/>
          </a:bodyPr>
          <a:lstStyle/>
          <a:p>
            <a:r>
              <a:rPr lang="en-US" dirty="0"/>
              <a:t>Chapter 10: Social Capital and Business Networks</a:t>
            </a:r>
          </a:p>
        </p:txBody>
      </p:sp>
      <p:pic>
        <p:nvPicPr>
          <p:cNvPr id="6" name="Picture 5">
            <a:extLst>
              <a:ext uri="{FF2B5EF4-FFF2-40B4-BE49-F238E27FC236}">
                <a16:creationId xmlns:a16="http://schemas.microsoft.com/office/drawing/2014/main" id="{951A1324-6F1B-BB04-51C1-D6A1D1A2A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1" y="1791895"/>
            <a:ext cx="5084657" cy="3274210"/>
          </a:xfrm>
          <a:prstGeom prst="rect">
            <a:avLst/>
          </a:prstGeom>
          <a:noFill/>
        </p:spPr>
      </p:pic>
      <p:sp>
        <p:nvSpPr>
          <p:cNvPr id="11" name="Text Placeholder 4">
            <a:extLst>
              <a:ext uri="{FF2B5EF4-FFF2-40B4-BE49-F238E27FC236}">
                <a16:creationId xmlns:a16="http://schemas.microsoft.com/office/drawing/2014/main" id="{26F5F0E6-C234-073B-696F-BC52667C9549}"/>
              </a:ext>
            </a:extLst>
          </p:cNvPr>
          <p:cNvSpPr>
            <a:spLocks noGrp="1"/>
          </p:cNvSpPr>
          <p:nvPr>
            <p:ph type="body" sz="quarter" idx="11"/>
          </p:nvPr>
        </p:nvSpPr>
        <p:spPr>
          <a:xfrm>
            <a:off x="2185988" y="6404776"/>
            <a:ext cx="7927975" cy="353833"/>
          </a:xfrm>
        </p:spPr>
        <p:txBody>
          <a:bodyPr/>
          <a:lstStyle/>
          <a:p>
            <a:endParaRPr lang="en-US"/>
          </a:p>
        </p:txBody>
      </p:sp>
    </p:spTree>
    <p:extLst>
      <p:ext uri="{BB962C8B-B14F-4D97-AF65-F5344CB8AC3E}">
        <p14:creationId xmlns:p14="http://schemas.microsoft.com/office/powerpoint/2010/main" val="136243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dirty="0"/>
              <a:t>Personal networks are relationships with people in an individual’s private circle, such as family, relatives and friends that share common characteristics and interests.</a:t>
            </a:r>
          </a:p>
          <a:p>
            <a:endParaRPr lang="en-US" dirty="0"/>
          </a:p>
          <a:p>
            <a:r>
              <a:rPr lang="en-US" dirty="0"/>
              <a:t>Professional networks are relationships with partners, workers, suppliers, customers and colleagues.</a:t>
            </a:r>
          </a:p>
          <a:p>
            <a:endParaRPr lang="en-US" dirty="0"/>
          </a:p>
          <a:p>
            <a:r>
              <a:rPr lang="en-US" dirty="0"/>
              <a:t>Associative networks are relationships with associations an individual belongs to (e.g., business, trade, professional, political, sports, or volunteer associations).</a:t>
            </a:r>
          </a:p>
          <a:p>
            <a:endParaRPr lang="en-US" dirty="0"/>
          </a:p>
          <a:p>
            <a:r>
              <a:rPr lang="en-US" dirty="0"/>
              <a:t>Institutional networks are relationships with people within public or private institutions (such as local, regional or national governments, large firms, and banks).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359879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Benefits of Business Networks</a:t>
            </a:r>
          </a:p>
          <a:p>
            <a:r>
              <a:rPr lang="en-US" i="1" dirty="0"/>
              <a:t>Financial resources</a:t>
            </a:r>
            <a:r>
              <a:rPr lang="en-US" dirty="0"/>
              <a:t>: Funds obtained to finance the enterprise. These can include loans (whether personal or from a bank) as well as credit or subsidies and public aid.</a:t>
            </a:r>
          </a:p>
          <a:p>
            <a:endParaRPr lang="en-US" dirty="0"/>
          </a:p>
          <a:p>
            <a:r>
              <a:rPr lang="en-US" i="1" dirty="0"/>
              <a:t>Technology and innovation</a:t>
            </a:r>
            <a:r>
              <a:rPr lang="en-US" dirty="0"/>
              <a:t>: Technologies the enterprise uses (e.g., IT tools, machinery, exploitation of patents, etc.) and/or knowledge for new business ideas and to develop innovations.</a:t>
            </a:r>
          </a:p>
          <a:p>
            <a:endParaRPr lang="en-US" dirty="0"/>
          </a:p>
          <a:p>
            <a:r>
              <a:rPr lang="en-US" i="1" dirty="0"/>
              <a:t>Market information</a:t>
            </a:r>
            <a:r>
              <a:rPr lang="en-US" dirty="0"/>
              <a:t>: Information about the enterprise’s customers, suppliers and competitors that can be used to satisfy current customers and attract new customers.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47890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i="1" dirty="0"/>
              <a:t>Quality management capabilities</a:t>
            </a:r>
            <a:r>
              <a:rPr lang="en-US" dirty="0"/>
              <a:t>: The enterprises’ ability to design products and services, to access suppliers providing high-quality raw materials, to train employees, or to introduce quality management systems (e.g., ISO norms, etc.).</a:t>
            </a:r>
          </a:p>
          <a:p>
            <a:endParaRPr lang="en-US" dirty="0"/>
          </a:p>
          <a:p>
            <a:r>
              <a:rPr lang="en-US" i="1" dirty="0"/>
              <a:t>Human resources</a:t>
            </a:r>
            <a:r>
              <a:rPr lang="en-US" dirty="0"/>
              <a:t>: The employees’ professional quality and qualifications as well as the enterprises’ ability to manage these human resources (i.e. attract, retain and motivate workers).</a:t>
            </a:r>
          </a:p>
          <a:p>
            <a:endParaRPr lang="en-US" dirty="0"/>
          </a:p>
          <a:p>
            <a:r>
              <a:rPr lang="en-US" i="1" dirty="0"/>
              <a:t>Management capabilities</a:t>
            </a:r>
            <a:r>
              <a:rPr lang="en-US" dirty="0"/>
              <a:t>: The owner’s/manager’s ability to coordinate all the previous resources (e.g., human, quality, sales, technological and financial resources) so the enterprise is successful and generates value. This includes information to enhance the owner’s/manager’s management skills, help the enterprise adapt to change, and manage information and communication systems whether they are managed directly or externally (e.g., consultancy, advice).</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10: Social Capital and Business Networks</a:t>
            </a:r>
          </a:p>
        </p:txBody>
      </p:sp>
    </p:spTree>
    <p:extLst>
      <p:ext uri="{BB962C8B-B14F-4D97-AF65-F5344CB8AC3E}">
        <p14:creationId xmlns:p14="http://schemas.microsoft.com/office/powerpoint/2010/main" val="137434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1099</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Managing Tourism Enterprises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lpstr>Chapter 10: Social Capital and Business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29</cp:revision>
  <dcterms:created xsi:type="dcterms:W3CDTF">2020-12-15T17:30:40Z</dcterms:created>
  <dcterms:modified xsi:type="dcterms:W3CDTF">2022-12-14T12:03:03Z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