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7" r:id="rId3"/>
    <p:sldId id="271" r:id="rId4"/>
    <p:sldId id="280" r:id="rId5"/>
    <p:sldId id="279" r:id="rId6"/>
    <p:sldId id="276" r:id="rId7"/>
    <p:sldId id="274" r:id="rId8"/>
    <p:sldId id="273" r:id="rId9"/>
    <p:sldId id="272" r:id="rId10"/>
    <p:sldId id="285" r:id="rId11"/>
    <p:sldId id="284" r:id="rId12"/>
    <p:sldId id="282" r:id="rId13"/>
    <p:sldId id="283" r:id="rId14"/>
    <p:sldId id="281" r:id="rId15"/>
    <p:sldId id="290" r:id="rId16"/>
    <p:sldId id="289" r:id="rId17"/>
    <p:sldId id="288" r:id="rId18"/>
    <p:sldId id="287" r:id="rId19"/>
    <p:sldId id="286" r:id="rId20"/>
    <p:sldId id="291" r:id="rId21"/>
    <p:sldId id="292" r:id="rId22"/>
    <p:sldId id="293" r:id="rId23"/>
    <p:sldId id="294" r:id="rId24"/>
    <p:sldId id="295" r:id="rId25"/>
    <p:sldId id="296" r:id="rId26"/>
    <p:sldId id="297" r:id="rId27"/>
    <p:sldId id="298" r:id="rId28"/>
    <p:sldId id="299" r:id="rId29"/>
    <p:sldId id="302" r:id="rId30"/>
    <p:sldId id="301" r:id="rId31"/>
    <p:sldId id="300" r:id="rId32"/>
    <p:sldId id="259" r:id="rId33"/>
    <p:sldId id="260" r:id="rId34"/>
    <p:sldId id="269" r:id="rId35"/>
    <p:sldId id="261" r:id="rId36"/>
    <p:sldId id="265" r:id="rId37"/>
    <p:sldId id="266" r:id="rId38"/>
    <p:sldId id="268" r:id="rId39"/>
    <p:sldId id="27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29"/>
    <a:srgbClr val="405C05"/>
    <a:srgbClr val="516AAC"/>
    <a:srgbClr val="BCBECE"/>
    <a:srgbClr val="9AA7C0"/>
    <a:srgbClr val="98A7BE"/>
    <a:srgbClr val="F8634F"/>
    <a:srgbClr val="607C2F"/>
    <a:srgbClr val="607C5E"/>
    <a:srgbClr val="4966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41" autoAdjust="0"/>
  </p:normalViewPr>
  <p:slideViewPr>
    <p:cSldViewPr snapToGrid="0" snapToObjects="1">
      <p:cViewPr varScale="1">
        <p:scale>
          <a:sx n="81" d="100"/>
          <a:sy n="81" d="100"/>
        </p:scale>
        <p:origin x="1674" y="96"/>
      </p:cViewPr>
      <p:guideLst>
        <p:guide orient="horz" pos="2160"/>
        <p:guide pos="3294"/>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6EC23-7A08-4346-AF13-63A2F6A263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41429"/>
          </a:xfrm>
          <a:prstGeom prst="rect">
            <a:avLst/>
          </a:prstGeom>
        </p:spPr>
      </p:pic>
      <p:sp>
        <p:nvSpPr>
          <p:cNvPr id="37" name="Rectangle 36"/>
          <p:cNvSpPr/>
          <p:nvPr userDrawn="1"/>
        </p:nvSpPr>
        <p:spPr>
          <a:xfrm>
            <a:off x="0" y="4152900"/>
            <a:ext cx="9144000" cy="2705100"/>
          </a:xfrm>
          <a:prstGeom prst="rect">
            <a:avLst/>
          </a:prstGeom>
          <a:solidFill>
            <a:srgbClr val="1D1D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chemeClr val="bg1"/>
                </a:solidFill>
                <a:latin typeface="Arial" pitchFamily="34" charset="0"/>
                <a:cs typeface="Arial" pitchFamily="34" charset="0"/>
              </a:defRPr>
            </a:lvl1pPr>
          </a:lstStyle>
          <a:p>
            <a:r>
              <a:rPr lang="en-US" dirty="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3" name="Picture 2"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CB227B3-5C22-7E4A-B20B-3363A8AECF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2" name="Rectangle 1"/>
          <p:cNvSpPr/>
          <p:nvPr userDrawn="1"/>
        </p:nvSpPr>
        <p:spPr>
          <a:xfrm>
            <a:off x="0" y="0"/>
            <a:ext cx="9143997" cy="5768258"/>
          </a:xfrm>
          <a:prstGeom prst="rect">
            <a:avLst/>
          </a:prstGeom>
          <a:gradFill flip="none" rotWithShape="1">
            <a:gsLst>
              <a:gs pos="0">
                <a:schemeClr val="tx1">
                  <a:alpha val="76000"/>
                </a:schemeClr>
              </a:gs>
              <a:gs pos="100000">
                <a:schemeClr val="bg1">
                  <a:alpha val="0"/>
                </a:schemeClr>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5768258"/>
            <a:ext cx="9144000" cy="1089742"/>
          </a:xfrm>
          <a:prstGeom prst="rect">
            <a:avLst/>
          </a:prstGeom>
          <a:solidFill>
            <a:srgbClr val="1D1D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5" name="Picture 14"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9A154B-DC99-8748-B3A5-BA0A1FBCDC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4160520"/>
            <a:ext cx="9144000" cy="1607738"/>
          </a:xfrm>
          <a:prstGeom prst="rect">
            <a:avLst/>
          </a:prstGeom>
          <a:solidFill>
            <a:srgbClr val="1D1D29">
              <a:alpha val="7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Rectangle 13"/>
          <p:cNvSpPr/>
          <p:nvPr userDrawn="1"/>
        </p:nvSpPr>
        <p:spPr>
          <a:xfrm>
            <a:off x="0" y="5768258"/>
            <a:ext cx="9144000" cy="1089742"/>
          </a:xfrm>
          <a:prstGeom prst="rect">
            <a:avLst/>
          </a:prstGeom>
          <a:solidFill>
            <a:srgbClr val="1D1D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5" name="Picture 14"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625DC1-E6F6-A948-8FDE-5A4F1BC9282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5768258"/>
            <a:ext cx="9144000" cy="1089742"/>
          </a:xfrm>
          <a:prstGeom prst="rect">
            <a:avLst/>
          </a:prstGeom>
          <a:solidFill>
            <a:srgbClr val="1D1D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4160520"/>
            <a:ext cx="9144000" cy="2697480"/>
          </a:xfrm>
          <a:prstGeom prst="rect">
            <a:avLst/>
          </a:prstGeom>
          <a:solidFill>
            <a:srgbClr val="1D1D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descr="CABI Logo_NEW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pic>
        <p:nvPicPr>
          <p:cNvPr id="7" name="Picture 6">
            <a:extLst>
              <a:ext uri="{FF2B5EF4-FFF2-40B4-BE49-F238E27FC236}">
                <a16:creationId xmlns:a16="http://schemas.microsoft.com/office/drawing/2014/main" id="{4E28787B-6C95-D445-8CC3-2B3CC0B872A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4141429"/>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B11074-1EDA-3849-BB74-DF3A1C8573DA}"/>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5768258"/>
            <a:ext cx="9144000" cy="1089742"/>
          </a:xfrm>
          <a:prstGeom prst="rect">
            <a:avLst/>
          </a:prstGeom>
          <a:solidFill>
            <a:srgbClr val="1D1D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33881E-AB40-2F43-B8F5-DFCA258CABB6}"/>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5768258"/>
            <a:ext cx="9144000" cy="1089742"/>
          </a:xfrm>
          <a:prstGeom prst="rect">
            <a:avLst/>
          </a:prstGeom>
          <a:solidFill>
            <a:srgbClr val="1D1D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4" name="Picture 13"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CC83DC-15BD-B046-985D-044CF821D03B}"/>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5768258"/>
            <a:ext cx="9144000" cy="1089742"/>
          </a:xfrm>
          <a:prstGeom prst="rect">
            <a:avLst/>
          </a:prstGeom>
          <a:solidFill>
            <a:srgbClr val="1D1D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870251-FF93-BB47-8509-206C25CF2DE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5768258"/>
            <a:ext cx="9144000" cy="1089742"/>
          </a:xfrm>
          <a:prstGeom prst="rect">
            <a:avLst/>
          </a:prstGeom>
          <a:solidFill>
            <a:srgbClr val="1D1D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4" name="Picture 13"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6BB7E4F-35A3-2443-BCB5-AD8B77FD0E48}"/>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4556"/>
          </a:xfrm>
          <a:prstGeom prst="rect">
            <a:avLst/>
          </a:prstGeom>
        </p:spPr>
      </p:pic>
      <p:sp>
        <p:nvSpPr>
          <p:cNvPr id="8" name="Rectangle 7"/>
          <p:cNvSpPr/>
          <p:nvPr userDrawn="1"/>
        </p:nvSpPr>
        <p:spPr>
          <a:xfrm>
            <a:off x="0" y="5768258"/>
            <a:ext cx="9144000" cy="1089742"/>
          </a:xfrm>
          <a:prstGeom prst="rect">
            <a:avLst/>
          </a:prstGeom>
          <a:solidFill>
            <a:srgbClr val="1D1D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5" name="Picture 14" descr="CABI Logo_NEW_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3/31/2020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52" r:id="rId10"/>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Events as a Strategic Marketing Tool</a:t>
            </a:r>
            <a:br>
              <a:rPr lang="en-GB" dirty="0"/>
            </a:br>
            <a:r>
              <a:rPr lang="en-GB" sz="2000" dirty="0"/>
              <a:t>2nd Edition</a:t>
            </a:r>
            <a:endParaRPr lang="en-GB" sz="2400" dirty="0"/>
          </a:p>
        </p:txBody>
      </p:sp>
      <p:sp>
        <p:nvSpPr>
          <p:cNvPr id="3" name="Subtitle 2"/>
          <p:cNvSpPr>
            <a:spLocks noGrp="1"/>
          </p:cNvSpPr>
          <p:nvPr>
            <p:ph type="subTitle" idx="1"/>
          </p:nvPr>
        </p:nvSpPr>
        <p:spPr/>
        <p:txBody>
          <a:bodyPr/>
          <a:lstStyle/>
          <a:p>
            <a:r>
              <a:rPr lang="en-GB" dirty="0" err="1"/>
              <a:t>Dorothé</a:t>
            </a:r>
            <a:r>
              <a:rPr lang="en-GB" dirty="0"/>
              <a:t> Gerritsen and Ronald van </a:t>
            </a:r>
            <a:r>
              <a:rPr lang="en-GB" dirty="0" err="1"/>
              <a:t>Olderen</a:t>
            </a:r>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E27844-1954-4CB5-8193-FD92CA7E9815}"/>
              </a:ext>
            </a:extLst>
          </p:cNvPr>
          <p:cNvSpPr>
            <a:spLocks noGrp="1"/>
          </p:cNvSpPr>
          <p:nvPr>
            <p:ph sz="quarter" idx="13"/>
          </p:nvPr>
        </p:nvSpPr>
        <p:spPr/>
        <p:txBody>
          <a:bodyPr/>
          <a:lstStyle/>
          <a:p>
            <a:pPr lvl="0" defTabSz="914400">
              <a:buSzPct val="80000"/>
              <a:defRPr/>
            </a:pPr>
            <a:endParaRPr lang="nl-NL" sz="2000" kern="0" dirty="0">
              <a:solidFill>
                <a:srgbClr val="000000"/>
              </a:solidFill>
            </a:endParaRPr>
          </a:p>
          <a:p>
            <a:pPr lvl="0" defTabSz="914400">
              <a:buSzPct val="80000"/>
              <a:defRPr/>
            </a:pPr>
            <a:r>
              <a:rPr lang="nl-NL" sz="2000" kern="0" dirty="0">
                <a:solidFill>
                  <a:srgbClr val="000000"/>
                </a:solidFill>
              </a:rPr>
              <a:t>Staged experience</a:t>
            </a:r>
          </a:p>
          <a:p>
            <a:pPr lvl="0" defTabSz="914400">
              <a:buSzPct val="80000"/>
              <a:defRPr/>
            </a:pPr>
            <a:endParaRPr lang="nl-NL" sz="2000" kern="0" dirty="0">
              <a:solidFill>
                <a:srgbClr val="000000"/>
              </a:solidFill>
            </a:endParaRPr>
          </a:p>
          <a:p>
            <a:pPr lvl="0" indent="358775" defTabSz="914400">
              <a:buSzPct val="80000"/>
              <a:buFont typeface="Arial" panose="020B0604020202020204" pitchFamily="34" charset="0"/>
              <a:buChar char="•"/>
              <a:defRPr/>
            </a:pPr>
            <a:r>
              <a:rPr lang="en-US" sz="2000" kern="0" dirty="0">
                <a:solidFill>
                  <a:srgbClr val="000000"/>
                </a:solidFill>
              </a:rPr>
              <a:t>The experience is completely orchestrated by the organization of the event.</a:t>
            </a:r>
            <a:r>
              <a:rPr lang="nl-NL" sz="2000" kern="0" dirty="0">
                <a:solidFill>
                  <a:srgbClr val="000000"/>
                </a:solidFill>
              </a:rPr>
              <a:t> </a:t>
            </a:r>
          </a:p>
          <a:p>
            <a:pPr lvl="0" indent="358775" defTabSz="914400">
              <a:buSzPct val="80000"/>
              <a:buFont typeface="Arial" panose="020B0604020202020204" pitchFamily="34" charset="0"/>
              <a:buChar char="•"/>
              <a:defRPr/>
            </a:pPr>
            <a:r>
              <a:rPr lang="nl-NL" sz="2000" kern="0" dirty="0">
                <a:solidFill>
                  <a:srgbClr val="000000"/>
                </a:solidFill>
              </a:rPr>
              <a:t>All experience instruments and touchpoints </a:t>
            </a:r>
            <a:r>
              <a:rPr lang="en-US" sz="2000" kern="0" dirty="0">
                <a:solidFill>
                  <a:srgbClr val="000000"/>
                </a:solidFill>
              </a:rPr>
              <a:t>thought through and deployed by the organizer.</a:t>
            </a:r>
            <a:endParaRPr lang="nl-NL" sz="2000" kern="0" dirty="0">
              <a:solidFill>
                <a:srgbClr val="000000"/>
              </a:solidFill>
            </a:endParaRPr>
          </a:p>
          <a:p>
            <a:pPr lvl="0" indent="358775" defTabSz="914400">
              <a:buSzPct val="80000"/>
              <a:buFont typeface="Arial" panose="020B0604020202020204" pitchFamily="34" charset="0"/>
              <a:buChar char="•"/>
              <a:defRPr/>
            </a:pPr>
            <a:r>
              <a:rPr lang="nl-NL" sz="2000" kern="0" dirty="0">
                <a:solidFill>
                  <a:srgbClr val="000000"/>
                </a:solidFill>
              </a:rPr>
              <a:t>Example: Libelle Zomerweek, a live event </a:t>
            </a:r>
            <a:r>
              <a:rPr lang="en-US" sz="2000" kern="0" dirty="0">
                <a:solidFill>
                  <a:srgbClr val="000000"/>
                </a:solidFill>
              </a:rPr>
              <a:t>that is entirely based on the values ​​of </a:t>
            </a:r>
            <a:r>
              <a:rPr lang="en-US" sz="2000" kern="0" dirty="0" err="1">
                <a:solidFill>
                  <a:srgbClr val="000000"/>
                </a:solidFill>
              </a:rPr>
              <a:t>Libelle</a:t>
            </a:r>
            <a:r>
              <a:rPr lang="en-US" sz="2000" kern="0" dirty="0">
                <a:solidFill>
                  <a:srgbClr val="000000"/>
                </a:solidFill>
              </a:rPr>
              <a:t> readers.</a:t>
            </a:r>
            <a:r>
              <a:rPr lang="nl-NL" sz="2000" kern="0" dirty="0">
                <a:solidFill>
                  <a:srgbClr val="000000"/>
                </a:solidFill>
              </a:rPr>
              <a:t> </a:t>
            </a:r>
          </a:p>
          <a:p>
            <a:endParaRPr lang="en-GB" dirty="0"/>
          </a:p>
        </p:txBody>
      </p:sp>
      <p:sp>
        <p:nvSpPr>
          <p:cNvPr id="3" name="Title 2">
            <a:extLst>
              <a:ext uri="{FF2B5EF4-FFF2-40B4-BE49-F238E27FC236}">
                <a16:creationId xmlns:a16="http://schemas.microsoft.com/office/drawing/2014/main" id="{A4E97A21-3726-423E-9C71-25AE91DE0CEC}"/>
              </a:ext>
            </a:extLst>
          </p:cNvPr>
          <p:cNvSpPr>
            <a:spLocks noGrp="1"/>
          </p:cNvSpPr>
          <p:nvPr>
            <p:ph type="title"/>
          </p:nvPr>
        </p:nvSpPr>
        <p:spPr/>
        <p:txBody>
          <a:bodyPr/>
          <a:lstStyle/>
          <a:p>
            <a:pPr lvl="0" defTabSz="914400">
              <a:spcBef>
                <a:spcPct val="20000"/>
              </a:spcBef>
              <a:defRPr/>
            </a:pPr>
            <a:r>
              <a:rPr lang="nl-NL" sz="2400" b="0" kern="0" dirty="0">
                <a:solidFill>
                  <a:srgbClr val="000000"/>
                </a:solidFill>
                <a:ea typeface="+mn-ea"/>
              </a:rPr>
              <a:t>From staged to customer experience</a:t>
            </a:r>
            <a:br>
              <a:rPr lang="nl-NL"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167135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730ED7-F9C1-4770-92C2-95D63C1905CE}"/>
              </a:ext>
            </a:extLst>
          </p:cNvPr>
          <p:cNvSpPr>
            <a:spLocks noGrp="1"/>
          </p:cNvSpPr>
          <p:nvPr>
            <p:ph sz="quarter" idx="13"/>
          </p:nvPr>
        </p:nvSpPr>
        <p:spPr/>
        <p:txBody>
          <a:bodyPr/>
          <a:lstStyle/>
          <a:p>
            <a:pPr lvl="0" defTabSz="914400">
              <a:buSzPct val="80000"/>
              <a:defRPr/>
            </a:pPr>
            <a:r>
              <a:rPr lang="nl-NL" sz="2000" kern="0" dirty="0">
                <a:solidFill>
                  <a:srgbClr val="000000"/>
                </a:solidFill>
              </a:rPr>
              <a:t>Customer experience</a:t>
            </a:r>
          </a:p>
          <a:p>
            <a:pPr lvl="0" defTabSz="914400">
              <a:buSzPct val="80000"/>
              <a:defRPr/>
            </a:pPr>
            <a:endParaRPr lang="nl-NL" sz="2000" kern="0" dirty="0">
              <a:solidFill>
                <a:srgbClr val="000000"/>
              </a:solidFill>
            </a:endParaRPr>
          </a:p>
          <a:p>
            <a:pPr lvl="0" indent="358775" defTabSz="914400">
              <a:buSzPct val="80000"/>
              <a:buFont typeface="Arial" panose="020B0604020202020204" pitchFamily="34" charset="0"/>
              <a:buChar char="•"/>
              <a:defRPr/>
            </a:pPr>
            <a:r>
              <a:rPr lang="nl-NL" sz="2000" kern="0" dirty="0">
                <a:solidFill>
                  <a:srgbClr val="000000"/>
                </a:solidFill>
              </a:rPr>
              <a:t>Meaning the individual customer attaches to product or service determines the value.</a:t>
            </a:r>
          </a:p>
          <a:p>
            <a:pPr lvl="0" indent="358775" defTabSz="914400">
              <a:buSzPct val="80000"/>
              <a:buFont typeface="Arial" panose="020B0604020202020204" pitchFamily="34" charset="0"/>
              <a:buChar char="•"/>
              <a:defRPr/>
            </a:pPr>
            <a:r>
              <a:rPr lang="nl-NL" sz="2000" kern="0" dirty="0">
                <a:solidFill>
                  <a:srgbClr val="000000"/>
                </a:solidFill>
              </a:rPr>
              <a:t>Does the product or service adequately reflect the customer’s values or respond to the customer’s needs.?</a:t>
            </a:r>
          </a:p>
          <a:p>
            <a:pPr lvl="0" indent="358775" defTabSz="914400">
              <a:buSzPct val="80000"/>
              <a:buFont typeface="Arial" panose="020B0604020202020204" pitchFamily="34" charset="0"/>
              <a:buChar char="•"/>
              <a:defRPr/>
            </a:pPr>
            <a:r>
              <a:rPr lang="nl-NL" sz="2000" kern="0" dirty="0">
                <a:solidFill>
                  <a:srgbClr val="000000"/>
                </a:solidFill>
              </a:rPr>
              <a:t>Ecustomer’s expereinces are extremely important.</a:t>
            </a:r>
          </a:p>
          <a:p>
            <a:pPr lvl="0" indent="358775" defTabSz="914400">
              <a:buSzPct val="80000"/>
              <a:buFont typeface="Arial" panose="020B0604020202020204" pitchFamily="34" charset="0"/>
              <a:buChar char="•"/>
              <a:defRPr/>
            </a:pPr>
            <a:r>
              <a:rPr lang="nl-NL" sz="2000" kern="0" dirty="0">
                <a:solidFill>
                  <a:srgbClr val="000000"/>
                </a:solidFill>
              </a:rPr>
              <a:t>Example: ING as facilitator of an event for the major shareholders who are planning to sell their businesses.</a:t>
            </a:r>
          </a:p>
          <a:p>
            <a:endParaRPr lang="en-GB" dirty="0"/>
          </a:p>
        </p:txBody>
      </p:sp>
      <p:sp>
        <p:nvSpPr>
          <p:cNvPr id="3" name="Title 2">
            <a:extLst>
              <a:ext uri="{FF2B5EF4-FFF2-40B4-BE49-F238E27FC236}">
                <a16:creationId xmlns:a16="http://schemas.microsoft.com/office/drawing/2014/main" id="{3BCB2FE5-D8D8-4117-AFFE-49DE1144DD71}"/>
              </a:ext>
            </a:extLst>
          </p:cNvPr>
          <p:cNvSpPr>
            <a:spLocks noGrp="1"/>
          </p:cNvSpPr>
          <p:nvPr>
            <p:ph type="title"/>
          </p:nvPr>
        </p:nvSpPr>
        <p:spPr/>
        <p:txBody>
          <a:bodyPr/>
          <a:lstStyle/>
          <a:p>
            <a:pPr lvl="0" defTabSz="914400">
              <a:spcBef>
                <a:spcPct val="20000"/>
              </a:spcBef>
              <a:defRPr/>
            </a:pPr>
            <a:r>
              <a:rPr lang="nl-NL" sz="2400" b="0" kern="0" dirty="0">
                <a:solidFill>
                  <a:srgbClr val="000000"/>
                </a:solidFill>
                <a:ea typeface="+mn-ea"/>
              </a:rPr>
              <a:t>From staged to customer experience</a:t>
            </a:r>
            <a:br>
              <a:rPr lang="nl-NL"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1563954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5F12D9-DEDF-45E8-8BA7-8348369E6672}"/>
              </a:ext>
            </a:extLst>
          </p:cNvPr>
          <p:cNvSpPr>
            <a:spLocks noGrp="1"/>
          </p:cNvSpPr>
          <p:nvPr>
            <p:ph sz="quarter" idx="13"/>
          </p:nvPr>
        </p:nvSpPr>
        <p:spPr/>
        <p:txBody>
          <a:bodyPr/>
          <a:lstStyle/>
          <a:p>
            <a:pPr lvl="0" defTabSz="914400" fontAlgn="base">
              <a:spcAft>
                <a:spcPct val="0"/>
              </a:spcAft>
              <a:buSzPct val="80000"/>
            </a:pPr>
            <a:r>
              <a:rPr lang="nl-NL" altLang="es-ES" sz="2000" kern="0" dirty="0">
                <a:solidFill>
                  <a:srgbClr val="000000"/>
                </a:solidFill>
              </a:rPr>
              <a:t>Continuum of value addition</a:t>
            </a:r>
          </a:p>
          <a:p>
            <a:endParaRPr lang="en-GB" dirty="0"/>
          </a:p>
          <a:p>
            <a:endParaRPr lang="en-GB" dirty="0"/>
          </a:p>
        </p:txBody>
      </p:sp>
      <p:sp>
        <p:nvSpPr>
          <p:cNvPr id="3" name="Title 2">
            <a:extLst>
              <a:ext uri="{FF2B5EF4-FFF2-40B4-BE49-F238E27FC236}">
                <a16:creationId xmlns:a16="http://schemas.microsoft.com/office/drawing/2014/main" id="{42AEA95C-D8FD-4A11-8240-89A8D70E8AE1}"/>
              </a:ext>
            </a:extLst>
          </p:cNvPr>
          <p:cNvSpPr>
            <a:spLocks noGrp="1"/>
          </p:cNvSpPr>
          <p:nvPr>
            <p:ph type="title"/>
          </p:nvPr>
        </p:nvSpPr>
        <p:spPr/>
        <p:txBody>
          <a:bodyPr/>
          <a:lstStyle/>
          <a:p>
            <a:pPr lvl="0" defTabSz="914400" fontAlgn="base">
              <a:spcBef>
                <a:spcPct val="20000"/>
              </a:spcBef>
              <a:spcAft>
                <a:spcPct val="0"/>
              </a:spcAft>
            </a:pPr>
            <a:r>
              <a:rPr lang="nl-NL" altLang="es-ES" sz="2400" b="0" kern="0" dirty="0">
                <a:solidFill>
                  <a:srgbClr val="000000"/>
                </a:solidFill>
                <a:ea typeface="+mn-ea"/>
              </a:rPr>
              <a:t>From staged to customer experience</a:t>
            </a:r>
            <a:br>
              <a:rPr lang="nl-NL" altLang="es-ES" sz="3000" b="0" kern="0" dirty="0">
                <a:solidFill>
                  <a:srgbClr val="000000"/>
                </a:solidFill>
                <a:latin typeface="Calibri"/>
                <a:ea typeface="+mn-ea"/>
                <a:cs typeface="+mn-cs"/>
              </a:rPr>
            </a:br>
            <a:endParaRPr lang="en-GB" dirty="0"/>
          </a:p>
        </p:txBody>
      </p:sp>
      <p:pic>
        <p:nvPicPr>
          <p:cNvPr id="4" name="Picture 3">
            <a:extLst>
              <a:ext uri="{FF2B5EF4-FFF2-40B4-BE49-F238E27FC236}">
                <a16:creationId xmlns:a16="http://schemas.microsoft.com/office/drawing/2014/main" id="{76A3566E-8E58-48E9-B82E-84FC5391EA1C}"/>
              </a:ext>
            </a:extLst>
          </p:cNvPr>
          <p:cNvPicPr>
            <a:picLocks noChangeAspect="1"/>
          </p:cNvPicPr>
          <p:nvPr/>
        </p:nvPicPr>
        <p:blipFill>
          <a:blip r:embed="rId2"/>
          <a:stretch>
            <a:fillRect/>
          </a:stretch>
        </p:blipFill>
        <p:spPr>
          <a:xfrm>
            <a:off x="2238375" y="1935678"/>
            <a:ext cx="4667250" cy="3588822"/>
          </a:xfrm>
          <a:prstGeom prst="rect">
            <a:avLst/>
          </a:prstGeom>
        </p:spPr>
      </p:pic>
    </p:spTree>
    <p:extLst>
      <p:ext uri="{BB962C8B-B14F-4D97-AF65-F5344CB8AC3E}">
        <p14:creationId xmlns:p14="http://schemas.microsoft.com/office/powerpoint/2010/main" val="337429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6FC9CB-C2C0-45DF-ADB9-A87711446025}"/>
              </a:ext>
            </a:extLst>
          </p:cNvPr>
          <p:cNvSpPr>
            <a:spLocks noGrp="1"/>
          </p:cNvSpPr>
          <p:nvPr>
            <p:ph sz="quarter" idx="13"/>
          </p:nvPr>
        </p:nvSpPr>
        <p:spPr/>
        <p:txBody>
          <a:bodyPr>
            <a:normAutofit/>
          </a:bodyPr>
          <a:lstStyle/>
          <a:p>
            <a:pPr lvl="0" indent="358775" defTabSz="914400">
              <a:buSzPct val="80000"/>
              <a:buFont typeface="Arial" panose="020B0604020202020204" pitchFamily="34" charset="0"/>
              <a:buChar char="•"/>
              <a:defRPr/>
            </a:pPr>
            <a:r>
              <a:rPr lang="nl-NL" sz="2000" kern="0" dirty="0">
                <a:solidFill>
                  <a:srgbClr val="000000"/>
                </a:solidFill>
              </a:rPr>
              <a:t>The organization and their customers share similar values and needs. </a:t>
            </a:r>
          </a:p>
          <a:p>
            <a:pPr lvl="0" indent="358775" defTabSz="914400">
              <a:buSzPct val="80000"/>
              <a:buFont typeface="Arial" panose="020B0604020202020204" pitchFamily="34" charset="0"/>
              <a:buChar char="•"/>
              <a:defRPr/>
            </a:pPr>
            <a:r>
              <a:rPr lang="nl-NL" sz="2000" kern="0" dirty="0">
                <a:solidFill>
                  <a:srgbClr val="000000"/>
                </a:solidFill>
              </a:rPr>
              <a:t>Visitors must be given a more active role in the organization of the event (co-creation).</a:t>
            </a:r>
          </a:p>
          <a:p>
            <a:pPr lvl="0" indent="358775" defTabSz="914400">
              <a:buSzPct val="80000"/>
              <a:buFont typeface="Arial" panose="020B0604020202020204" pitchFamily="34" charset="0"/>
              <a:buChar char="•"/>
              <a:defRPr/>
            </a:pPr>
            <a:r>
              <a:rPr lang="nl-NL" sz="2000" kern="0" dirty="0">
                <a:solidFill>
                  <a:srgbClr val="000000"/>
                </a:solidFill>
              </a:rPr>
              <a:t>What is happening in the lives of our visitors at the moment?</a:t>
            </a:r>
          </a:p>
          <a:p>
            <a:pPr lvl="0" indent="358775" defTabSz="914400">
              <a:buSzPct val="80000"/>
              <a:buFont typeface="Arial" panose="020B0604020202020204" pitchFamily="34" charset="0"/>
              <a:buChar char="•"/>
              <a:defRPr/>
            </a:pPr>
            <a:r>
              <a:rPr lang="nl-NL" sz="2000" kern="0" dirty="0">
                <a:solidFill>
                  <a:srgbClr val="000000"/>
                </a:solidFill>
              </a:rPr>
              <a:t>The pre- and post-event stage are becoming increasingly important!</a:t>
            </a:r>
          </a:p>
          <a:p>
            <a:pPr lvl="0" indent="358775" defTabSz="914400">
              <a:buSzPct val="80000"/>
              <a:buFont typeface="Arial" panose="020B0604020202020204" pitchFamily="34" charset="0"/>
              <a:buChar char="•"/>
              <a:defRPr/>
            </a:pPr>
            <a:r>
              <a:rPr lang="nl-NL" sz="2000" kern="0" dirty="0">
                <a:solidFill>
                  <a:srgbClr val="000000"/>
                </a:solidFill>
              </a:rPr>
              <a:t>Example value fit: ABN AMRO World Tennis Tournament </a:t>
            </a:r>
          </a:p>
          <a:p>
            <a:endParaRPr lang="en-GB" dirty="0"/>
          </a:p>
        </p:txBody>
      </p:sp>
      <p:sp>
        <p:nvSpPr>
          <p:cNvPr id="3" name="Title 2">
            <a:extLst>
              <a:ext uri="{FF2B5EF4-FFF2-40B4-BE49-F238E27FC236}">
                <a16:creationId xmlns:a16="http://schemas.microsoft.com/office/drawing/2014/main" id="{DBA19EB6-3B51-4C52-BE28-EE76E33AF8B4}"/>
              </a:ext>
            </a:extLst>
          </p:cNvPr>
          <p:cNvSpPr>
            <a:spLocks noGrp="1"/>
          </p:cNvSpPr>
          <p:nvPr>
            <p:ph type="title"/>
          </p:nvPr>
        </p:nvSpPr>
        <p:spPr/>
        <p:txBody>
          <a:bodyPr/>
          <a:lstStyle/>
          <a:p>
            <a:pPr lvl="0" defTabSz="914400">
              <a:spcBef>
                <a:spcPct val="20000"/>
              </a:spcBef>
              <a:defRPr/>
            </a:pPr>
            <a:r>
              <a:rPr lang="nl-NL" sz="2400" b="0" kern="0" dirty="0">
                <a:solidFill>
                  <a:srgbClr val="000000"/>
                </a:solidFill>
                <a:ea typeface="+mn-ea"/>
              </a:rPr>
              <a:t>The value fit</a:t>
            </a:r>
            <a:br>
              <a:rPr lang="nl-NL"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1479769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209AEA-83FE-46E5-B6F4-55C238C8260C}"/>
              </a:ext>
            </a:extLst>
          </p:cNvPr>
          <p:cNvPicPr>
            <a:picLocks noGrp="1" noChangeAspect="1"/>
          </p:cNvPicPr>
          <p:nvPr>
            <p:ph sz="quarter" idx="13"/>
          </p:nvPr>
        </p:nvPicPr>
        <p:blipFill>
          <a:blip r:embed="rId2"/>
          <a:stretch>
            <a:fillRect/>
          </a:stretch>
        </p:blipFill>
        <p:spPr>
          <a:xfrm>
            <a:off x="2630488" y="1271588"/>
            <a:ext cx="4313237" cy="4313237"/>
          </a:xfrm>
          <a:prstGeom prst="rect">
            <a:avLst/>
          </a:prstGeom>
        </p:spPr>
      </p:pic>
      <p:sp>
        <p:nvSpPr>
          <p:cNvPr id="3" name="Title 2">
            <a:extLst>
              <a:ext uri="{FF2B5EF4-FFF2-40B4-BE49-F238E27FC236}">
                <a16:creationId xmlns:a16="http://schemas.microsoft.com/office/drawing/2014/main" id="{6925C488-CB1F-4BC6-A546-93E7DF9D335E}"/>
              </a:ext>
            </a:extLst>
          </p:cNvPr>
          <p:cNvSpPr>
            <a:spLocks noGrp="1"/>
          </p:cNvSpPr>
          <p:nvPr>
            <p:ph type="title"/>
          </p:nvPr>
        </p:nvSpPr>
        <p:spPr/>
        <p:txBody>
          <a:bodyPr/>
          <a:lstStyle/>
          <a:p>
            <a:pPr lvl="0" defTabSz="914400">
              <a:spcBef>
                <a:spcPct val="20000"/>
              </a:spcBef>
              <a:defRPr/>
            </a:pPr>
            <a:r>
              <a:rPr lang="nl-NL" sz="2400" b="0" kern="0" dirty="0">
                <a:solidFill>
                  <a:srgbClr val="000000"/>
                </a:solidFill>
                <a:ea typeface="+mn-ea"/>
              </a:rPr>
              <a:t>The touchpoint model</a:t>
            </a:r>
            <a:br>
              <a:rPr lang="nl-NL"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382641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46621EA-175F-486D-BFD7-6BCFBA32A748}"/>
              </a:ext>
            </a:extLst>
          </p:cNvPr>
          <p:cNvPicPr>
            <a:picLocks noGrp="1" noChangeAspect="1"/>
          </p:cNvPicPr>
          <p:nvPr>
            <p:ph sz="quarter" idx="13"/>
          </p:nvPr>
        </p:nvPicPr>
        <p:blipFill>
          <a:blip r:embed="rId2"/>
          <a:stretch>
            <a:fillRect/>
          </a:stretch>
        </p:blipFill>
        <p:spPr>
          <a:xfrm>
            <a:off x="2637629" y="1271588"/>
            <a:ext cx="4298954" cy="4313237"/>
          </a:xfrm>
          <a:prstGeom prst="rect">
            <a:avLst/>
          </a:prstGeom>
        </p:spPr>
      </p:pic>
      <p:sp>
        <p:nvSpPr>
          <p:cNvPr id="3" name="Title 2">
            <a:extLst>
              <a:ext uri="{FF2B5EF4-FFF2-40B4-BE49-F238E27FC236}">
                <a16:creationId xmlns:a16="http://schemas.microsoft.com/office/drawing/2014/main" id="{47359AB3-DA46-459C-808D-2A30EDF2EC3A}"/>
              </a:ext>
            </a:extLst>
          </p:cNvPr>
          <p:cNvSpPr>
            <a:spLocks noGrp="1"/>
          </p:cNvSpPr>
          <p:nvPr>
            <p:ph type="title"/>
          </p:nvPr>
        </p:nvSpPr>
        <p:spPr/>
        <p:txBody>
          <a:bodyPr>
            <a:normAutofit fontScale="90000"/>
          </a:bodyPr>
          <a:lstStyle/>
          <a:p>
            <a:pPr lvl="0" defTabSz="914400">
              <a:spcBef>
                <a:spcPct val="20000"/>
              </a:spcBef>
              <a:defRPr/>
            </a:pPr>
            <a:r>
              <a:rPr lang="nl-NL" sz="2700" b="0" kern="0" dirty="0">
                <a:solidFill>
                  <a:srgbClr val="000000"/>
                </a:solidFill>
                <a:ea typeface="+mn-ea"/>
              </a:rPr>
              <a:t>The touchpoint model (organization’s perspective)</a:t>
            </a:r>
            <a:br>
              <a:rPr lang="nl-NL"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73522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1EB47C-2DBF-4B50-8F93-F20E22ACF078}"/>
              </a:ext>
            </a:extLst>
          </p:cNvPr>
          <p:cNvPicPr>
            <a:picLocks noGrp="1" noChangeAspect="1"/>
          </p:cNvPicPr>
          <p:nvPr>
            <p:ph sz="quarter" idx="13"/>
          </p:nvPr>
        </p:nvPicPr>
        <p:blipFill>
          <a:blip r:embed="rId2"/>
          <a:stretch>
            <a:fillRect/>
          </a:stretch>
        </p:blipFill>
        <p:spPr>
          <a:xfrm>
            <a:off x="2630488" y="1271588"/>
            <a:ext cx="4313237" cy="4313237"/>
          </a:xfrm>
          <a:prstGeom prst="rect">
            <a:avLst/>
          </a:prstGeom>
        </p:spPr>
      </p:pic>
      <p:sp>
        <p:nvSpPr>
          <p:cNvPr id="3" name="Title 2">
            <a:extLst>
              <a:ext uri="{FF2B5EF4-FFF2-40B4-BE49-F238E27FC236}">
                <a16:creationId xmlns:a16="http://schemas.microsoft.com/office/drawing/2014/main" id="{A964B7AE-0A23-4111-A278-C5AF68D1284E}"/>
              </a:ext>
            </a:extLst>
          </p:cNvPr>
          <p:cNvSpPr>
            <a:spLocks noGrp="1"/>
          </p:cNvSpPr>
          <p:nvPr>
            <p:ph type="title"/>
          </p:nvPr>
        </p:nvSpPr>
        <p:spPr/>
        <p:txBody>
          <a:bodyPr>
            <a:normAutofit/>
          </a:bodyPr>
          <a:lstStyle/>
          <a:p>
            <a:pPr lvl="0" defTabSz="914400">
              <a:spcBef>
                <a:spcPct val="20000"/>
              </a:spcBef>
              <a:defRPr/>
            </a:pPr>
            <a:r>
              <a:rPr lang="nl-NL" sz="2700" b="0" kern="0" dirty="0">
                <a:solidFill>
                  <a:srgbClr val="000000"/>
                </a:solidFill>
                <a:ea typeface="+mn-ea"/>
              </a:rPr>
              <a:t>The touchpoint model (visitor’s perspective)</a:t>
            </a:r>
            <a:br>
              <a:rPr lang="nl-NL"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359823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5FFB66-5024-4E8E-8BE5-11BA5B95599F}"/>
              </a:ext>
            </a:extLst>
          </p:cNvPr>
          <p:cNvSpPr>
            <a:spLocks noGrp="1"/>
          </p:cNvSpPr>
          <p:nvPr>
            <p:ph sz="quarter" idx="13"/>
          </p:nvPr>
        </p:nvSpPr>
        <p:spPr/>
        <p:txBody>
          <a:bodyPr/>
          <a:lstStyle/>
          <a:p>
            <a:pPr lvl="0" defTabSz="914400">
              <a:buSzPct val="80000"/>
              <a:defRPr/>
            </a:pPr>
            <a:r>
              <a:rPr lang="nl-NL" sz="2000" kern="0" dirty="0">
                <a:solidFill>
                  <a:srgbClr val="000000"/>
                </a:solidFill>
              </a:rPr>
              <a:t>Value fit organization and visitor</a:t>
            </a:r>
          </a:p>
          <a:p>
            <a:endParaRPr lang="en-GB" dirty="0"/>
          </a:p>
        </p:txBody>
      </p:sp>
      <p:sp>
        <p:nvSpPr>
          <p:cNvPr id="3" name="Title 2">
            <a:extLst>
              <a:ext uri="{FF2B5EF4-FFF2-40B4-BE49-F238E27FC236}">
                <a16:creationId xmlns:a16="http://schemas.microsoft.com/office/drawing/2014/main" id="{2F8800EC-2DF4-495E-9A2D-D03CCDEE39A8}"/>
              </a:ext>
            </a:extLst>
          </p:cNvPr>
          <p:cNvSpPr>
            <a:spLocks noGrp="1"/>
          </p:cNvSpPr>
          <p:nvPr>
            <p:ph type="title"/>
          </p:nvPr>
        </p:nvSpPr>
        <p:spPr/>
        <p:txBody>
          <a:bodyPr/>
          <a:lstStyle/>
          <a:p>
            <a:pPr lvl="0" defTabSz="914400">
              <a:spcBef>
                <a:spcPct val="20000"/>
              </a:spcBef>
              <a:defRPr/>
            </a:pPr>
            <a:r>
              <a:rPr lang="nl-NL" sz="2400" b="0" kern="0" dirty="0">
                <a:solidFill>
                  <a:srgbClr val="000000"/>
                </a:solidFill>
                <a:ea typeface="+mn-ea"/>
              </a:rPr>
              <a:t>The touchpoint model </a:t>
            </a:r>
            <a:br>
              <a:rPr lang="nl-NL" sz="3000" b="0" kern="0" dirty="0">
                <a:solidFill>
                  <a:srgbClr val="000000"/>
                </a:solidFill>
                <a:latin typeface="Calibri"/>
                <a:ea typeface="+mn-ea"/>
                <a:cs typeface="+mn-cs"/>
              </a:rPr>
            </a:br>
            <a:endParaRPr lang="en-GB" dirty="0"/>
          </a:p>
        </p:txBody>
      </p:sp>
      <p:pic>
        <p:nvPicPr>
          <p:cNvPr id="4" name="Picture 3">
            <a:extLst>
              <a:ext uri="{FF2B5EF4-FFF2-40B4-BE49-F238E27FC236}">
                <a16:creationId xmlns:a16="http://schemas.microsoft.com/office/drawing/2014/main" id="{A590D8AA-95EE-4C4E-9FC6-462411DF19A5}"/>
              </a:ext>
            </a:extLst>
          </p:cNvPr>
          <p:cNvPicPr>
            <a:picLocks noChangeAspect="1"/>
          </p:cNvPicPr>
          <p:nvPr/>
        </p:nvPicPr>
        <p:blipFill>
          <a:blip r:embed="rId2"/>
          <a:stretch>
            <a:fillRect/>
          </a:stretch>
        </p:blipFill>
        <p:spPr>
          <a:xfrm>
            <a:off x="1306286" y="2042556"/>
            <a:ext cx="6928076" cy="3134281"/>
          </a:xfrm>
          <a:prstGeom prst="rect">
            <a:avLst/>
          </a:prstGeom>
        </p:spPr>
      </p:pic>
    </p:spTree>
    <p:extLst>
      <p:ext uri="{BB962C8B-B14F-4D97-AF65-F5344CB8AC3E}">
        <p14:creationId xmlns:p14="http://schemas.microsoft.com/office/powerpoint/2010/main" val="310552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810A6D-0587-4787-8E78-41B9FB23A263}"/>
              </a:ext>
            </a:extLst>
          </p:cNvPr>
          <p:cNvSpPr>
            <a:spLocks noGrp="1"/>
          </p:cNvSpPr>
          <p:nvPr>
            <p:ph sz="quarter" idx="13"/>
          </p:nvPr>
        </p:nvSpPr>
        <p:spPr/>
        <p:txBody>
          <a:bodyPr/>
          <a:lstStyle/>
          <a:p>
            <a:pPr marL="361950" lvl="1" indent="-361950" defTabSz="914400">
              <a:buFont typeface="Arial" pitchFamily="34" charset="0"/>
              <a:buChar char="•"/>
              <a:defRPr/>
            </a:pPr>
            <a:endParaRPr lang="nl-NL" kern="0" dirty="0">
              <a:solidFill>
                <a:srgbClr val="000000"/>
              </a:solidFill>
              <a:latin typeface="Calibri"/>
              <a:ea typeface="ＭＳ Ｐゴシック" charset="-128"/>
            </a:endParaRPr>
          </a:p>
          <a:p>
            <a:pPr marL="361950" lvl="1" indent="-361950" defTabSz="914400">
              <a:buFont typeface="Arial" pitchFamily="34" charset="0"/>
              <a:buChar char="•"/>
              <a:defRPr/>
            </a:pPr>
            <a:r>
              <a:rPr lang="nl-NL" sz="2000" kern="0" dirty="0">
                <a:solidFill>
                  <a:srgbClr val="000000"/>
                </a:solidFill>
                <a:ea typeface="ＭＳ Ｐゴシック" charset="-128"/>
              </a:rPr>
              <a:t>Divers</a:t>
            </a:r>
          </a:p>
          <a:p>
            <a:pPr marL="361950" lvl="1" indent="-361950" defTabSz="914400">
              <a:buFont typeface="Arial" pitchFamily="34" charset="0"/>
              <a:buChar char="•"/>
              <a:defRPr/>
            </a:pPr>
            <a:r>
              <a:rPr lang="nl-NL" sz="2000" kern="0" dirty="0">
                <a:solidFill>
                  <a:srgbClr val="000000"/>
                </a:solidFill>
                <a:ea typeface="ＭＳ Ｐゴシック" charset="-128"/>
              </a:rPr>
              <a:t>Create a memorable experience</a:t>
            </a:r>
          </a:p>
          <a:p>
            <a:pPr marL="361950" lvl="1" indent="-361950" defTabSz="914400">
              <a:buFont typeface="Arial" pitchFamily="34" charset="0"/>
              <a:buChar char="•"/>
              <a:defRPr/>
            </a:pPr>
            <a:r>
              <a:rPr lang="nl-NL" sz="2000" kern="0" dirty="0">
                <a:solidFill>
                  <a:srgbClr val="000000"/>
                </a:solidFill>
                <a:ea typeface="ＭＳ Ｐゴシック" charset="-128"/>
              </a:rPr>
              <a:t>Focus on values</a:t>
            </a:r>
          </a:p>
          <a:p>
            <a:pPr marL="361950" lvl="1" indent="-361950" defTabSz="914400">
              <a:buFont typeface="Arial" pitchFamily="34" charset="0"/>
              <a:buChar char="•"/>
              <a:defRPr/>
            </a:pPr>
            <a:r>
              <a:rPr lang="nl-NL" sz="2000" kern="0" dirty="0">
                <a:solidFill>
                  <a:srgbClr val="000000"/>
                </a:solidFill>
                <a:ea typeface="ＭＳ Ｐゴシック" charset="-128"/>
              </a:rPr>
              <a:t>Engage several senses</a:t>
            </a:r>
          </a:p>
          <a:p>
            <a:pPr marL="361950" lvl="1" indent="-361950" defTabSz="914400">
              <a:buFont typeface="Arial" pitchFamily="34" charset="0"/>
              <a:buChar char="•"/>
              <a:defRPr/>
            </a:pPr>
            <a:r>
              <a:rPr lang="nl-NL" sz="2000" kern="0" dirty="0">
                <a:solidFill>
                  <a:srgbClr val="000000"/>
                </a:solidFill>
                <a:ea typeface="ＭＳ Ｐゴシック" charset="-128"/>
              </a:rPr>
              <a:t>Inspire emotions</a:t>
            </a:r>
          </a:p>
          <a:p>
            <a:pPr marL="361950" lvl="1" indent="-361950" defTabSz="914400">
              <a:buFont typeface="Arial" pitchFamily="34" charset="0"/>
              <a:buChar char="•"/>
              <a:defRPr/>
            </a:pPr>
            <a:r>
              <a:rPr lang="nl-NL" sz="2000" kern="0" dirty="0">
                <a:solidFill>
                  <a:srgbClr val="000000"/>
                </a:solidFill>
                <a:ea typeface="ＭＳ Ｐゴシック" charset="-128"/>
              </a:rPr>
              <a:t>Mutually consistent</a:t>
            </a:r>
          </a:p>
          <a:p>
            <a:pPr marL="361950" lvl="1" indent="-361950" defTabSz="914400">
              <a:buFont typeface="Arial" pitchFamily="34" charset="0"/>
              <a:buChar char="•"/>
              <a:defRPr/>
            </a:pPr>
            <a:r>
              <a:rPr lang="nl-NL" sz="2000" kern="0" dirty="0">
                <a:solidFill>
                  <a:srgbClr val="000000"/>
                </a:solidFill>
                <a:ea typeface="ＭＳ Ｐゴシック" charset="-128"/>
              </a:rPr>
              <a:t>Chosen purposefully</a:t>
            </a:r>
          </a:p>
          <a:p>
            <a:endParaRPr lang="en-GB" dirty="0"/>
          </a:p>
        </p:txBody>
      </p:sp>
      <p:sp>
        <p:nvSpPr>
          <p:cNvPr id="3" name="Title 2">
            <a:extLst>
              <a:ext uri="{FF2B5EF4-FFF2-40B4-BE49-F238E27FC236}">
                <a16:creationId xmlns:a16="http://schemas.microsoft.com/office/drawing/2014/main" id="{6B282E91-3084-4DA8-8283-5DBED2428333}"/>
              </a:ext>
            </a:extLst>
          </p:cNvPr>
          <p:cNvSpPr>
            <a:spLocks noGrp="1"/>
          </p:cNvSpPr>
          <p:nvPr>
            <p:ph type="title"/>
          </p:nvPr>
        </p:nvSpPr>
        <p:spPr/>
        <p:txBody>
          <a:bodyPr>
            <a:normAutofit fontScale="90000"/>
          </a:bodyPr>
          <a:lstStyle/>
          <a:p>
            <a:pPr lvl="0" defTabSz="914400">
              <a:spcBef>
                <a:spcPct val="20000"/>
              </a:spcBef>
              <a:defRPr/>
            </a:pPr>
            <a:r>
              <a:rPr lang="en-US" sz="2700" b="0" kern="0" dirty="0">
                <a:solidFill>
                  <a:srgbClr val="000000"/>
                </a:solidFill>
                <a:ea typeface="+mn-ea"/>
              </a:rPr>
              <a:t>From event to experience, requirements for touchpoints</a:t>
            </a:r>
            <a:br>
              <a:rPr lang="nl-NL"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1459566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C5DB68-1868-4636-8BA4-9DC4692679C0}"/>
              </a:ext>
            </a:extLst>
          </p:cNvPr>
          <p:cNvSpPr>
            <a:spLocks noGrp="1"/>
          </p:cNvSpPr>
          <p:nvPr>
            <p:ph sz="quarter" idx="13"/>
          </p:nvPr>
        </p:nvSpPr>
        <p:spPr/>
        <p:txBody>
          <a:bodyPr>
            <a:normAutofit/>
          </a:bodyPr>
          <a:lstStyle/>
          <a:p>
            <a:pPr lvl="0" indent="358775" defTabSz="914400">
              <a:buSzPct val="80000"/>
              <a:buFont typeface="Arial" panose="020B0604020202020204" pitchFamily="34" charset="0"/>
              <a:buChar char="•"/>
              <a:defRPr/>
            </a:pPr>
            <a:r>
              <a:rPr lang="nl-NL" sz="2200" kern="0" dirty="0">
                <a:solidFill>
                  <a:srgbClr val="000000"/>
                </a:solidFill>
              </a:rPr>
              <a:t>Satisfiers: good touchpoints, surprising the visitor, or even exceeding the visitor’s expectation.</a:t>
            </a:r>
          </a:p>
          <a:p>
            <a:pPr marL="717550" lvl="1" indent="-358775" defTabSz="914400">
              <a:buFont typeface="Arial" pitchFamily="34" charset="0"/>
              <a:buChar char="–"/>
              <a:defRPr/>
            </a:pPr>
            <a:r>
              <a:rPr lang="nl-NL" sz="2200" kern="0" dirty="0">
                <a:solidFill>
                  <a:srgbClr val="000000"/>
                </a:solidFill>
                <a:ea typeface="ＭＳ Ｐゴシック" charset="-128"/>
              </a:rPr>
              <a:t>Examples: surprising act, current information via sms about parking problems</a:t>
            </a:r>
          </a:p>
          <a:p>
            <a:pPr marL="457200" lvl="1" indent="0" defTabSz="914400">
              <a:buNone/>
              <a:defRPr/>
            </a:pPr>
            <a:endParaRPr lang="nl-NL" sz="2200" kern="0" dirty="0">
              <a:solidFill>
                <a:srgbClr val="000000"/>
              </a:solidFill>
              <a:ea typeface="ＭＳ Ｐゴシック" charset="-128"/>
            </a:endParaRPr>
          </a:p>
          <a:p>
            <a:pPr marL="514350" lvl="0" indent="-457200" defTabSz="914400">
              <a:buSzPct val="80000"/>
              <a:buFont typeface="Arial" panose="020B0604020202020204" pitchFamily="34" charset="0"/>
              <a:buChar char="•"/>
              <a:defRPr/>
            </a:pPr>
            <a:r>
              <a:rPr lang="nl-NL" sz="2200" kern="0" dirty="0">
                <a:solidFill>
                  <a:srgbClr val="000000"/>
                </a:solidFill>
              </a:rPr>
              <a:t>Dissatisfiers: good touchpoints, they will not generate any greater appreciation for your organization (has to be good)</a:t>
            </a:r>
          </a:p>
          <a:p>
            <a:pPr marL="714375" lvl="1" indent="-257175" defTabSz="914400">
              <a:buFont typeface="Arial" pitchFamily="34" charset="0"/>
              <a:buChar char="–"/>
              <a:defRPr/>
            </a:pPr>
            <a:r>
              <a:rPr lang="nl-NL" sz="2200" kern="0" dirty="0">
                <a:solidFill>
                  <a:srgbClr val="000000"/>
                </a:solidFill>
                <a:ea typeface="ＭＳ Ｐゴシック" charset="-128"/>
              </a:rPr>
              <a:t>Examples: price quality ratio catering, lead times, quality of light and sound</a:t>
            </a:r>
          </a:p>
          <a:p>
            <a:endParaRPr lang="en-GB" dirty="0"/>
          </a:p>
        </p:txBody>
      </p:sp>
      <p:sp>
        <p:nvSpPr>
          <p:cNvPr id="3" name="Title 2">
            <a:extLst>
              <a:ext uri="{FF2B5EF4-FFF2-40B4-BE49-F238E27FC236}">
                <a16:creationId xmlns:a16="http://schemas.microsoft.com/office/drawing/2014/main" id="{8F6EC0C2-96FB-4EDE-B190-1E45905A95F9}"/>
              </a:ext>
            </a:extLst>
          </p:cNvPr>
          <p:cNvSpPr>
            <a:spLocks noGrp="1"/>
          </p:cNvSpPr>
          <p:nvPr>
            <p:ph type="title"/>
          </p:nvPr>
        </p:nvSpPr>
        <p:spPr/>
        <p:txBody>
          <a:bodyPr>
            <a:normAutofit/>
          </a:bodyPr>
          <a:lstStyle/>
          <a:p>
            <a:pPr lvl="0" defTabSz="914400">
              <a:spcBef>
                <a:spcPct val="20000"/>
              </a:spcBef>
              <a:defRPr/>
            </a:pPr>
            <a:r>
              <a:rPr lang="nl-NL" sz="2700" b="0" kern="0" dirty="0">
                <a:solidFill>
                  <a:srgbClr val="000000"/>
                </a:solidFill>
                <a:ea typeface="+mn-ea"/>
              </a:rPr>
              <a:t>Satisfiers and dissatisfiers</a:t>
            </a:r>
            <a:br>
              <a:rPr lang="nl-NL" sz="35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110317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lvl="0" defTabSz="914400" fontAlgn="base">
              <a:spcAft>
                <a:spcPct val="0"/>
              </a:spcAft>
              <a:buSzPct val="80000"/>
            </a:pPr>
            <a:r>
              <a:rPr lang="nl-NL" altLang="es-ES" sz="2400" b="1" kern="0" dirty="0">
                <a:solidFill>
                  <a:schemeClr val="bg1"/>
                </a:solidFill>
                <a:ea typeface="+mj-ea"/>
              </a:rPr>
              <a:t>Part II Do – Chapter 9</a:t>
            </a:r>
            <a:r>
              <a:rPr lang="en-US" sz="2400" dirty="0">
                <a:solidFill>
                  <a:schemeClr val="bg1"/>
                </a:solidFill>
              </a:rPr>
              <a:t>  </a:t>
            </a:r>
          </a:p>
          <a:p>
            <a:pPr lvl="0" defTabSz="914400" fontAlgn="base">
              <a:spcAft>
                <a:spcPct val="0"/>
              </a:spcAft>
              <a:buSzPct val="80000"/>
            </a:pPr>
            <a:r>
              <a:rPr lang="nl-NL" altLang="es-ES" sz="2400" b="1" kern="0" dirty="0">
                <a:solidFill>
                  <a:schemeClr val="bg1"/>
                </a:solidFill>
              </a:rPr>
              <a:t>Touchpoints</a:t>
            </a:r>
          </a:p>
          <a:p>
            <a:endParaRPr lang="en-US" sz="2400" dirty="0">
              <a:solidFill>
                <a:schemeClr val="bg1"/>
              </a:solidFill>
            </a:endParaRPr>
          </a:p>
          <a:p>
            <a:pPr marL="0" indent="0">
              <a:buNone/>
            </a:pPr>
            <a:endParaRPr lang="en-GB" dirty="0"/>
          </a:p>
        </p:txBody>
      </p:sp>
    </p:spTree>
    <p:extLst>
      <p:ext uri="{BB962C8B-B14F-4D97-AF65-F5344CB8AC3E}">
        <p14:creationId xmlns:p14="http://schemas.microsoft.com/office/powerpoint/2010/main" val="1516765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9ADF03-19CA-4253-8263-41894DBAE856}"/>
              </a:ext>
            </a:extLst>
          </p:cNvPr>
          <p:cNvSpPr>
            <a:spLocks noGrp="1"/>
          </p:cNvSpPr>
          <p:nvPr>
            <p:ph sz="quarter" idx="13"/>
          </p:nvPr>
        </p:nvSpPr>
        <p:spPr/>
        <p:txBody>
          <a:bodyPr/>
          <a:lstStyle/>
          <a:p>
            <a:pPr lvl="0" indent="358775" defTabSz="914400">
              <a:buSzPct val="80000"/>
              <a:buFont typeface="Arial" panose="020B0604020202020204" pitchFamily="34" charset="0"/>
              <a:buChar char="•"/>
              <a:defRPr/>
            </a:pPr>
            <a:endParaRPr lang="nl-NL" sz="2000" kern="0" dirty="0">
              <a:solidFill>
                <a:srgbClr val="000000"/>
              </a:solidFill>
            </a:endParaRPr>
          </a:p>
          <a:p>
            <a:pPr lvl="0" indent="358775" defTabSz="914400">
              <a:buSzPct val="80000"/>
              <a:buFont typeface="Arial" panose="020B0604020202020204" pitchFamily="34" charset="0"/>
              <a:buChar char="•"/>
              <a:defRPr/>
            </a:pPr>
            <a:endParaRPr lang="nl-NL" sz="2000" kern="0" dirty="0">
              <a:solidFill>
                <a:srgbClr val="000000"/>
              </a:solidFill>
            </a:endParaRPr>
          </a:p>
          <a:p>
            <a:pPr lvl="0" indent="358775" defTabSz="914400">
              <a:buSzPct val="80000"/>
              <a:buFont typeface="Arial" panose="020B0604020202020204" pitchFamily="34" charset="0"/>
              <a:buChar char="•"/>
              <a:defRPr/>
            </a:pPr>
            <a:r>
              <a:rPr lang="nl-NL" sz="2000" kern="0" dirty="0">
                <a:solidFill>
                  <a:srgbClr val="000000"/>
                </a:solidFill>
              </a:rPr>
              <a:t>The moments when customers experience a product or service that they never had imagined, that truly surprises them and that shows the organization’s commitment</a:t>
            </a:r>
          </a:p>
          <a:p>
            <a:pPr lvl="0" indent="358775" defTabSz="914400">
              <a:buSzPct val="80000"/>
              <a:buFont typeface="Arial" panose="020B0604020202020204" pitchFamily="34" charset="0"/>
              <a:buChar char="•"/>
              <a:defRPr/>
            </a:pPr>
            <a:r>
              <a:rPr lang="nl-NL" sz="2000" kern="0" dirty="0">
                <a:solidFill>
                  <a:srgbClr val="000000"/>
                </a:solidFill>
              </a:rPr>
              <a:t>Appreciation for the customer </a:t>
            </a:r>
          </a:p>
          <a:p>
            <a:pPr lvl="0" defTabSz="914400">
              <a:buSzPct val="80000"/>
              <a:defRPr/>
            </a:pPr>
            <a:r>
              <a:rPr lang="nl-NL" sz="2000" kern="0" dirty="0">
                <a:solidFill>
                  <a:srgbClr val="000000"/>
                </a:solidFill>
              </a:rPr>
              <a:t>is expressed.</a:t>
            </a:r>
          </a:p>
          <a:p>
            <a:pPr lvl="0" indent="358775" defTabSz="914400">
              <a:buSzPct val="80000"/>
              <a:buFont typeface="Arial" panose="020B0604020202020204" pitchFamily="34" charset="0"/>
              <a:buChar char="•"/>
              <a:defRPr/>
            </a:pPr>
            <a:r>
              <a:rPr lang="nl-NL" sz="2000" kern="0" dirty="0">
                <a:solidFill>
                  <a:srgbClr val="000000"/>
                </a:solidFill>
              </a:rPr>
              <a:t>Peaks and valleys, routine and </a:t>
            </a:r>
          </a:p>
          <a:p>
            <a:pPr lvl="0" defTabSz="914400">
              <a:buSzPct val="80000"/>
              <a:defRPr/>
            </a:pPr>
            <a:r>
              <a:rPr lang="nl-NL" sz="2000" kern="0" dirty="0">
                <a:solidFill>
                  <a:srgbClr val="000000"/>
                </a:solidFill>
              </a:rPr>
              <a:t>moments of excitement and relaxation. </a:t>
            </a:r>
          </a:p>
          <a:p>
            <a:endParaRPr lang="en-GB" dirty="0"/>
          </a:p>
        </p:txBody>
      </p:sp>
      <p:sp>
        <p:nvSpPr>
          <p:cNvPr id="3" name="Title 2">
            <a:extLst>
              <a:ext uri="{FF2B5EF4-FFF2-40B4-BE49-F238E27FC236}">
                <a16:creationId xmlns:a16="http://schemas.microsoft.com/office/drawing/2014/main" id="{CC169D28-CCF2-4AEF-9BE5-9F4E7291412A}"/>
              </a:ext>
            </a:extLst>
          </p:cNvPr>
          <p:cNvSpPr>
            <a:spLocks noGrp="1"/>
          </p:cNvSpPr>
          <p:nvPr>
            <p:ph type="title"/>
          </p:nvPr>
        </p:nvSpPr>
        <p:spPr/>
        <p:txBody>
          <a:bodyPr/>
          <a:lstStyle/>
          <a:p>
            <a:pPr lvl="0" defTabSz="914400">
              <a:spcBef>
                <a:spcPct val="20000"/>
              </a:spcBef>
              <a:defRPr/>
            </a:pPr>
            <a:r>
              <a:rPr lang="nl-NL" sz="2400" b="0" kern="0" dirty="0">
                <a:solidFill>
                  <a:srgbClr val="000000"/>
                </a:solidFill>
                <a:ea typeface="+mn-ea"/>
              </a:rPr>
              <a:t>Magic moments</a:t>
            </a:r>
            <a:br>
              <a:rPr lang="nl-NL" sz="3000" b="0" kern="0" dirty="0">
                <a:solidFill>
                  <a:srgbClr val="000000"/>
                </a:solidFill>
                <a:latin typeface="Calibri"/>
                <a:ea typeface="+mn-ea"/>
                <a:cs typeface="+mn-cs"/>
              </a:rPr>
            </a:br>
            <a:endParaRPr lang="en-GB" dirty="0"/>
          </a:p>
        </p:txBody>
      </p:sp>
      <p:pic>
        <p:nvPicPr>
          <p:cNvPr id="4" name="Afbeelding 3">
            <a:extLst>
              <a:ext uri="{FF2B5EF4-FFF2-40B4-BE49-F238E27FC236}">
                <a16:creationId xmlns:a16="http://schemas.microsoft.com/office/drawing/2014/main" id="{587C46CF-5E36-45BA-80AB-BEB1718D6F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4457" y="3586081"/>
            <a:ext cx="24892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40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2476D-E1DA-4493-A8F9-C32D5314C14F}"/>
              </a:ext>
            </a:extLst>
          </p:cNvPr>
          <p:cNvSpPr>
            <a:spLocks noGrp="1"/>
          </p:cNvSpPr>
          <p:nvPr>
            <p:ph sz="quarter" idx="13"/>
          </p:nvPr>
        </p:nvSpPr>
        <p:spPr/>
        <p:txBody>
          <a:bodyPr/>
          <a:lstStyle/>
          <a:p>
            <a:pPr lvl="0" indent="358775" defTabSz="914400">
              <a:buSzPct val="80000"/>
              <a:buFont typeface="Arial" panose="020B0604020202020204" pitchFamily="34" charset="0"/>
              <a:buChar char="•"/>
              <a:defRPr/>
            </a:pPr>
            <a:r>
              <a:rPr lang="nl-NL" sz="2000" kern="0" dirty="0">
                <a:solidFill>
                  <a:srgbClr val="000000"/>
                </a:solidFill>
              </a:rPr>
              <a:t>Storytelling</a:t>
            </a:r>
          </a:p>
          <a:p>
            <a:pPr lvl="0" indent="358775" defTabSz="914400">
              <a:buSzPct val="80000"/>
              <a:buFont typeface="Arial" panose="020B0604020202020204" pitchFamily="34" charset="0"/>
              <a:buChar char="•"/>
              <a:defRPr/>
            </a:pPr>
            <a:r>
              <a:rPr lang="nl-NL" sz="2000" kern="0" dirty="0">
                <a:solidFill>
                  <a:srgbClr val="000000"/>
                </a:solidFill>
              </a:rPr>
              <a:t>Event will be more memorable if the event has the certain structure of a story.</a:t>
            </a:r>
          </a:p>
          <a:p>
            <a:pPr lvl="0" indent="358775" defTabSz="914400">
              <a:buSzPct val="80000"/>
              <a:buFont typeface="Arial" panose="020B0604020202020204" pitchFamily="34" charset="0"/>
              <a:buChar char="•"/>
              <a:defRPr/>
            </a:pPr>
            <a:r>
              <a:rPr lang="nl-NL" sz="2000" kern="0" dirty="0">
                <a:solidFill>
                  <a:srgbClr val="000000"/>
                </a:solidFill>
              </a:rPr>
              <a:t>Introduction, trigger moment, tension moves towards a climax and is brought to an end.</a:t>
            </a:r>
          </a:p>
          <a:p>
            <a:pPr lvl="0" indent="358775" defTabSz="914400">
              <a:buSzPct val="80000"/>
              <a:buFont typeface="Arial" panose="020B0604020202020204" pitchFamily="34" charset="0"/>
              <a:buChar char="•"/>
              <a:defRPr/>
            </a:pPr>
            <a:r>
              <a:rPr lang="nl-NL" sz="2000" kern="0" dirty="0">
                <a:solidFill>
                  <a:srgbClr val="000000"/>
                </a:solidFill>
              </a:rPr>
              <a:t>The end has to be always POSITIVE!</a:t>
            </a:r>
          </a:p>
          <a:p>
            <a:endParaRPr lang="en-GB" dirty="0"/>
          </a:p>
        </p:txBody>
      </p:sp>
      <p:sp>
        <p:nvSpPr>
          <p:cNvPr id="3" name="Title 2">
            <a:extLst>
              <a:ext uri="{FF2B5EF4-FFF2-40B4-BE49-F238E27FC236}">
                <a16:creationId xmlns:a16="http://schemas.microsoft.com/office/drawing/2014/main" id="{945B6570-F5C4-416B-91BE-C0F3A5C57A56}"/>
              </a:ext>
            </a:extLst>
          </p:cNvPr>
          <p:cNvSpPr>
            <a:spLocks noGrp="1"/>
          </p:cNvSpPr>
          <p:nvPr>
            <p:ph type="title"/>
          </p:nvPr>
        </p:nvSpPr>
        <p:spPr>
          <a:xfrm>
            <a:off x="1189356" y="347395"/>
            <a:ext cx="7196137" cy="997743"/>
          </a:xfrm>
        </p:spPr>
        <p:txBody>
          <a:bodyPr/>
          <a:lstStyle/>
          <a:p>
            <a:pPr lvl="0" defTabSz="914400">
              <a:spcBef>
                <a:spcPct val="20000"/>
              </a:spcBef>
              <a:defRPr/>
            </a:pPr>
            <a:r>
              <a:rPr lang="nl-NL" sz="2400" b="0" kern="0" dirty="0">
                <a:solidFill>
                  <a:srgbClr val="000000"/>
                </a:solidFill>
                <a:ea typeface="+mn-ea"/>
              </a:rPr>
              <a:t>Peak-end rule</a:t>
            </a:r>
            <a:br>
              <a:rPr lang="nl-NL" sz="3000" b="0" kern="0" dirty="0">
                <a:solidFill>
                  <a:srgbClr val="000000"/>
                </a:solidFill>
                <a:latin typeface="Calibri"/>
                <a:ea typeface="+mn-ea"/>
                <a:cs typeface="+mn-cs"/>
              </a:rPr>
            </a:br>
            <a:endParaRPr lang="en-GB" dirty="0"/>
          </a:p>
        </p:txBody>
      </p:sp>
      <p:pic>
        <p:nvPicPr>
          <p:cNvPr id="4" name="Afbeelding 4">
            <a:extLst>
              <a:ext uri="{FF2B5EF4-FFF2-40B4-BE49-F238E27FC236}">
                <a16:creationId xmlns:a16="http://schemas.microsoft.com/office/drawing/2014/main" id="{2AAAF411-D309-4928-ADEB-59E7267593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9356" y="3893343"/>
            <a:ext cx="718502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552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2F3979-4039-4B5B-9CEA-EC8F66BC182E}"/>
              </a:ext>
            </a:extLst>
          </p:cNvPr>
          <p:cNvSpPr>
            <a:spLocks noGrp="1"/>
          </p:cNvSpPr>
          <p:nvPr>
            <p:ph sz="quarter" idx="13"/>
          </p:nvPr>
        </p:nvSpPr>
        <p:spPr/>
        <p:txBody>
          <a:bodyPr/>
          <a:lstStyle/>
          <a:p>
            <a:pPr lvl="0" defTabSz="914400">
              <a:buSzPct val="80000"/>
              <a:defRPr/>
            </a:pPr>
            <a:r>
              <a:rPr lang="nl-NL" sz="2400" kern="0" dirty="0">
                <a:solidFill>
                  <a:srgbClr val="000000"/>
                </a:solidFill>
              </a:rPr>
              <a:t>Pleasure-pain gap</a:t>
            </a:r>
          </a:p>
          <a:p>
            <a:endParaRPr lang="en-GB" dirty="0"/>
          </a:p>
        </p:txBody>
      </p:sp>
      <p:sp>
        <p:nvSpPr>
          <p:cNvPr id="3" name="Title 2">
            <a:extLst>
              <a:ext uri="{FF2B5EF4-FFF2-40B4-BE49-F238E27FC236}">
                <a16:creationId xmlns:a16="http://schemas.microsoft.com/office/drawing/2014/main" id="{EF0BB8E9-0830-45E2-B2A2-E12400DF5942}"/>
              </a:ext>
            </a:extLst>
          </p:cNvPr>
          <p:cNvSpPr>
            <a:spLocks noGrp="1"/>
          </p:cNvSpPr>
          <p:nvPr>
            <p:ph type="title"/>
          </p:nvPr>
        </p:nvSpPr>
        <p:spPr/>
        <p:txBody>
          <a:bodyPr/>
          <a:lstStyle/>
          <a:p>
            <a:r>
              <a:rPr lang="en-GB" dirty="0"/>
              <a:t> </a:t>
            </a:r>
          </a:p>
        </p:txBody>
      </p:sp>
      <p:pic>
        <p:nvPicPr>
          <p:cNvPr id="4" name="Tijdelijke aanduiding voor inhoud 3">
            <a:extLst>
              <a:ext uri="{FF2B5EF4-FFF2-40B4-BE49-F238E27FC236}">
                <a16:creationId xmlns:a16="http://schemas.microsoft.com/office/drawing/2014/main" id="{F8D1C6E6-1DA4-41F2-B813-D613B7503CA5}"/>
              </a:ext>
            </a:extLst>
          </p:cNvPr>
          <p:cNvPicPr>
            <a:picLocks noChangeAspect="1"/>
          </p:cNvPicPr>
          <p:nvPr/>
        </p:nvPicPr>
        <p:blipFill>
          <a:blip r:embed="rId2">
            <a:extLst>
              <a:ext uri="{28A0092B-C50C-407E-A947-70E740481C1C}">
                <a14:useLocalDpi xmlns:a14="http://schemas.microsoft.com/office/drawing/2010/main" val="0"/>
              </a:ext>
            </a:extLst>
          </a:blip>
          <a:srcRect l="-23225" r="-23225"/>
          <a:stretch>
            <a:fillRect/>
          </a:stretch>
        </p:blipFill>
        <p:spPr bwMode="auto">
          <a:xfrm>
            <a:off x="1298575" y="2090057"/>
            <a:ext cx="6546850" cy="313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899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97E62B-0F60-44AF-A1B0-93C7994692AF}"/>
              </a:ext>
            </a:extLst>
          </p:cNvPr>
          <p:cNvSpPr>
            <a:spLocks noGrp="1"/>
          </p:cNvSpPr>
          <p:nvPr>
            <p:ph sz="quarter" idx="13"/>
          </p:nvPr>
        </p:nvSpPr>
        <p:spPr/>
        <p:txBody>
          <a:bodyPr>
            <a:normAutofit/>
          </a:bodyPr>
          <a:lstStyle/>
          <a:p>
            <a:pPr lvl="0" indent="358775" defTabSz="914400">
              <a:spcBef>
                <a:spcPts val="0"/>
              </a:spcBef>
              <a:buSzPct val="80000"/>
              <a:buFont typeface="Arial" panose="020B0604020202020204" pitchFamily="34" charset="0"/>
              <a:buChar char="•"/>
              <a:defRPr/>
            </a:pPr>
            <a:endParaRPr lang="nl-NL" sz="2000" kern="0" dirty="0">
              <a:solidFill>
                <a:srgbClr val="000000"/>
              </a:solidFill>
            </a:endParaRPr>
          </a:p>
          <a:p>
            <a:pPr lvl="0" indent="358775" defTabSz="914400">
              <a:spcBef>
                <a:spcPts val="0"/>
              </a:spcBef>
              <a:buSzPct val="80000"/>
              <a:buFont typeface="Arial" panose="020B0604020202020204" pitchFamily="34" charset="0"/>
              <a:buChar char="•"/>
              <a:defRPr/>
            </a:pPr>
            <a:r>
              <a:rPr lang="nl-NL" sz="2000" kern="0" dirty="0">
                <a:solidFill>
                  <a:srgbClr val="000000"/>
                </a:solidFill>
              </a:rPr>
              <a:t>Plays an important role in the consumer experience process</a:t>
            </a:r>
          </a:p>
          <a:p>
            <a:pPr lvl="0" indent="358775" defTabSz="914400">
              <a:spcBef>
                <a:spcPts val="0"/>
              </a:spcBef>
              <a:buSzPct val="80000"/>
              <a:buFont typeface="Arial" panose="020B0604020202020204" pitchFamily="34" charset="0"/>
              <a:buChar char="•"/>
              <a:defRPr/>
            </a:pPr>
            <a:r>
              <a:rPr lang="nl-NL" sz="2000" kern="0" dirty="0">
                <a:solidFill>
                  <a:srgbClr val="000000"/>
                </a:solidFill>
              </a:rPr>
              <a:t>Register peaks</a:t>
            </a:r>
          </a:p>
          <a:p>
            <a:pPr lvl="0" indent="358775" defTabSz="914400">
              <a:spcBef>
                <a:spcPts val="0"/>
              </a:spcBef>
              <a:buSzPct val="80000"/>
              <a:buFont typeface="Arial" panose="020B0604020202020204" pitchFamily="34" charset="0"/>
              <a:buChar char="•"/>
              <a:defRPr/>
            </a:pPr>
            <a:r>
              <a:rPr lang="nl-NL" sz="2000" kern="0" dirty="0">
                <a:solidFill>
                  <a:srgbClr val="000000"/>
                </a:solidFill>
              </a:rPr>
              <a:t>Experience  has to be heterogeneous</a:t>
            </a:r>
          </a:p>
          <a:p>
            <a:pPr lvl="0" indent="358775" defTabSz="914400">
              <a:spcBef>
                <a:spcPts val="0"/>
              </a:spcBef>
              <a:buSzPct val="80000"/>
              <a:buFont typeface="Arial" panose="020B0604020202020204" pitchFamily="34" charset="0"/>
              <a:buChar char="•"/>
              <a:defRPr/>
            </a:pPr>
            <a:r>
              <a:rPr lang="nl-NL" sz="2000" kern="0" dirty="0">
                <a:solidFill>
                  <a:srgbClr val="000000"/>
                </a:solidFill>
              </a:rPr>
              <a:t>The distance between positive pleasure touchpoints and a negative touchpoint should be as great as possible</a:t>
            </a:r>
          </a:p>
          <a:p>
            <a:pPr lvl="0" indent="358775" defTabSz="914400">
              <a:spcBef>
                <a:spcPts val="0"/>
              </a:spcBef>
              <a:buSzPct val="80000"/>
              <a:buFont typeface="Arial" panose="020B0604020202020204" pitchFamily="34" charset="0"/>
              <a:buChar char="•"/>
              <a:defRPr/>
            </a:pPr>
            <a:r>
              <a:rPr lang="nl-NL" sz="2000" kern="0" dirty="0">
                <a:solidFill>
                  <a:srgbClr val="000000"/>
                </a:solidFill>
              </a:rPr>
              <a:t>Due to negative experiences, the positive ones are rated even more positive</a:t>
            </a:r>
            <a:endParaRPr lang="en-GB" sz="2000" dirty="0"/>
          </a:p>
        </p:txBody>
      </p:sp>
      <p:sp>
        <p:nvSpPr>
          <p:cNvPr id="3" name="Title 2">
            <a:extLst>
              <a:ext uri="{FF2B5EF4-FFF2-40B4-BE49-F238E27FC236}">
                <a16:creationId xmlns:a16="http://schemas.microsoft.com/office/drawing/2014/main" id="{A4A7A6AD-5E60-4760-B42D-3B486CBD213E}"/>
              </a:ext>
            </a:extLst>
          </p:cNvPr>
          <p:cNvSpPr>
            <a:spLocks noGrp="1"/>
          </p:cNvSpPr>
          <p:nvPr>
            <p:ph type="title"/>
          </p:nvPr>
        </p:nvSpPr>
        <p:spPr/>
        <p:txBody>
          <a:bodyPr/>
          <a:lstStyle/>
          <a:p>
            <a:pPr lvl="0" defTabSz="914400">
              <a:spcBef>
                <a:spcPct val="20000"/>
              </a:spcBef>
              <a:defRPr/>
            </a:pPr>
            <a:r>
              <a:rPr lang="nl-NL" sz="2400" b="0" kern="0" dirty="0">
                <a:solidFill>
                  <a:srgbClr val="000000"/>
                </a:solidFill>
                <a:ea typeface="+mn-ea"/>
              </a:rPr>
              <a:t>Pleasure-pain gap</a:t>
            </a:r>
            <a:br>
              <a:rPr lang="nl-NL"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2301540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022778-05BA-4857-AAF0-86D9E8E904A3}"/>
              </a:ext>
            </a:extLst>
          </p:cNvPr>
          <p:cNvPicPr>
            <a:picLocks noGrp="1" noChangeAspect="1"/>
          </p:cNvPicPr>
          <p:nvPr>
            <p:ph sz="quarter" idx="13"/>
          </p:nvPr>
        </p:nvPicPr>
        <p:blipFill>
          <a:blip r:embed="rId2"/>
          <a:stretch>
            <a:fillRect/>
          </a:stretch>
        </p:blipFill>
        <p:spPr>
          <a:xfrm>
            <a:off x="1680453" y="1271588"/>
            <a:ext cx="6213306" cy="4313237"/>
          </a:xfrm>
          <a:prstGeom prst="rect">
            <a:avLst/>
          </a:prstGeom>
        </p:spPr>
      </p:pic>
      <p:sp>
        <p:nvSpPr>
          <p:cNvPr id="3" name="Title 2">
            <a:extLst>
              <a:ext uri="{FF2B5EF4-FFF2-40B4-BE49-F238E27FC236}">
                <a16:creationId xmlns:a16="http://schemas.microsoft.com/office/drawing/2014/main" id="{ABC3EF1E-BBBC-496A-BE3C-BD00D0C34689}"/>
              </a:ext>
            </a:extLst>
          </p:cNvPr>
          <p:cNvSpPr>
            <a:spLocks noGrp="1"/>
          </p:cNvSpPr>
          <p:nvPr>
            <p:ph type="title"/>
          </p:nvPr>
        </p:nvSpPr>
        <p:spPr/>
        <p:txBody>
          <a:bodyPr>
            <a:normAutofit fontScale="90000"/>
          </a:bodyPr>
          <a:lstStyle/>
          <a:p>
            <a:pPr lvl="0" defTabSz="914400">
              <a:spcBef>
                <a:spcPct val="20000"/>
              </a:spcBef>
              <a:defRPr/>
            </a:pPr>
            <a:r>
              <a:rPr lang="nl-NL" sz="2700" b="0" kern="0" dirty="0">
                <a:solidFill>
                  <a:srgbClr val="000000"/>
                </a:solidFill>
                <a:ea typeface="+mn-ea"/>
              </a:rPr>
              <a:t>Pleasure-pain gap example Geneva Motor Show</a:t>
            </a:r>
            <a:br>
              <a:rPr lang="nl-NL"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100468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AC5A97-4717-4003-8AA5-90460EC3F8CC}"/>
              </a:ext>
            </a:extLst>
          </p:cNvPr>
          <p:cNvSpPr>
            <a:spLocks noGrp="1"/>
          </p:cNvSpPr>
          <p:nvPr>
            <p:ph sz="quarter" idx="13"/>
          </p:nvPr>
        </p:nvSpPr>
        <p:spPr/>
        <p:txBody>
          <a:bodyPr/>
          <a:lstStyle/>
          <a:p>
            <a:pPr lvl="0" indent="358775" defTabSz="914400">
              <a:buSzPct val="80000"/>
              <a:buFont typeface="Arial" panose="020B0604020202020204" pitchFamily="34" charset="0"/>
              <a:buChar char="•"/>
              <a:defRPr/>
            </a:pPr>
            <a:endParaRPr lang="nl-NL" sz="2000" kern="0" dirty="0">
              <a:solidFill>
                <a:srgbClr val="000000"/>
              </a:solidFill>
            </a:endParaRPr>
          </a:p>
          <a:p>
            <a:pPr lvl="0" indent="358775" defTabSz="914400">
              <a:buSzPct val="80000"/>
              <a:buFont typeface="Arial" panose="020B0604020202020204" pitchFamily="34" charset="0"/>
              <a:buChar char="•"/>
              <a:defRPr/>
            </a:pPr>
            <a:r>
              <a:rPr lang="nl-NL" sz="2000" kern="0" dirty="0">
                <a:solidFill>
                  <a:srgbClr val="000000"/>
                </a:solidFill>
              </a:rPr>
              <a:t>The customer journey</a:t>
            </a:r>
          </a:p>
          <a:p>
            <a:pPr lvl="0" indent="358775" defTabSz="914400">
              <a:buSzPct val="80000"/>
              <a:buFont typeface="Arial" panose="020B0604020202020204" pitchFamily="34" charset="0"/>
              <a:buChar char="•"/>
              <a:defRPr/>
            </a:pPr>
            <a:r>
              <a:rPr lang="nl-NL" sz="2000" kern="0" dirty="0">
                <a:solidFill>
                  <a:srgbClr val="000000"/>
                </a:solidFill>
              </a:rPr>
              <a:t>Sensory perceptions</a:t>
            </a:r>
          </a:p>
          <a:p>
            <a:pPr lvl="0" indent="358775" defTabSz="914400">
              <a:buSzPct val="80000"/>
              <a:buFont typeface="Arial" panose="020B0604020202020204" pitchFamily="34" charset="0"/>
              <a:buChar char="•"/>
              <a:defRPr/>
            </a:pPr>
            <a:r>
              <a:rPr lang="nl-NL" sz="2000" kern="0" dirty="0">
                <a:solidFill>
                  <a:srgbClr val="000000"/>
                </a:solidFill>
              </a:rPr>
              <a:t>Emotion</a:t>
            </a:r>
          </a:p>
          <a:p>
            <a:pPr lvl="0" indent="358775" defTabSz="914400">
              <a:buSzPct val="80000"/>
              <a:buFont typeface="Arial" panose="020B0604020202020204" pitchFamily="34" charset="0"/>
              <a:buChar char="•"/>
              <a:defRPr/>
            </a:pPr>
            <a:r>
              <a:rPr lang="nl-NL" sz="2000" kern="0" dirty="0">
                <a:solidFill>
                  <a:srgbClr val="000000"/>
                </a:solidFill>
              </a:rPr>
              <a:t>Prior, during and after the  event</a:t>
            </a:r>
          </a:p>
          <a:p>
            <a:pPr lvl="0" indent="358775" defTabSz="914400">
              <a:buSzPct val="80000"/>
              <a:buFont typeface="Arial" panose="020B0604020202020204" pitchFamily="34" charset="0"/>
              <a:buChar char="•"/>
              <a:defRPr/>
            </a:pPr>
            <a:r>
              <a:rPr lang="nl-NL" sz="2000" kern="0" dirty="0">
                <a:solidFill>
                  <a:srgbClr val="000000"/>
                </a:solidFill>
              </a:rPr>
              <a:t>Mystery guest</a:t>
            </a:r>
          </a:p>
          <a:p>
            <a:endParaRPr lang="en-GB" dirty="0"/>
          </a:p>
        </p:txBody>
      </p:sp>
      <p:sp>
        <p:nvSpPr>
          <p:cNvPr id="3" name="Title 2">
            <a:extLst>
              <a:ext uri="{FF2B5EF4-FFF2-40B4-BE49-F238E27FC236}">
                <a16:creationId xmlns:a16="http://schemas.microsoft.com/office/drawing/2014/main" id="{6C9DDE07-A341-43B8-8A64-5A5F93261075}"/>
              </a:ext>
            </a:extLst>
          </p:cNvPr>
          <p:cNvSpPr>
            <a:spLocks noGrp="1"/>
          </p:cNvSpPr>
          <p:nvPr>
            <p:ph type="title"/>
          </p:nvPr>
        </p:nvSpPr>
        <p:spPr/>
        <p:txBody>
          <a:bodyPr/>
          <a:lstStyle/>
          <a:p>
            <a:pPr lvl="0" defTabSz="914400">
              <a:spcBef>
                <a:spcPct val="20000"/>
              </a:spcBef>
              <a:defRPr/>
            </a:pPr>
            <a:r>
              <a:rPr lang="nl-NL" sz="2400" b="0" kern="0" dirty="0">
                <a:solidFill>
                  <a:srgbClr val="000000"/>
                </a:solidFill>
                <a:ea typeface="+mn-ea"/>
              </a:rPr>
              <a:t>The individual journey</a:t>
            </a:r>
            <a:br>
              <a:rPr lang="nl-NL" sz="3000" b="0" kern="0" dirty="0">
                <a:solidFill>
                  <a:srgbClr val="000000"/>
                </a:solidFill>
                <a:latin typeface="Calibri"/>
                <a:ea typeface="+mn-ea"/>
                <a:cs typeface="+mn-cs"/>
              </a:rPr>
            </a:br>
            <a:endParaRPr lang="en-GB" dirty="0"/>
          </a:p>
        </p:txBody>
      </p:sp>
      <p:pic>
        <p:nvPicPr>
          <p:cNvPr id="4" name="Afbeelding 4">
            <a:extLst>
              <a:ext uri="{FF2B5EF4-FFF2-40B4-BE49-F238E27FC236}">
                <a16:creationId xmlns:a16="http://schemas.microsoft.com/office/drawing/2014/main" id="{3026EF82-8C4C-4463-B9DB-EF263EF5E4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5516" y="3004456"/>
            <a:ext cx="3032125" cy="268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441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80690F-FD45-4B8C-91C4-4F3E38E6F99F}"/>
              </a:ext>
            </a:extLst>
          </p:cNvPr>
          <p:cNvSpPr>
            <a:spLocks noGrp="1"/>
          </p:cNvSpPr>
          <p:nvPr>
            <p:ph sz="quarter" idx="13"/>
          </p:nvPr>
        </p:nvSpPr>
        <p:spPr/>
        <p:txBody>
          <a:bodyPr/>
          <a:lstStyle/>
          <a:p>
            <a:pPr lvl="0" indent="358775" defTabSz="914400">
              <a:buSzPct val="80000"/>
              <a:buFont typeface="Arial" panose="020B0604020202020204" pitchFamily="34" charset="0"/>
              <a:buChar char="•"/>
              <a:defRPr/>
            </a:pPr>
            <a:endParaRPr lang="nl-NL" sz="2000" kern="0" dirty="0">
              <a:solidFill>
                <a:srgbClr val="000000"/>
              </a:solidFill>
            </a:endParaRPr>
          </a:p>
          <a:p>
            <a:pPr lvl="0" indent="358775" defTabSz="914400">
              <a:buSzPct val="80000"/>
              <a:buFont typeface="Arial" panose="020B0604020202020204" pitchFamily="34" charset="0"/>
              <a:buChar char="•"/>
              <a:defRPr/>
            </a:pPr>
            <a:r>
              <a:rPr lang="nl-NL" sz="2000" kern="0" dirty="0">
                <a:solidFill>
                  <a:srgbClr val="000000"/>
                </a:solidFill>
              </a:rPr>
              <a:t>Empathize with the visitor</a:t>
            </a:r>
          </a:p>
          <a:p>
            <a:pPr lvl="0" indent="358775" defTabSz="914400">
              <a:buSzPct val="80000"/>
              <a:buFont typeface="Arial" panose="020B0604020202020204" pitchFamily="34" charset="0"/>
              <a:buChar char="•"/>
              <a:defRPr/>
            </a:pPr>
            <a:r>
              <a:rPr lang="nl-NL" sz="2000" kern="0" dirty="0">
                <a:solidFill>
                  <a:srgbClr val="000000"/>
                </a:solidFill>
              </a:rPr>
              <a:t>Seeing what the visitor sees, feeling what the customer feels</a:t>
            </a:r>
          </a:p>
          <a:p>
            <a:pPr lvl="0" indent="358775" defTabSz="914400">
              <a:buSzPct val="80000"/>
              <a:buFont typeface="Arial" panose="020B0604020202020204" pitchFamily="34" charset="0"/>
              <a:buChar char="•"/>
              <a:defRPr/>
            </a:pPr>
            <a:r>
              <a:rPr lang="nl-NL" sz="2000" kern="0" dirty="0">
                <a:solidFill>
                  <a:srgbClr val="000000"/>
                </a:solidFill>
              </a:rPr>
              <a:t>The Guest Experience Model</a:t>
            </a:r>
          </a:p>
          <a:p>
            <a:endParaRPr lang="en-GB" dirty="0"/>
          </a:p>
        </p:txBody>
      </p:sp>
      <p:sp>
        <p:nvSpPr>
          <p:cNvPr id="3" name="Title 2">
            <a:extLst>
              <a:ext uri="{FF2B5EF4-FFF2-40B4-BE49-F238E27FC236}">
                <a16:creationId xmlns:a16="http://schemas.microsoft.com/office/drawing/2014/main" id="{23D77CD0-CBDD-40C0-9898-3173333BA841}"/>
              </a:ext>
            </a:extLst>
          </p:cNvPr>
          <p:cNvSpPr>
            <a:spLocks noGrp="1"/>
          </p:cNvSpPr>
          <p:nvPr>
            <p:ph type="title"/>
          </p:nvPr>
        </p:nvSpPr>
        <p:spPr/>
        <p:txBody>
          <a:bodyPr/>
          <a:lstStyle/>
          <a:p>
            <a:pPr lvl="0" defTabSz="914400">
              <a:spcBef>
                <a:spcPct val="20000"/>
              </a:spcBef>
              <a:defRPr/>
            </a:pPr>
            <a:r>
              <a:rPr lang="nl-NL" sz="2400" b="0" kern="0" dirty="0">
                <a:solidFill>
                  <a:srgbClr val="000000"/>
                </a:solidFill>
                <a:ea typeface="+mn-ea"/>
              </a:rPr>
              <a:t>Orchestrating experiences</a:t>
            </a:r>
            <a:br>
              <a:rPr lang="nl-NL"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221744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73BEC0-6279-45CC-8A87-79AA3614CFEF}"/>
              </a:ext>
            </a:extLst>
          </p:cNvPr>
          <p:cNvPicPr>
            <a:picLocks noGrp="1" noChangeAspect="1"/>
          </p:cNvPicPr>
          <p:nvPr>
            <p:ph sz="quarter" idx="13"/>
          </p:nvPr>
        </p:nvPicPr>
        <p:blipFill>
          <a:blip r:embed="rId2"/>
          <a:stretch>
            <a:fillRect/>
          </a:stretch>
        </p:blipFill>
        <p:spPr>
          <a:xfrm>
            <a:off x="3001169" y="1366044"/>
            <a:ext cx="3571875" cy="4124325"/>
          </a:xfrm>
          <a:prstGeom prst="rect">
            <a:avLst/>
          </a:prstGeom>
        </p:spPr>
      </p:pic>
      <p:sp>
        <p:nvSpPr>
          <p:cNvPr id="3" name="Title 2">
            <a:extLst>
              <a:ext uri="{FF2B5EF4-FFF2-40B4-BE49-F238E27FC236}">
                <a16:creationId xmlns:a16="http://schemas.microsoft.com/office/drawing/2014/main" id="{C2D321A9-BDA0-41E9-A53F-08234E374A03}"/>
              </a:ext>
            </a:extLst>
          </p:cNvPr>
          <p:cNvSpPr>
            <a:spLocks noGrp="1"/>
          </p:cNvSpPr>
          <p:nvPr>
            <p:ph type="title"/>
          </p:nvPr>
        </p:nvSpPr>
        <p:spPr/>
        <p:txBody>
          <a:bodyPr/>
          <a:lstStyle/>
          <a:p>
            <a:pPr lvl="0" defTabSz="914400" fontAlgn="base">
              <a:spcBef>
                <a:spcPct val="20000"/>
              </a:spcBef>
              <a:spcAft>
                <a:spcPct val="0"/>
              </a:spcAft>
            </a:pPr>
            <a:r>
              <a:rPr lang="nl-NL" altLang="es-ES" sz="2400" b="0" kern="0" dirty="0">
                <a:solidFill>
                  <a:srgbClr val="000000"/>
                </a:solidFill>
                <a:ea typeface="+mn-ea"/>
              </a:rPr>
              <a:t>Guest Experience Model</a:t>
            </a:r>
            <a:br>
              <a:rPr lang="nl-NL" altLang="es-ES"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4131295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D02C89-1CCE-4EB4-97AE-2A6FDEEF883D}"/>
              </a:ext>
            </a:extLst>
          </p:cNvPr>
          <p:cNvSpPr>
            <a:spLocks noGrp="1"/>
          </p:cNvSpPr>
          <p:nvPr>
            <p:ph sz="quarter" idx="13"/>
          </p:nvPr>
        </p:nvSpPr>
        <p:spPr/>
        <p:txBody>
          <a:bodyPr/>
          <a:lstStyle/>
          <a:p>
            <a:pPr lvl="0" indent="358775" defTabSz="914400">
              <a:buSzPct val="80000"/>
              <a:buFont typeface="Arial" panose="020B0604020202020204" pitchFamily="34" charset="0"/>
              <a:buChar char="•"/>
              <a:defRPr/>
            </a:pPr>
            <a:endParaRPr lang="nl-NL" sz="2000" kern="0" dirty="0">
              <a:solidFill>
                <a:srgbClr val="000000"/>
              </a:solidFill>
            </a:endParaRPr>
          </a:p>
          <a:p>
            <a:pPr lvl="0" indent="358775" defTabSz="914400">
              <a:buSzPct val="80000"/>
              <a:buFont typeface="Arial" panose="020B0604020202020204" pitchFamily="34" charset="0"/>
              <a:buChar char="•"/>
              <a:defRPr/>
            </a:pPr>
            <a:r>
              <a:rPr lang="nl-NL" sz="2000" kern="0" dirty="0">
                <a:solidFill>
                  <a:srgbClr val="000000"/>
                </a:solidFill>
              </a:rPr>
              <a:t>Three pillars: people, setting, process</a:t>
            </a:r>
          </a:p>
          <a:p>
            <a:pPr lvl="0" indent="358775" defTabSz="914400">
              <a:buSzPct val="80000"/>
              <a:buFont typeface="Arial" panose="020B0604020202020204" pitchFamily="34" charset="0"/>
              <a:buChar char="•"/>
              <a:defRPr/>
            </a:pPr>
            <a:r>
              <a:rPr lang="nl-NL" sz="2000" kern="0" dirty="0">
                <a:solidFill>
                  <a:srgbClr val="000000"/>
                </a:solidFill>
              </a:rPr>
              <a:t>Foundation: vision, mission, values, experience concept</a:t>
            </a:r>
          </a:p>
          <a:p>
            <a:pPr lvl="0" indent="358775" defTabSz="914400">
              <a:buSzPct val="80000"/>
              <a:buFont typeface="Arial" panose="020B0604020202020204" pitchFamily="34" charset="0"/>
              <a:buChar char="•"/>
              <a:defRPr/>
            </a:pPr>
            <a:r>
              <a:rPr lang="nl-NL" sz="2000" kern="0" dirty="0">
                <a:solidFill>
                  <a:srgbClr val="000000"/>
                </a:solidFill>
              </a:rPr>
              <a:t>Leadership</a:t>
            </a:r>
          </a:p>
          <a:p>
            <a:pPr lvl="0" indent="358775" defTabSz="914400">
              <a:buSzPct val="80000"/>
              <a:buFont typeface="Arial" panose="020B0604020202020204" pitchFamily="34" charset="0"/>
              <a:buChar char="•"/>
              <a:defRPr/>
            </a:pPr>
            <a:r>
              <a:rPr lang="nl-NL" sz="2000" kern="0" dirty="0">
                <a:solidFill>
                  <a:srgbClr val="000000"/>
                </a:solidFill>
              </a:rPr>
              <a:t>Touchpoints</a:t>
            </a:r>
          </a:p>
          <a:p>
            <a:endParaRPr lang="en-GB" dirty="0"/>
          </a:p>
        </p:txBody>
      </p:sp>
      <p:sp>
        <p:nvSpPr>
          <p:cNvPr id="3" name="Title 2">
            <a:extLst>
              <a:ext uri="{FF2B5EF4-FFF2-40B4-BE49-F238E27FC236}">
                <a16:creationId xmlns:a16="http://schemas.microsoft.com/office/drawing/2014/main" id="{74EF3F86-94F9-4A8B-9764-663E448E36E0}"/>
              </a:ext>
            </a:extLst>
          </p:cNvPr>
          <p:cNvSpPr>
            <a:spLocks noGrp="1"/>
          </p:cNvSpPr>
          <p:nvPr>
            <p:ph type="title"/>
          </p:nvPr>
        </p:nvSpPr>
        <p:spPr/>
        <p:txBody>
          <a:bodyPr/>
          <a:lstStyle/>
          <a:p>
            <a:pPr lvl="0" defTabSz="914400">
              <a:spcBef>
                <a:spcPct val="20000"/>
              </a:spcBef>
              <a:defRPr/>
            </a:pPr>
            <a:r>
              <a:rPr lang="nl-NL" sz="2400" b="0" kern="0" dirty="0">
                <a:solidFill>
                  <a:srgbClr val="000000"/>
                </a:solidFill>
                <a:ea typeface="+mn-ea"/>
              </a:rPr>
              <a:t>Guest Experience Model</a:t>
            </a:r>
            <a:br>
              <a:rPr lang="nl-NL"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1347207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B58B86-591A-4F7B-9234-CA5DD4486CA3}"/>
              </a:ext>
            </a:extLst>
          </p:cNvPr>
          <p:cNvSpPr>
            <a:spLocks noGrp="1"/>
          </p:cNvSpPr>
          <p:nvPr>
            <p:ph sz="quarter" idx="13"/>
          </p:nvPr>
        </p:nvSpPr>
        <p:spPr/>
        <p:txBody>
          <a:bodyPr/>
          <a:lstStyle/>
          <a:p>
            <a:r>
              <a:rPr lang="en-GB" dirty="0"/>
              <a:t> </a:t>
            </a:r>
          </a:p>
        </p:txBody>
      </p:sp>
      <p:sp>
        <p:nvSpPr>
          <p:cNvPr id="3" name="Title 2">
            <a:extLst>
              <a:ext uri="{FF2B5EF4-FFF2-40B4-BE49-F238E27FC236}">
                <a16:creationId xmlns:a16="http://schemas.microsoft.com/office/drawing/2014/main" id="{BF6D8E28-65F1-4EDB-BA4B-3D69ED32A520}"/>
              </a:ext>
            </a:extLst>
          </p:cNvPr>
          <p:cNvSpPr>
            <a:spLocks noGrp="1"/>
          </p:cNvSpPr>
          <p:nvPr>
            <p:ph type="title"/>
          </p:nvPr>
        </p:nvSpPr>
        <p:spPr/>
        <p:txBody>
          <a:bodyPr/>
          <a:lstStyle/>
          <a:p>
            <a:pPr lvl="0" defTabSz="914400" fontAlgn="base">
              <a:spcBef>
                <a:spcPct val="20000"/>
              </a:spcBef>
              <a:spcAft>
                <a:spcPct val="0"/>
              </a:spcAft>
            </a:pPr>
            <a:r>
              <a:rPr lang="nl-NL" altLang="es-ES" sz="2400" b="0" kern="0" dirty="0">
                <a:solidFill>
                  <a:srgbClr val="000000"/>
                </a:solidFill>
                <a:ea typeface="+mn-ea"/>
              </a:rPr>
              <a:t>Example touchpoint model trade fair</a:t>
            </a:r>
            <a:br>
              <a:rPr lang="nl-NL" altLang="es-ES" sz="3000" b="0" kern="0" dirty="0">
                <a:solidFill>
                  <a:srgbClr val="000000"/>
                </a:solidFill>
                <a:latin typeface="Calibri"/>
                <a:ea typeface="+mn-ea"/>
                <a:cs typeface="+mn-cs"/>
              </a:rPr>
            </a:br>
            <a:endParaRPr lang="en-GB" dirty="0"/>
          </a:p>
        </p:txBody>
      </p:sp>
      <p:pic>
        <p:nvPicPr>
          <p:cNvPr id="5" name="Picture 4" descr="M:\Voor Milenka\Gerritsen\PNG\Bijlage H9_P4-01.png">
            <a:extLst>
              <a:ext uri="{FF2B5EF4-FFF2-40B4-BE49-F238E27FC236}">
                <a16:creationId xmlns:a16="http://schemas.microsoft.com/office/drawing/2014/main" id="{838C4E0F-32BF-45C9-91DE-7A1A95C18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156" y="1123156"/>
            <a:ext cx="4611687"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92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541DCFE-092A-41EB-B734-8CCF6BF44113}"/>
              </a:ext>
            </a:extLst>
          </p:cNvPr>
          <p:cNvPicPr>
            <a:picLocks noGrp="1" noChangeAspect="1"/>
          </p:cNvPicPr>
          <p:nvPr>
            <p:ph sz="quarter" idx="13"/>
          </p:nvPr>
        </p:nvPicPr>
        <p:blipFill>
          <a:blip r:embed="rId2"/>
          <a:stretch>
            <a:fillRect/>
          </a:stretch>
        </p:blipFill>
        <p:spPr>
          <a:xfrm>
            <a:off x="5320146" y="1331000"/>
            <a:ext cx="2505694" cy="4194412"/>
          </a:xfrm>
          <a:prstGeom prst="rect">
            <a:avLst/>
          </a:prstGeom>
        </p:spPr>
      </p:pic>
      <p:sp>
        <p:nvSpPr>
          <p:cNvPr id="3" name="Title 2">
            <a:extLst>
              <a:ext uri="{FF2B5EF4-FFF2-40B4-BE49-F238E27FC236}">
                <a16:creationId xmlns:a16="http://schemas.microsoft.com/office/drawing/2014/main" id="{46D38C55-07D7-4415-8ED8-F343EBEC2962}"/>
              </a:ext>
            </a:extLst>
          </p:cNvPr>
          <p:cNvSpPr>
            <a:spLocks noGrp="1"/>
          </p:cNvSpPr>
          <p:nvPr>
            <p:ph type="title"/>
          </p:nvPr>
        </p:nvSpPr>
        <p:spPr/>
        <p:txBody>
          <a:bodyPr/>
          <a:lstStyle/>
          <a:p>
            <a:r>
              <a:rPr lang="en-GB" dirty="0"/>
              <a:t> </a:t>
            </a:r>
          </a:p>
        </p:txBody>
      </p:sp>
      <p:sp>
        <p:nvSpPr>
          <p:cNvPr id="2" name="Rectangle 1">
            <a:extLst>
              <a:ext uri="{FF2B5EF4-FFF2-40B4-BE49-F238E27FC236}">
                <a16:creationId xmlns:a16="http://schemas.microsoft.com/office/drawing/2014/main" id="{44F868F0-82AA-481D-87F2-241DD89B0150}"/>
              </a:ext>
            </a:extLst>
          </p:cNvPr>
          <p:cNvSpPr/>
          <p:nvPr/>
        </p:nvSpPr>
        <p:spPr>
          <a:xfrm>
            <a:off x="1318160" y="2598004"/>
            <a:ext cx="4001986" cy="1138773"/>
          </a:xfrm>
          <a:prstGeom prst="rect">
            <a:avLst/>
          </a:prstGeom>
        </p:spPr>
        <p:txBody>
          <a:bodyPr wrap="square">
            <a:spAutoFit/>
          </a:bodyPr>
          <a:lstStyle/>
          <a:p>
            <a:pPr marL="0" marR="0" lvl="0" indent="358775" defTabSz="914400" eaLnBrk="1" fontAlgn="base" latinLnBrk="0" hangingPunct="1">
              <a:lnSpc>
                <a:spcPct val="100000"/>
              </a:lnSpc>
              <a:spcBef>
                <a:spcPct val="20000"/>
              </a:spcBef>
              <a:spcAft>
                <a:spcPct val="0"/>
              </a:spcAft>
              <a:buClrTx/>
              <a:buSzPct val="80000"/>
              <a:buFont typeface="Arial" panose="020B0604020202020204" pitchFamily="34" charset="0"/>
              <a:buChar char="•"/>
              <a:tabLst/>
              <a:defRPr/>
            </a:pPr>
            <a:r>
              <a:rPr kumimoji="0" lang="nl-NL" altLang="es-ES" sz="2000" b="0" i="0" u="non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Phase: do</a:t>
            </a:r>
          </a:p>
          <a:p>
            <a:pPr marL="0" marR="0" lvl="0" indent="358775" defTabSz="914400" eaLnBrk="1" fontAlgn="base" latinLnBrk="0" hangingPunct="1">
              <a:lnSpc>
                <a:spcPct val="100000"/>
              </a:lnSpc>
              <a:spcBef>
                <a:spcPct val="20000"/>
              </a:spcBef>
              <a:spcAft>
                <a:spcPct val="0"/>
              </a:spcAft>
              <a:buClrTx/>
              <a:buSzPct val="80000"/>
              <a:buFont typeface="Arial" panose="020B0604020202020204" pitchFamily="34" charset="0"/>
              <a:buChar char="•"/>
              <a:tabLst/>
              <a:defRPr/>
            </a:pPr>
            <a:r>
              <a:rPr kumimoji="0" lang="nl-NL" altLang="es-ES" sz="2000" b="0" i="0" u="non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Chapter 8</a:t>
            </a:r>
          </a:p>
          <a:p>
            <a:pPr marL="0" marR="0" lvl="0" indent="358775" defTabSz="914400" eaLnBrk="1" fontAlgn="base" latinLnBrk="0" hangingPunct="1">
              <a:lnSpc>
                <a:spcPct val="100000"/>
              </a:lnSpc>
              <a:spcBef>
                <a:spcPct val="20000"/>
              </a:spcBef>
              <a:spcAft>
                <a:spcPct val="0"/>
              </a:spcAft>
              <a:buClrTx/>
              <a:buSzPct val="80000"/>
              <a:buFont typeface="Arial" panose="020B0604020202020204" pitchFamily="34" charset="0"/>
              <a:buChar char="•"/>
              <a:tabLst/>
              <a:defRPr/>
            </a:pPr>
            <a:r>
              <a:rPr kumimoji="0" lang="nl-NL" altLang="es-ES" sz="2000" b="0" i="0" u="non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Chapter 9</a:t>
            </a:r>
          </a:p>
        </p:txBody>
      </p:sp>
    </p:spTree>
    <p:extLst>
      <p:ext uri="{BB962C8B-B14F-4D97-AF65-F5344CB8AC3E}">
        <p14:creationId xmlns:p14="http://schemas.microsoft.com/office/powerpoint/2010/main" val="3421672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30B71E-489B-406B-8BBF-66D1EC3508E9}"/>
              </a:ext>
            </a:extLst>
          </p:cNvPr>
          <p:cNvSpPr>
            <a:spLocks noGrp="1"/>
          </p:cNvSpPr>
          <p:nvPr>
            <p:ph sz="quarter" idx="13"/>
          </p:nvPr>
        </p:nvSpPr>
        <p:spPr/>
        <p:txBody>
          <a:bodyPr/>
          <a:lstStyle/>
          <a:p>
            <a:r>
              <a:rPr lang="en-GB" dirty="0"/>
              <a:t> </a:t>
            </a:r>
          </a:p>
        </p:txBody>
      </p:sp>
      <p:sp>
        <p:nvSpPr>
          <p:cNvPr id="3" name="Title 2">
            <a:extLst>
              <a:ext uri="{FF2B5EF4-FFF2-40B4-BE49-F238E27FC236}">
                <a16:creationId xmlns:a16="http://schemas.microsoft.com/office/drawing/2014/main" id="{3BA9D7F0-BC4B-415E-9629-422A56E7B884}"/>
              </a:ext>
            </a:extLst>
          </p:cNvPr>
          <p:cNvSpPr>
            <a:spLocks noGrp="1"/>
          </p:cNvSpPr>
          <p:nvPr>
            <p:ph type="title"/>
          </p:nvPr>
        </p:nvSpPr>
        <p:spPr/>
        <p:txBody>
          <a:bodyPr>
            <a:normAutofit/>
          </a:bodyPr>
          <a:lstStyle/>
          <a:p>
            <a:pPr lvl="0" defTabSz="914400" fontAlgn="base">
              <a:spcBef>
                <a:spcPct val="20000"/>
              </a:spcBef>
              <a:spcAft>
                <a:spcPct val="0"/>
              </a:spcAft>
            </a:pPr>
            <a:r>
              <a:rPr lang="nl-NL" altLang="es-ES" sz="2700" b="0" kern="0" dirty="0">
                <a:solidFill>
                  <a:srgbClr val="000000"/>
                </a:solidFill>
                <a:ea typeface="+mn-ea"/>
              </a:rPr>
              <a:t>Example touchpoint model corporate event</a:t>
            </a:r>
            <a:br>
              <a:rPr lang="nl-NL" altLang="es-ES" sz="3000" b="0" kern="0" dirty="0">
                <a:solidFill>
                  <a:srgbClr val="000000"/>
                </a:solidFill>
                <a:latin typeface="Calibri"/>
                <a:ea typeface="+mn-ea"/>
                <a:cs typeface="+mn-cs"/>
              </a:rPr>
            </a:br>
            <a:endParaRPr lang="en-GB" dirty="0"/>
          </a:p>
        </p:txBody>
      </p:sp>
      <p:pic>
        <p:nvPicPr>
          <p:cNvPr id="5" name="Picture 4" descr="M:\Voor Milenka\Gerritsen\PNG\Bijlage H9_P4-01.png">
            <a:extLst>
              <a:ext uri="{FF2B5EF4-FFF2-40B4-BE49-F238E27FC236}">
                <a16:creationId xmlns:a16="http://schemas.microsoft.com/office/drawing/2014/main" id="{427DAD3E-E4EF-4871-874B-410680A43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773" y="1122362"/>
            <a:ext cx="4614862"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79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53738-E611-4523-AE37-B44B8E91A747}"/>
              </a:ext>
            </a:extLst>
          </p:cNvPr>
          <p:cNvSpPr>
            <a:spLocks noGrp="1"/>
          </p:cNvSpPr>
          <p:nvPr>
            <p:ph sz="quarter" idx="13"/>
          </p:nvPr>
        </p:nvSpPr>
        <p:spPr/>
        <p:txBody>
          <a:bodyPr/>
          <a:lstStyle/>
          <a:p>
            <a:pPr lvl="0" defTabSz="914400" fontAlgn="base">
              <a:spcBef>
                <a:spcPts val="638"/>
              </a:spcBef>
              <a:spcAft>
                <a:spcPct val="0"/>
              </a:spcAft>
            </a:pPr>
            <a:r>
              <a:rPr lang="en-GB" dirty="0"/>
              <a:t> </a:t>
            </a:r>
          </a:p>
          <a:p>
            <a:pPr lvl="0" defTabSz="914400" fontAlgn="base">
              <a:spcBef>
                <a:spcPts val="638"/>
              </a:spcBef>
              <a:spcAft>
                <a:spcPct val="0"/>
              </a:spcAft>
            </a:pPr>
            <a:endParaRPr lang="en-GB" altLang="es-ES" sz="4400" b="1" dirty="0">
              <a:solidFill>
                <a:srgbClr val="000000"/>
              </a:solidFill>
              <a:cs typeface="+mn-cs"/>
            </a:endParaRPr>
          </a:p>
          <a:p>
            <a:pPr lvl="0" algn="ctr" defTabSz="914400" fontAlgn="base">
              <a:spcBef>
                <a:spcPts val="638"/>
              </a:spcBef>
              <a:spcAft>
                <a:spcPct val="0"/>
              </a:spcAft>
            </a:pPr>
            <a:r>
              <a:rPr lang="nl-NL" altLang="es-ES" sz="4000" b="1" dirty="0">
                <a:solidFill>
                  <a:srgbClr val="000000"/>
                </a:solidFill>
                <a:cs typeface="+mn-cs"/>
              </a:rPr>
              <a:t>Questions ?</a:t>
            </a:r>
          </a:p>
          <a:p>
            <a:endParaRPr lang="en-GB" dirty="0"/>
          </a:p>
        </p:txBody>
      </p:sp>
      <p:sp>
        <p:nvSpPr>
          <p:cNvPr id="3" name="Title 2">
            <a:extLst>
              <a:ext uri="{FF2B5EF4-FFF2-40B4-BE49-F238E27FC236}">
                <a16:creationId xmlns:a16="http://schemas.microsoft.com/office/drawing/2014/main" id="{AFA0C674-F228-42E6-BB49-88242FFAF959}"/>
              </a:ext>
            </a:extLst>
          </p:cNvPr>
          <p:cNvSpPr>
            <a:spLocks noGrp="1"/>
          </p:cNvSpPr>
          <p:nvPr>
            <p:ph type="title"/>
          </p:nvPr>
        </p:nvSpPr>
        <p:spPr/>
        <p:txBody>
          <a:bodyPr/>
          <a:lstStyle/>
          <a:p>
            <a:r>
              <a:rPr lang="en-GB" dirty="0"/>
              <a:t> </a:t>
            </a:r>
          </a:p>
        </p:txBody>
      </p:sp>
    </p:spTree>
    <p:extLst>
      <p:ext uri="{BB962C8B-B14F-4D97-AF65-F5344CB8AC3E}">
        <p14:creationId xmlns:p14="http://schemas.microsoft.com/office/powerpoint/2010/main" val="1641820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solidFill>
                  <a:schemeClr val="bg1"/>
                </a:solidFill>
                <a:latin typeface="Arial"/>
                <a:cs typeface="Arial"/>
              </a:rPr>
              <a:t>SECTION 2</a:t>
            </a:r>
          </a:p>
          <a:p>
            <a:endParaRPr lang="en-GB" dirty="0"/>
          </a:p>
        </p:txBody>
      </p:sp>
    </p:spTree>
    <p:extLst>
      <p:ext uri="{BB962C8B-B14F-4D97-AF65-F5344CB8AC3E}">
        <p14:creationId xmlns:p14="http://schemas.microsoft.com/office/powerpoint/2010/main" val="2959199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GB" dirty="0"/>
              <a:t>Text here, block or bullets. text here, block or bullets. text here, block or bullets. text here, block or bullets. text here, block or bullets. text here, block or bullets. text here, block or bullets. </a:t>
            </a:r>
          </a:p>
          <a:p>
            <a:endParaRPr lang="en-GB" dirty="0"/>
          </a:p>
          <a:p>
            <a:r>
              <a:rPr lang="en-GB" dirty="0"/>
              <a:t>Text here, block or bullets. text here, block or bullets. text here, block or bullets.  </a:t>
            </a:r>
          </a:p>
        </p:txBody>
      </p:sp>
    </p:spTree>
    <p:extLst>
      <p:ext uri="{BB962C8B-B14F-4D97-AF65-F5344CB8AC3E}">
        <p14:creationId xmlns:p14="http://schemas.microsoft.com/office/powerpoint/2010/main" val="555117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716242724"/>
              </p:ext>
            </p:extLst>
          </p:nvPr>
        </p:nvGraphicFramePr>
        <p:xfrm>
          <a:off x="1189038" y="1271588"/>
          <a:ext cx="7196135" cy="4079240"/>
        </p:xfrm>
        <a:graphic>
          <a:graphicData uri="http://schemas.openxmlformats.org/drawingml/2006/table">
            <a:tbl>
              <a:tblPr firstRow="1" bandRow="1">
                <a:tableStyleId>{912C8C85-51F0-491E-9774-3900AFEF0FD7}</a:tableStyleId>
              </a:tblPr>
              <a:tblGrid>
                <a:gridCol w="1439227">
                  <a:extLst>
                    <a:ext uri="{9D8B030D-6E8A-4147-A177-3AD203B41FA5}">
                      <a16:colId xmlns:a16="http://schemas.microsoft.com/office/drawing/2014/main" val="20000"/>
                    </a:ext>
                  </a:extLst>
                </a:gridCol>
                <a:gridCol w="1439227">
                  <a:extLst>
                    <a:ext uri="{9D8B030D-6E8A-4147-A177-3AD203B41FA5}">
                      <a16:colId xmlns:a16="http://schemas.microsoft.com/office/drawing/2014/main" val="20001"/>
                    </a:ext>
                  </a:extLst>
                </a:gridCol>
                <a:gridCol w="1439227">
                  <a:extLst>
                    <a:ext uri="{9D8B030D-6E8A-4147-A177-3AD203B41FA5}">
                      <a16:colId xmlns:a16="http://schemas.microsoft.com/office/drawing/2014/main" val="20002"/>
                    </a:ext>
                  </a:extLst>
                </a:gridCol>
                <a:gridCol w="1439227">
                  <a:extLst>
                    <a:ext uri="{9D8B030D-6E8A-4147-A177-3AD203B41FA5}">
                      <a16:colId xmlns:a16="http://schemas.microsoft.com/office/drawing/2014/main" val="20003"/>
                    </a:ext>
                  </a:extLst>
                </a:gridCol>
                <a:gridCol w="1439227">
                  <a:extLst>
                    <a:ext uri="{9D8B030D-6E8A-4147-A177-3AD203B41FA5}">
                      <a16:colId xmlns:a16="http://schemas.microsoft.com/office/drawing/2014/main" val="20004"/>
                    </a:ext>
                  </a:extLst>
                </a:gridCol>
              </a:tblGrid>
              <a:tr h="370840">
                <a:tc>
                  <a:txBody>
                    <a:bodyPr/>
                    <a:lstStyle/>
                    <a:p>
                      <a:endParaRPr lang="en-GB" dirty="0">
                        <a:solidFill>
                          <a:schemeClr val="bg1"/>
                        </a:solidFill>
                      </a:endParaRPr>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1D1D29"/>
                    </a:solidFill>
                  </a:tcPr>
                </a:tc>
                <a:tc>
                  <a:txBody>
                    <a:bodyPr/>
                    <a:lstStyle/>
                    <a:p>
                      <a:endParaRPr lang="en-GB" dirty="0">
                        <a:solidFill>
                          <a:schemeClr val="bg1"/>
                        </a:solidFill>
                      </a:endParaRPr>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1D1D29"/>
                    </a:solidFill>
                  </a:tcPr>
                </a:tc>
                <a:tc>
                  <a:txBody>
                    <a:bodyPr/>
                    <a:lstStyle/>
                    <a:p>
                      <a:endParaRPr lang="en-GB" dirty="0">
                        <a:solidFill>
                          <a:schemeClr val="bg1"/>
                        </a:solidFill>
                      </a:endParaRPr>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1D1D29"/>
                    </a:solidFill>
                  </a:tcPr>
                </a:tc>
                <a:tc>
                  <a:txBody>
                    <a:bodyPr/>
                    <a:lstStyle/>
                    <a:p>
                      <a:endParaRPr lang="en-GB" dirty="0">
                        <a:solidFill>
                          <a:schemeClr val="bg1"/>
                        </a:solidFill>
                      </a:endParaRPr>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1D1D29"/>
                    </a:solidFill>
                  </a:tcPr>
                </a:tc>
                <a:tc>
                  <a:txBody>
                    <a:bodyPr/>
                    <a:lstStyle/>
                    <a:p>
                      <a:endParaRPr lang="en-GB" dirty="0">
                        <a:solidFill>
                          <a:schemeClr val="bg1"/>
                        </a:solidFill>
                      </a:endParaRPr>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1D1D29"/>
                    </a:solidFill>
                  </a:tcPr>
                </a:tc>
                <a:extLst>
                  <a:ext uri="{0D108BD9-81ED-4DB2-BD59-A6C34878D82A}">
                    <a16:rowId xmlns:a16="http://schemas.microsoft.com/office/drawing/2014/main" val="10000"/>
                  </a:ext>
                </a:extLst>
              </a:tr>
              <a:tr h="370840">
                <a:tc>
                  <a:txBody>
                    <a:bodyPr/>
                    <a:lstStyle/>
                    <a:p>
                      <a:endParaRPr lang="en-GB" dirty="0"/>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GB" dirty="0"/>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GB" dirty="0"/>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GB" dirty="0"/>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endParaRPr lang="en-GB" dirty="0"/>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endParaRPr lang="en-GB" dirty="0"/>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endParaRPr lang="en-GB" dirty="0"/>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endParaRPr lang="en-GB" dirty="0"/>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endParaRPr lang="en-GB" dirty="0"/>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endParaRPr lang="en-GB" dirty="0"/>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Title 2"/>
          <p:cNvSpPr>
            <a:spLocks noGrp="1"/>
          </p:cNvSpPr>
          <p:nvPr>
            <p:ph type="title"/>
          </p:nvPr>
        </p:nvSpPr>
        <p:spPr/>
        <p:txBody>
          <a:bodyPr/>
          <a:lstStyle/>
          <a:p>
            <a:r>
              <a:rPr lang="en-GB" dirty="0"/>
              <a:t>Title</a:t>
            </a:r>
          </a:p>
        </p:txBody>
      </p:sp>
    </p:spTree>
    <p:extLst>
      <p:ext uri="{BB962C8B-B14F-4D97-AF65-F5344CB8AC3E}">
        <p14:creationId xmlns:p14="http://schemas.microsoft.com/office/powerpoint/2010/main" val="584134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GB" dirty="0"/>
              <a:t>Text here, block or bullets. text here, block or bullets. text here, block or bullets. text here, block or bullets. text here, block or bullets. text here, block or bullets. text here, block or bullets. </a:t>
            </a:r>
          </a:p>
          <a:p>
            <a:endParaRPr lang="en-GB" dirty="0"/>
          </a:p>
          <a:p>
            <a:r>
              <a:rPr lang="en-GB" dirty="0"/>
              <a:t>Text here, block or bullets. text here, block or bullets. text here, block or bullets.  </a:t>
            </a:r>
          </a:p>
          <a:p>
            <a:endParaRPr lang="en-GB" dirty="0"/>
          </a:p>
        </p:txBody>
      </p:sp>
    </p:spTree>
    <p:extLst>
      <p:ext uri="{BB962C8B-B14F-4D97-AF65-F5344CB8AC3E}">
        <p14:creationId xmlns:p14="http://schemas.microsoft.com/office/powerpoint/2010/main" val="3792074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a:p>
        </p:txBody>
      </p:sp>
    </p:spTree>
    <p:extLst>
      <p:ext uri="{BB962C8B-B14F-4D97-AF65-F5344CB8AC3E}">
        <p14:creationId xmlns:p14="http://schemas.microsoft.com/office/powerpoint/2010/main" val="402357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dirty="0"/>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5592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0000" lnSpcReduction="20000"/>
          </a:bodyPr>
          <a:lstStyle/>
          <a:p>
            <a:r>
              <a:rPr lang="en-GB" dirty="0"/>
              <a:t>Text here, block or bullets. text here, block or bullets. text here, block or bullets. text here, block or bullets. text here, block or bullets. text here, block or bullets. text here, block or bullets. </a:t>
            </a:r>
          </a:p>
          <a:p>
            <a:endParaRPr lang="en-GB" dirty="0"/>
          </a:p>
          <a:p>
            <a:r>
              <a:rPr lang="en-GB" dirty="0"/>
              <a:t>Text here, block or bullets. text here, block or bullets. text here, block or bullets.  </a:t>
            </a:r>
          </a:p>
          <a:p>
            <a:endParaRPr lang="en-GB" dirty="0"/>
          </a:p>
        </p:txBody>
      </p:sp>
      <p:sp>
        <p:nvSpPr>
          <p:cNvPr id="3" name="Title 2"/>
          <p:cNvSpPr>
            <a:spLocks noGrp="1"/>
          </p:cNvSpPr>
          <p:nvPr>
            <p:ph type="title"/>
          </p:nvPr>
        </p:nvSpPr>
        <p:spPr/>
        <p:txBody>
          <a:bodyPr/>
          <a:lstStyle/>
          <a:p>
            <a:r>
              <a:rPr lang="en-GB" dirty="0"/>
              <a:t>Title</a:t>
            </a:r>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3420863107"/>
              </p:ext>
            </p:extLst>
          </p:nvPr>
        </p:nvGraphicFramePr>
        <p:xfrm>
          <a:off x="4572000" y="1271588"/>
          <a:ext cx="3813175" cy="3708400"/>
        </p:xfrm>
        <a:graphic>
          <a:graphicData uri="http://schemas.openxmlformats.org/drawingml/2006/table">
            <a:tbl>
              <a:tblPr firstRow="1" bandRow="1">
                <a:tableStyleId>{912C8C85-51F0-491E-9774-3900AFEF0FD7}</a:tableStyleId>
              </a:tblPr>
              <a:tblGrid>
                <a:gridCol w="762635">
                  <a:extLst>
                    <a:ext uri="{9D8B030D-6E8A-4147-A177-3AD203B41FA5}">
                      <a16:colId xmlns:a16="http://schemas.microsoft.com/office/drawing/2014/main" val="20000"/>
                    </a:ext>
                  </a:extLst>
                </a:gridCol>
                <a:gridCol w="762635">
                  <a:extLst>
                    <a:ext uri="{9D8B030D-6E8A-4147-A177-3AD203B41FA5}">
                      <a16:colId xmlns:a16="http://schemas.microsoft.com/office/drawing/2014/main" val="20001"/>
                    </a:ext>
                  </a:extLst>
                </a:gridCol>
                <a:gridCol w="762635">
                  <a:extLst>
                    <a:ext uri="{9D8B030D-6E8A-4147-A177-3AD203B41FA5}">
                      <a16:colId xmlns:a16="http://schemas.microsoft.com/office/drawing/2014/main" val="20002"/>
                    </a:ext>
                  </a:extLst>
                </a:gridCol>
                <a:gridCol w="762635">
                  <a:extLst>
                    <a:ext uri="{9D8B030D-6E8A-4147-A177-3AD203B41FA5}">
                      <a16:colId xmlns:a16="http://schemas.microsoft.com/office/drawing/2014/main" val="20003"/>
                    </a:ext>
                  </a:extLst>
                </a:gridCol>
                <a:gridCol w="762635">
                  <a:extLst>
                    <a:ext uri="{9D8B030D-6E8A-4147-A177-3AD203B41FA5}">
                      <a16:colId xmlns:a16="http://schemas.microsoft.com/office/drawing/2014/main" val="20004"/>
                    </a:ext>
                  </a:extLst>
                </a:gridCol>
              </a:tblGrid>
              <a:tr h="370840">
                <a:tc>
                  <a:txBody>
                    <a:bodyPr/>
                    <a:lstStyle/>
                    <a:p>
                      <a:endParaRPr lang="en-GB" dirty="0"/>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1D1D29"/>
                    </a:solidFill>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1D1D29"/>
                    </a:solidFill>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1D1D29"/>
                    </a:solidFill>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1D1D29"/>
                    </a:solidFill>
                  </a:tcPr>
                </a:tc>
                <a:tc>
                  <a:txBody>
                    <a:bodyPr/>
                    <a:lstStyle/>
                    <a:p>
                      <a:endParaRPr lang="en-GB" dirty="0"/>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1D1D29"/>
                    </a:solidFill>
                  </a:tcPr>
                </a:tc>
                <a:extLst>
                  <a:ext uri="{0D108BD9-81ED-4DB2-BD59-A6C34878D82A}">
                    <a16:rowId xmlns:a16="http://schemas.microsoft.com/office/drawing/2014/main" val="10000"/>
                  </a:ext>
                </a:extLst>
              </a:tr>
              <a:tr h="370840">
                <a:tc>
                  <a:txBody>
                    <a:bodyPr/>
                    <a:lstStyle/>
                    <a:p>
                      <a:endParaRPr lang="en-GB"/>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GB"/>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GB"/>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GB"/>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endParaRPr lang="en-GB"/>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endParaRPr lang="en-GB"/>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endParaRPr lang="en-GB"/>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endParaRPr lang="en-GB"/>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endParaRPr lang="en-GB"/>
                    </a:p>
                  </a:txBody>
                  <a:tcPr>
                    <a:lnL w="12700" cap="flat" cmpd="sng" algn="ctr">
                      <a:solidFill>
                        <a:prstClr val="white">
                          <a:lumMod val="65000"/>
                        </a:prstClr>
                      </a:solidFill>
                      <a:prstDash val="solid"/>
                      <a:round/>
                      <a:headEnd type="none" w="med" len="med"/>
                      <a:tailEnd type="none" w="med" len="med"/>
                    </a:lnL>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a:p>
                  </a:txBody>
                  <a:tcP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tc>
                  <a:txBody>
                    <a:bodyPr/>
                    <a:lstStyle/>
                    <a:p>
                      <a:endParaRPr lang="en-GB" dirty="0"/>
                    </a:p>
                  </a:txBody>
                  <a:tcPr>
                    <a:lnR w="12700" cap="flat" cmpd="sng" algn="ctr">
                      <a:solidFill>
                        <a:prstClr val="white">
                          <a:lumMod val="65000"/>
                        </a:prstClr>
                      </a:solidFill>
                      <a:prstDash val="solid"/>
                      <a:round/>
                      <a:headEnd type="none" w="med" len="med"/>
                      <a:tailEnd type="none" w="med" len="med"/>
                    </a:ln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05758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Subtitle 2"/>
          <p:cNvSpPr>
            <a:spLocks noGrp="1"/>
          </p:cNvSpPr>
          <p:nvPr>
            <p:ph type="subTitle" idx="1"/>
          </p:nvPr>
        </p:nvSpPr>
        <p:spPr/>
        <p:txBody>
          <a:bodyPr/>
          <a:lstStyle/>
          <a:p>
            <a:r>
              <a:rPr lang="en-GB" dirty="0"/>
              <a:t>Name:	First Surname</a:t>
            </a:r>
          </a:p>
          <a:p>
            <a:r>
              <a:rPr lang="en-GB" dirty="0"/>
              <a:t>Email: 	email@email.com</a:t>
            </a:r>
          </a:p>
        </p:txBody>
      </p:sp>
    </p:spTree>
    <p:extLst>
      <p:ext uri="{BB962C8B-B14F-4D97-AF65-F5344CB8AC3E}">
        <p14:creationId xmlns:p14="http://schemas.microsoft.com/office/powerpoint/2010/main" val="387871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BBBADE6-CCBB-490A-8D87-592FD1AFD7C1}"/>
              </a:ext>
            </a:extLst>
          </p:cNvPr>
          <p:cNvPicPr>
            <a:picLocks noGrp="1" noChangeAspect="1"/>
          </p:cNvPicPr>
          <p:nvPr>
            <p:ph sz="quarter" idx="13"/>
          </p:nvPr>
        </p:nvPicPr>
        <p:blipFill>
          <a:blip r:embed="rId2"/>
          <a:stretch>
            <a:fillRect/>
          </a:stretch>
        </p:blipFill>
        <p:spPr>
          <a:xfrm>
            <a:off x="1879062" y="1742516"/>
            <a:ext cx="5816088" cy="3371380"/>
          </a:xfrm>
          <a:prstGeom prst="rect">
            <a:avLst/>
          </a:prstGeom>
        </p:spPr>
      </p:pic>
      <p:sp>
        <p:nvSpPr>
          <p:cNvPr id="3" name="Title 2">
            <a:extLst>
              <a:ext uri="{FF2B5EF4-FFF2-40B4-BE49-F238E27FC236}">
                <a16:creationId xmlns:a16="http://schemas.microsoft.com/office/drawing/2014/main" id="{A4A25A46-8F90-4DD9-B2B6-DB947E5C49B9}"/>
              </a:ext>
            </a:extLst>
          </p:cNvPr>
          <p:cNvSpPr>
            <a:spLocks noGrp="1"/>
          </p:cNvSpPr>
          <p:nvPr>
            <p:ph type="title"/>
          </p:nvPr>
        </p:nvSpPr>
        <p:spPr/>
        <p:txBody>
          <a:bodyPr/>
          <a:lstStyle/>
          <a:p>
            <a:pPr lvl="0" defTabSz="914400" fontAlgn="base">
              <a:spcBef>
                <a:spcPct val="20000"/>
              </a:spcBef>
              <a:spcAft>
                <a:spcPct val="0"/>
              </a:spcAft>
            </a:pPr>
            <a:r>
              <a:rPr lang="nl-NL" altLang="es-ES" sz="2400" b="0" kern="0" dirty="0">
                <a:solidFill>
                  <a:srgbClr val="000000"/>
                </a:solidFill>
                <a:ea typeface="+mn-ea"/>
              </a:rPr>
              <a:t>The EVENTS model</a:t>
            </a:r>
            <a:br>
              <a:rPr lang="nl-NL" altLang="es-ES"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495460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906716-65D7-4C24-A959-9C6C1B912130}"/>
              </a:ext>
            </a:extLst>
          </p:cNvPr>
          <p:cNvSpPr>
            <a:spLocks noGrp="1"/>
          </p:cNvSpPr>
          <p:nvPr>
            <p:ph sz="quarter" idx="13"/>
          </p:nvPr>
        </p:nvSpPr>
        <p:spPr/>
        <p:txBody>
          <a:bodyPr/>
          <a:lstStyle/>
          <a:p>
            <a:r>
              <a:rPr lang="en-GB" dirty="0"/>
              <a:t> </a:t>
            </a:r>
          </a:p>
        </p:txBody>
      </p:sp>
      <p:sp>
        <p:nvSpPr>
          <p:cNvPr id="3" name="Title 2">
            <a:extLst>
              <a:ext uri="{FF2B5EF4-FFF2-40B4-BE49-F238E27FC236}">
                <a16:creationId xmlns:a16="http://schemas.microsoft.com/office/drawing/2014/main" id="{44892312-5DE6-452A-A7EB-DC323CD13F04}"/>
              </a:ext>
            </a:extLst>
          </p:cNvPr>
          <p:cNvSpPr>
            <a:spLocks noGrp="1"/>
          </p:cNvSpPr>
          <p:nvPr>
            <p:ph type="title"/>
          </p:nvPr>
        </p:nvSpPr>
        <p:spPr/>
        <p:txBody>
          <a:bodyPr/>
          <a:lstStyle/>
          <a:p>
            <a:pPr lvl="0" defTabSz="914400" fontAlgn="base">
              <a:spcBef>
                <a:spcPct val="20000"/>
              </a:spcBef>
              <a:spcAft>
                <a:spcPct val="0"/>
              </a:spcAft>
            </a:pPr>
            <a:r>
              <a:rPr lang="nl-NL" altLang="es-ES" sz="2400" b="0" kern="0" dirty="0">
                <a:solidFill>
                  <a:srgbClr val="000000"/>
                </a:solidFill>
                <a:ea typeface="+mn-ea"/>
              </a:rPr>
              <a:t>The EVENTS model, do phase</a:t>
            </a:r>
            <a:br>
              <a:rPr lang="nl-NL" altLang="es-ES" sz="3000" b="0" kern="0" dirty="0">
                <a:solidFill>
                  <a:srgbClr val="000000"/>
                </a:solidFill>
                <a:latin typeface="Calibri"/>
                <a:ea typeface="+mn-ea"/>
                <a:cs typeface="+mn-cs"/>
              </a:rPr>
            </a:br>
            <a:endParaRPr lang="en-GB" dirty="0"/>
          </a:p>
        </p:txBody>
      </p:sp>
      <p:pic>
        <p:nvPicPr>
          <p:cNvPr id="4" name="Picture 3">
            <a:extLst>
              <a:ext uri="{FF2B5EF4-FFF2-40B4-BE49-F238E27FC236}">
                <a16:creationId xmlns:a16="http://schemas.microsoft.com/office/drawing/2014/main" id="{5CACD3B2-9E55-4510-AF5A-3FFD17033594}"/>
              </a:ext>
            </a:extLst>
          </p:cNvPr>
          <p:cNvPicPr>
            <a:picLocks noChangeAspect="1"/>
          </p:cNvPicPr>
          <p:nvPr/>
        </p:nvPicPr>
        <p:blipFill>
          <a:blip r:embed="rId2"/>
          <a:stretch>
            <a:fillRect/>
          </a:stretch>
        </p:blipFill>
        <p:spPr>
          <a:xfrm>
            <a:off x="1389612" y="1654910"/>
            <a:ext cx="6364776" cy="3548180"/>
          </a:xfrm>
          <a:prstGeom prst="rect">
            <a:avLst/>
          </a:prstGeom>
        </p:spPr>
      </p:pic>
    </p:spTree>
    <p:extLst>
      <p:ext uri="{BB962C8B-B14F-4D97-AF65-F5344CB8AC3E}">
        <p14:creationId xmlns:p14="http://schemas.microsoft.com/office/powerpoint/2010/main" val="115668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E5F006-BAF5-42BB-B1BC-6A9CB9755020}"/>
              </a:ext>
            </a:extLst>
          </p:cNvPr>
          <p:cNvSpPr>
            <a:spLocks noGrp="1"/>
          </p:cNvSpPr>
          <p:nvPr>
            <p:ph sz="quarter" idx="13"/>
          </p:nvPr>
        </p:nvSpPr>
        <p:spPr/>
        <p:txBody>
          <a:bodyPr/>
          <a:lstStyle/>
          <a:p>
            <a:r>
              <a:rPr lang="en-GB" dirty="0"/>
              <a:t> </a:t>
            </a:r>
          </a:p>
        </p:txBody>
      </p:sp>
      <p:sp>
        <p:nvSpPr>
          <p:cNvPr id="3" name="Title 2">
            <a:extLst>
              <a:ext uri="{FF2B5EF4-FFF2-40B4-BE49-F238E27FC236}">
                <a16:creationId xmlns:a16="http://schemas.microsoft.com/office/drawing/2014/main" id="{94ED025E-AF1B-4AC3-A9FF-63E759EC09BE}"/>
              </a:ext>
            </a:extLst>
          </p:cNvPr>
          <p:cNvSpPr>
            <a:spLocks noGrp="1"/>
          </p:cNvSpPr>
          <p:nvPr>
            <p:ph type="title"/>
          </p:nvPr>
        </p:nvSpPr>
        <p:spPr/>
        <p:txBody>
          <a:bodyPr>
            <a:normAutofit/>
          </a:bodyPr>
          <a:lstStyle/>
          <a:p>
            <a:r>
              <a:rPr lang="en-GB" sz="2400" b="0" dirty="0"/>
              <a:t>Chapter 9</a:t>
            </a:r>
          </a:p>
        </p:txBody>
      </p:sp>
      <p:pic>
        <p:nvPicPr>
          <p:cNvPr id="4" name="Picture 4" descr="M:\Voor Milenka\Gerritsen - EVENT MODEL\PNG\Deel-2_Hoofdstuk-9-01.png">
            <a:extLst>
              <a:ext uri="{FF2B5EF4-FFF2-40B4-BE49-F238E27FC236}">
                <a16:creationId xmlns:a16="http://schemas.microsoft.com/office/drawing/2014/main" id="{2481F464-9779-4493-AF30-95C06833F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256" y="1897063"/>
            <a:ext cx="614838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E124D3-3634-4E89-B35B-603FB6845F8A}"/>
              </a:ext>
            </a:extLst>
          </p:cNvPr>
          <p:cNvSpPr>
            <a:spLocks noGrp="1"/>
          </p:cNvSpPr>
          <p:nvPr>
            <p:ph sz="quarter" idx="13"/>
          </p:nvPr>
        </p:nvSpPr>
        <p:spPr/>
        <p:txBody>
          <a:bodyPr/>
          <a:lstStyle/>
          <a:p>
            <a:r>
              <a:rPr lang="en-GB" sz="2400" b="1" dirty="0"/>
              <a:t>         </a:t>
            </a:r>
          </a:p>
          <a:p>
            <a:endParaRPr lang="en-GB" sz="2400" b="1" dirty="0"/>
          </a:p>
          <a:p>
            <a:r>
              <a:rPr lang="en-GB" sz="2400" b="1" dirty="0"/>
              <a:t>     Touchpoints</a:t>
            </a:r>
          </a:p>
          <a:p>
            <a:endParaRPr lang="en-GB" dirty="0"/>
          </a:p>
          <a:p>
            <a:endParaRPr lang="en-GB" sz="2000" dirty="0"/>
          </a:p>
          <a:p>
            <a:r>
              <a:rPr lang="en-GB" sz="2000" dirty="0"/>
              <a:t>   ‘Touch’ the visitor</a:t>
            </a:r>
          </a:p>
          <a:p>
            <a:endParaRPr lang="en-GB" dirty="0"/>
          </a:p>
        </p:txBody>
      </p:sp>
      <p:sp>
        <p:nvSpPr>
          <p:cNvPr id="3" name="Title 2">
            <a:extLst>
              <a:ext uri="{FF2B5EF4-FFF2-40B4-BE49-F238E27FC236}">
                <a16:creationId xmlns:a16="http://schemas.microsoft.com/office/drawing/2014/main" id="{21DD65E7-95DA-4F01-8BE8-062B7A2F2D04}"/>
              </a:ext>
            </a:extLst>
          </p:cNvPr>
          <p:cNvSpPr>
            <a:spLocks noGrp="1"/>
          </p:cNvSpPr>
          <p:nvPr>
            <p:ph type="title"/>
          </p:nvPr>
        </p:nvSpPr>
        <p:spPr/>
        <p:txBody>
          <a:bodyPr/>
          <a:lstStyle/>
          <a:p>
            <a:r>
              <a:rPr lang="en-GB" dirty="0"/>
              <a:t> </a:t>
            </a:r>
          </a:p>
        </p:txBody>
      </p:sp>
      <p:pic>
        <p:nvPicPr>
          <p:cNvPr id="4" name="Afbeelding 3">
            <a:extLst>
              <a:ext uri="{FF2B5EF4-FFF2-40B4-BE49-F238E27FC236}">
                <a16:creationId xmlns:a16="http://schemas.microsoft.com/office/drawing/2014/main" id="{C4CDC9A5-7E8D-4B30-B1F0-1D8833731E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3256" y="1895475"/>
            <a:ext cx="3552237"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06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EDAFED-6434-424B-8212-82A39B58AD7D}"/>
              </a:ext>
            </a:extLst>
          </p:cNvPr>
          <p:cNvSpPr>
            <a:spLocks noGrp="1"/>
          </p:cNvSpPr>
          <p:nvPr>
            <p:ph sz="quarter" idx="13"/>
          </p:nvPr>
        </p:nvSpPr>
        <p:spPr>
          <a:xfrm>
            <a:off x="4572000" y="1272381"/>
            <a:ext cx="3813493" cy="4313237"/>
          </a:xfrm>
        </p:spPr>
        <p:txBody>
          <a:bodyPr>
            <a:normAutofit/>
          </a:bodyPr>
          <a:lstStyle/>
          <a:p>
            <a:pPr marL="457200" indent="-457200">
              <a:buFont typeface="Arial" panose="020B0604020202020204" pitchFamily="34" charset="0"/>
              <a:buChar char="•"/>
            </a:pPr>
            <a:r>
              <a:rPr lang="en-GB" sz="2000" dirty="0"/>
              <a:t>Pleasure-pain gap</a:t>
            </a:r>
          </a:p>
          <a:p>
            <a:pPr marL="457200" indent="-457200">
              <a:buFont typeface="Arial" panose="020B0604020202020204" pitchFamily="34" charset="0"/>
              <a:buChar char="•"/>
            </a:pPr>
            <a:r>
              <a:rPr lang="en-GB" sz="2000" dirty="0"/>
              <a:t>The customer journey</a:t>
            </a:r>
          </a:p>
          <a:p>
            <a:pPr marL="457200" indent="-457200">
              <a:buFont typeface="Arial" panose="020B0604020202020204" pitchFamily="34" charset="0"/>
              <a:buChar char="•"/>
            </a:pPr>
            <a:r>
              <a:rPr lang="en-GB" sz="2000" dirty="0"/>
              <a:t>Orchestrating experiences</a:t>
            </a:r>
          </a:p>
          <a:p>
            <a:pPr marL="457200" indent="-457200">
              <a:buFont typeface="Arial" panose="020B0604020202020204" pitchFamily="34" charset="0"/>
              <a:buChar char="•"/>
            </a:pPr>
            <a:r>
              <a:rPr lang="en-GB" sz="2000" dirty="0"/>
              <a:t>Guest Experience Model</a:t>
            </a:r>
          </a:p>
          <a:p>
            <a:pPr marL="457200" indent="-457200">
              <a:buFont typeface="Arial" panose="020B0604020202020204" pitchFamily="34" charset="0"/>
              <a:buChar char="•"/>
            </a:pPr>
            <a:r>
              <a:rPr lang="en-GB" sz="2000" dirty="0"/>
              <a:t>Example touchpoint model                   Trade Fairs</a:t>
            </a:r>
          </a:p>
          <a:p>
            <a:pPr marL="457200" indent="-457200">
              <a:buFont typeface="Arial" panose="020B0604020202020204" pitchFamily="34" charset="0"/>
              <a:buChar char="•"/>
            </a:pPr>
            <a:r>
              <a:rPr lang="en-GB" sz="2000" dirty="0"/>
              <a:t>Example touchpoint model corporate event</a:t>
            </a:r>
          </a:p>
          <a:p>
            <a:pPr marL="457200" indent="-457200">
              <a:buFont typeface="Arial" panose="020B0604020202020204" pitchFamily="34" charset="0"/>
              <a:buChar char="•"/>
            </a:pPr>
            <a:r>
              <a:rPr lang="en-GB" sz="2000" dirty="0"/>
              <a:t>Questions</a:t>
            </a:r>
          </a:p>
        </p:txBody>
      </p:sp>
      <p:sp>
        <p:nvSpPr>
          <p:cNvPr id="3" name="Title 2">
            <a:extLst>
              <a:ext uri="{FF2B5EF4-FFF2-40B4-BE49-F238E27FC236}">
                <a16:creationId xmlns:a16="http://schemas.microsoft.com/office/drawing/2014/main" id="{07D199F9-9BD5-459D-9517-CC53213E2E98}"/>
              </a:ext>
            </a:extLst>
          </p:cNvPr>
          <p:cNvSpPr>
            <a:spLocks noGrp="1"/>
          </p:cNvSpPr>
          <p:nvPr>
            <p:ph type="title"/>
          </p:nvPr>
        </p:nvSpPr>
        <p:spPr/>
        <p:txBody>
          <a:bodyPr/>
          <a:lstStyle/>
          <a:p>
            <a:pPr lvl="0" defTabSz="914400" fontAlgn="base">
              <a:spcBef>
                <a:spcPct val="20000"/>
              </a:spcBef>
              <a:spcAft>
                <a:spcPct val="0"/>
              </a:spcAft>
              <a:defRPr/>
            </a:pPr>
            <a:r>
              <a:rPr lang="nl-NL" altLang="es-ES" sz="2400" b="0" kern="0" dirty="0">
                <a:solidFill>
                  <a:srgbClr val="000000"/>
                </a:solidFill>
                <a:ea typeface="+mn-ea"/>
              </a:rPr>
              <a:t>Contents lecture</a:t>
            </a:r>
            <a:br>
              <a:rPr lang="nl-NL" altLang="es-ES" sz="3000" b="0" kern="0" dirty="0">
                <a:solidFill>
                  <a:srgbClr val="000000"/>
                </a:solidFill>
                <a:latin typeface="Calibri"/>
                <a:ea typeface="+mn-ea"/>
                <a:cs typeface="+mn-cs"/>
              </a:rPr>
            </a:br>
            <a:endParaRPr lang="en-GB" dirty="0"/>
          </a:p>
        </p:txBody>
      </p:sp>
      <p:sp>
        <p:nvSpPr>
          <p:cNvPr id="6" name="Rectangle 5">
            <a:extLst>
              <a:ext uri="{FF2B5EF4-FFF2-40B4-BE49-F238E27FC236}">
                <a16:creationId xmlns:a16="http://schemas.microsoft.com/office/drawing/2014/main" id="{8889F731-38FE-421E-A6EE-66D31D4279AA}"/>
              </a:ext>
            </a:extLst>
          </p:cNvPr>
          <p:cNvSpPr/>
          <p:nvPr/>
        </p:nvSpPr>
        <p:spPr>
          <a:xfrm>
            <a:off x="1056904" y="1277642"/>
            <a:ext cx="3515096" cy="3600986"/>
          </a:xfrm>
          <a:prstGeom prst="rect">
            <a:avLst/>
          </a:prstGeom>
        </p:spPr>
        <p:txBody>
          <a:bodyPr wrap="square">
            <a:spAutoFit/>
          </a:bodyPr>
          <a:lstStyle/>
          <a:p>
            <a:pPr marL="0" marR="0" lvl="0" indent="358775" defTabSz="914400" eaLnBrk="1" fontAlgn="base" latinLnBrk="0" hangingPunct="1">
              <a:lnSpc>
                <a:spcPct val="100000"/>
              </a:lnSpc>
              <a:spcBef>
                <a:spcPct val="20000"/>
              </a:spcBef>
              <a:spcAft>
                <a:spcPct val="0"/>
              </a:spcAft>
              <a:buClrTx/>
              <a:buSzPct val="80000"/>
              <a:buFont typeface="Arial" charset="0"/>
              <a:buChar char="•"/>
              <a:tabLst/>
              <a:defRPr/>
            </a:pPr>
            <a:r>
              <a:rPr kumimoji="0" lang="nl-NL" altLang="es-E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What are touchpoints?</a:t>
            </a:r>
          </a:p>
          <a:p>
            <a:pPr marL="0" marR="0" lvl="0" indent="358775" defTabSz="914400" eaLnBrk="1" fontAlgn="base" latinLnBrk="0" hangingPunct="1">
              <a:lnSpc>
                <a:spcPct val="100000"/>
              </a:lnSpc>
              <a:spcBef>
                <a:spcPct val="20000"/>
              </a:spcBef>
              <a:spcAft>
                <a:spcPct val="0"/>
              </a:spcAft>
              <a:buClrTx/>
              <a:buSzPct val="80000"/>
              <a:buFont typeface="Arial" charset="0"/>
              <a:buChar char="•"/>
              <a:tabLst/>
              <a:defRPr/>
            </a:pPr>
            <a:r>
              <a:rPr kumimoji="0" lang="nl-NL" altLang="es-E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From staged to customer experience</a:t>
            </a:r>
          </a:p>
          <a:p>
            <a:pPr marL="0" marR="0" lvl="0" indent="358775" defTabSz="914400" eaLnBrk="1" fontAlgn="base" latinLnBrk="0" hangingPunct="1">
              <a:lnSpc>
                <a:spcPct val="100000"/>
              </a:lnSpc>
              <a:spcBef>
                <a:spcPct val="20000"/>
              </a:spcBef>
              <a:spcAft>
                <a:spcPct val="0"/>
              </a:spcAft>
              <a:buClrTx/>
              <a:buSzPct val="80000"/>
              <a:buFont typeface="Arial" charset="0"/>
              <a:buChar char="•"/>
              <a:tabLst/>
              <a:defRPr/>
            </a:pPr>
            <a:r>
              <a:rPr kumimoji="0" lang="nl-NL" altLang="es-E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value fit</a:t>
            </a:r>
          </a:p>
          <a:p>
            <a:pPr marL="0" marR="0" lvl="0" indent="358775" defTabSz="914400" eaLnBrk="1" fontAlgn="base" latinLnBrk="0" hangingPunct="1">
              <a:lnSpc>
                <a:spcPct val="100000"/>
              </a:lnSpc>
              <a:spcBef>
                <a:spcPct val="20000"/>
              </a:spcBef>
              <a:spcAft>
                <a:spcPct val="0"/>
              </a:spcAft>
              <a:buClrTx/>
              <a:buSzPct val="80000"/>
              <a:buFont typeface="Arial" charset="0"/>
              <a:buChar char="•"/>
              <a:tabLst/>
              <a:defRPr/>
            </a:pPr>
            <a:r>
              <a:rPr kumimoji="0" lang="nl-NL" altLang="es-E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touchpoint model</a:t>
            </a:r>
          </a:p>
          <a:p>
            <a:pPr marL="0" marR="0" lvl="0" indent="358775" defTabSz="914400" eaLnBrk="1" fontAlgn="base" latinLnBrk="0" hangingPunct="1">
              <a:lnSpc>
                <a:spcPct val="100000"/>
              </a:lnSpc>
              <a:spcBef>
                <a:spcPct val="20000"/>
              </a:spcBef>
              <a:spcAft>
                <a:spcPct val="0"/>
              </a:spcAft>
              <a:buClrTx/>
              <a:buSzPct val="80000"/>
              <a:buFont typeface="Arial" charset="0"/>
              <a:buChar char="•"/>
              <a:tabLst/>
              <a:defRPr/>
            </a:pPr>
            <a:r>
              <a:rPr kumimoji="0" lang="nl-NL" altLang="es-E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From event to experience, requirements for touchpoints</a:t>
            </a:r>
          </a:p>
          <a:p>
            <a:pPr marL="0" marR="0" lvl="0" indent="358775" defTabSz="914400" eaLnBrk="1" fontAlgn="base" latinLnBrk="0" hangingPunct="1">
              <a:lnSpc>
                <a:spcPct val="100000"/>
              </a:lnSpc>
              <a:spcBef>
                <a:spcPct val="20000"/>
              </a:spcBef>
              <a:spcAft>
                <a:spcPct val="0"/>
              </a:spcAft>
              <a:buClrTx/>
              <a:buSzPct val="80000"/>
              <a:buFont typeface="Arial" charset="0"/>
              <a:buChar char="•"/>
              <a:tabLst/>
              <a:defRPr/>
            </a:pPr>
            <a:r>
              <a:rPr kumimoji="0" lang="nl-NL" altLang="es-E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Satisfiers en dissatisfiers</a:t>
            </a:r>
          </a:p>
          <a:p>
            <a:pPr marL="0" marR="0" lvl="0" indent="358775" defTabSz="914400" eaLnBrk="1" fontAlgn="base" latinLnBrk="0" hangingPunct="1">
              <a:lnSpc>
                <a:spcPct val="100000"/>
              </a:lnSpc>
              <a:spcBef>
                <a:spcPct val="20000"/>
              </a:spcBef>
              <a:spcAft>
                <a:spcPct val="0"/>
              </a:spcAft>
              <a:buClrTx/>
              <a:buSzPct val="80000"/>
              <a:buFont typeface="Arial" charset="0"/>
              <a:buChar char="•"/>
              <a:tabLst/>
              <a:defRPr/>
            </a:pPr>
            <a:r>
              <a:rPr kumimoji="0" lang="nl-NL" altLang="es-E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Magical moments</a:t>
            </a:r>
          </a:p>
          <a:p>
            <a:pPr marL="0" marR="0" lvl="0" indent="358775" defTabSz="914400" eaLnBrk="1" fontAlgn="base" latinLnBrk="0" hangingPunct="1">
              <a:lnSpc>
                <a:spcPct val="100000"/>
              </a:lnSpc>
              <a:spcBef>
                <a:spcPct val="20000"/>
              </a:spcBef>
              <a:spcAft>
                <a:spcPct val="0"/>
              </a:spcAft>
              <a:buClrTx/>
              <a:buSzPct val="80000"/>
              <a:buFont typeface="Arial" charset="0"/>
              <a:buChar char="•"/>
              <a:tabLst/>
              <a:defRPr/>
            </a:pPr>
            <a:r>
              <a:rPr kumimoji="0" lang="nl-NL" altLang="es-E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Peak-end rule</a:t>
            </a:r>
          </a:p>
        </p:txBody>
      </p:sp>
    </p:spTree>
    <p:extLst>
      <p:ext uri="{BB962C8B-B14F-4D97-AF65-F5344CB8AC3E}">
        <p14:creationId xmlns:p14="http://schemas.microsoft.com/office/powerpoint/2010/main" val="412249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91D67-A067-4F4F-9BC4-AB48E077A4FD}"/>
              </a:ext>
            </a:extLst>
          </p:cNvPr>
          <p:cNvSpPr>
            <a:spLocks noGrp="1"/>
          </p:cNvSpPr>
          <p:nvPr>
            <p:ph sz="quarter" idx="13"/>
          </p:nvPr>
        </p:nvSpPr>
        <p:spPr/>
        <p:txBody>
          <a:bodyPr/>
          <a:lstStyle/>
          <a:p>
            <a:pPr lvl="0" indent="358775" defTabSz="914400">
              <a:buSzPct val="80000"/>
              <a:buFont typeface="Arial" panose="020B0604020202020204" pitchFamily="34" charset="0"/>
              <a:buChar char="•"/>
              <a:defRPr/>
            </a:pPr>
            <a:r>
              <a:rPr lang="nl-NL" sz="2000" kern="0" dirty="0">
                <a:solidFill>
                  <a:srgbClr val="000000"/>
                </a:solidFill>
              </a:rPr>
              <a:t>Interaction points</a:t>
            </a:r>
          </a:p>
          <a:p>
            <a:pPr lvl="0" indent="358775" defTabSz="914400">
              <a:buSzPct val="80000"/>
              <a:buFont typeface="Arial" panose="020B0604020202020204" pitchFamily="34" charset="0"/>
              <a:buChar char="•"/>
              <a:defRPr/>
            </a:pPr>
            <a:r>
              <a:rPr lang="nl-NL" sz="2000" kern="0" dirty="0">
                <a:solidFill>
                  <a:srgbClr val="000000"/>
                </a:solidFill>
              </a:rPr>
              <a:t>Contact between visitor and organization/brand/city</a:t>
            </a:r>
          </a:p>
          <a:p>
            <a:pPr lvl="0" indent="358775" defTabSz="914400">
              <a:buSzPct val="80000"/>
              <a:buFont typeface="Arial" panose="020B0604020202020204" pitchFamily="34" charset="0"/>
              <a:buChar char="•"/>
              <a:defRPr/>
            </a:pPr>
            <a:r>
              <a:rPr lang="nl-NL" sz="2000" kern="0" dirty="0">
                <a:solidFill>
                  <a:srgbClr val="000000"/>
                </a:solidFill>
              </a:rPr>
              <a:t>In three phases: pre-experience, direct experience and post experience </a:t>
            </a:r>
          </a:p>
          <a:p>
            <a:pPr lvl="0" indent="358775" defTabSz="914400">
              <a:buSzPct val="80000"/>
              <a:buFont typeface="Arial" panose="020B0604020202020204" pitchFamily="34" charset="0"/>
              <a:buChar char="•"/>
              <a:defRPr/>
            </a:pPr>
            <a:r>
              <a:rPr lang="nl-NL" sz="2000" kern="0" dirty="0">
                <a:solidFill>
                  <a:srgbClr val="000000"/>
                </a:solidFill>
              </a:rPr>
              <a:t>Every contact has the potential to cause either a positive or negative reaction.</a:t>
            </a:r>
          </a:p>
          <a:p>
            <a:pPr lvl="0" indent="358775" defTabSz="914400">
              <a:buSzPct val="80000"/>
              <a:buFont typeface="Arial" panose="020B0604020202020204" pitchFamily="34" charset="0"/>
              <a:buChar char="•"/>
              <a:defRPr/>
            </a:pPr>
            <a:r>
              <a:rPr lang="en-US" sz="2000" kern="0" dirty="0">
                <a:solidFill>
                  <a:srgbClr val="000000"/>
                </a:solidFill>
              </a:rPr>
              <a:t>Not all contact moments can be influenced by the organizer</a:t>
            </a:r>
            <a:r>
              <a:rPr lang="nl-NL" sz="2000" kern="0" dirty="0">
                <a:solidFill>
                  <a:srgbClr val="000000"/>
                </a:solidFill>
              </a:rPr>
              <a:t>.</a:t>
            </a:r>
          </a:p>
          <a:p>
            <a:endParaRPr lang="en-GB" dirty="0"/>
          </a:p>
        </p:txBody>
      </p:sp>
      <p:sp>
        <p:nvSpPr>
          <p:cNvPr id="3" name="Title 2">
            <a:extLst>
              <a:ext uri="{FF2B5EF4-FFF2-40B4-BE49-F238E27FC236}">
                <a16:creationId xmlns:a16="http://schemas.microsoft.com/office/drawing/2014/main" id="{41A59A28-D979-4E41-9FAA-B1E13A9A24E3}"/>
              </a:ext>
            </a:extLst>
          </p:cNvPr>
          <p:cNvSpPr>
            <a:spLocks noGrp="1"/>
          </p:cNvSpPr>
          <p:nvPr>
            <p:ph type="title"/>
          </p:nvPr>
        </p:nvSpPr>
        <p:spPr/>
        <p:txBody>
          <a:bodyPr/>
          <a:lstStyle/>
          <a:p>
            <a:pPr lvl="0" defTabSz="914400">
              <a:spcBef>
                <a:spcPct val="20000"/>
              </a:spcBef>
              <a:defRPr/>
            </a:pPr>
            <a:r>
              <a:rPr lang="nl-NL" sz="2400" b="0" kern="0" dirty="0">
                <a:solidFill>
                  <a:srgbClr val="000000"/>
                </a:solidFill>
                <a:ea typeface="+mn-ea"/>
              </a:rPr>
              <a:t>What are touchpoints?</a:t>
            </a:r>
            <a:br>
              <a:rPr lang="nl-NL" sz="3000" b="0" kern="0" dirty="0">
                <a:solidFill>
                  <a:srgbClr val="000000"/>
                </a:solidFill>
                <a:latin typeface="Calibri"/>
                <a:ea typeface="+mn-ea"/>
                <a:cs typeface="+mn-cs"/>
              </a:rPr>
            </a:br>
            <a:endParaRPr lang="en-GB" dirty="0"/>
          </a:p>
        </p:txBody>
      </p:sp>
    </p:spTree>
    <p:extLst>
      <p:ext uri="{BB962C8B-B14F-4D97-AF65-F5344CB8AC3E}">
        <p14:creationId xmlns:p14="http://schemas.microsoft.com/office/powerpoint/2010/main" val="843716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670</TotalTime>
  <Words>941</Words>
  <Application>Microsoft Office PowerPoint</Application>
  <PresentationFormat>On-screen Show (4:3)</PresentationFormat>
  <Paragraphs>149</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ＭＳ Ｐゴシック</vt:lpstr>
      <vt:lpstr>Arial</vt:lpstr>
      <vt:lpstr>Calibri</vt:lpstr>
      <vt:lpstr>Office Theme</vt:lpstr>
      <vt:lpstr>Events as a Strategic Marketing Tool 2nd Edition</vt:lpstr>
      <vt:lpstr>PowerPoint Presentation</vt:lpstr>
      <vt:lpstr> </vt:lpstr>
      <vt:lpstr>The EVENTS model </vt:lpstr>
      <vt:lpstr>The EVENTS model, do phase </vt:lpstr>
      <vt:lpstr>Chapter 9</vt:lpstr>
      <vt:lpstr> </vt:lpstr>
      <vt:lpstr>Contents lecture </vt:lpstr>
      <vt:lpstr>What are touchpoints? </vt:lpstr>
      <vt:lpstr>From staged to customer experience </vt:lpstr>
      <vt:lpstr>From staged to customer experience </vt:lpstr>
      <vt:lpstr>From staged to customer experience </vt:lpstr>
      <vt:lpstr>The value fit </vt:lpstr>
      <vt:lpstr>The touchpoint model </vt:lpstr>
      <vt:lpstr>The touchpoint model (organization’s perspective) </vt:lpstr>
      <vt:lpstr>The touchpoint model (visitor’s perspective) </vt:lpstr>
      <vt:lpstr>The touchpoint model  </vt:lpstr>
      <vt:lpstr>From event to experience, requirements for touchpoints </vt:lpstr>
      <vt:lpstr>Satisfiers and dissatisfiers </vt:lpstr>
      <vt:lpstr>Magic moments </vt:lpstr>
      <vt:lpstr>Peak-end rule </vt:lpstr>
      <vt:lpstr> </vt:lpstr>
      <vt:lpstr>Pleasure-pain gap </vt:lpstr>
      <vt:lpstr>Pleasure-pain gap example Geneva Motor Show </vt:lpstr>
      <vt:lpstr>The individual journey </vt:lpstr>
      <vt:lpstr>Orchestrating experiences </vt:lpstr>
      <vt:lpstr>Guest Experience Model </vt:lpstr>
      <vt:lpstr>Guest Experience Model </vt:lpstr>
      <vt:lpstr>Example touchpoint model trade fair </vt:lpstr>
      <vt:lpstr>Example touchpoint model corporate event </vt:lpstr>
      <vt:lpstr> </vt:lpstr>
      <vt:lpstr>PowerPoint Presentation</vt:lpstr>
      <vt:lpstr>PowerPoint Presentation</vt:lpstr>
      <vt:lpstr>Title</vt:lpstr>
      <vt:lpstr>PowerPoint Presentation</vt:lpstr>
      <vt:lpstr>PowerPoint Presentation</vt:lpstr>
      <vt:lpstr>PowerPoint Presentation</vt:lpstr>
      <vt:lpstr>Title</vt:lpstr>
      <vt:lpstr>Thank You</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Emma McCann</cp:lastModifiedBy>
  <cp:revision>44</cp:revision>
  <dcterms:created xsi:type="dcterms:W3CDTF">2014-12-08T12:01:41Z</dcterms:created>
  <dcterms:modified xsi:type="dcterms:W3CDTF">2020-03-31T07:54:47Z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iteId">
    <vt:lpwstr>9f1098df-eebc-4be7-9878-bc3c8d059fd7</vt:lpwstr>
  </property>
  <property fmtid="{D5CDD505-2E9C-101B-9397-08002B2CF9AE}" pid="4" name="MSIP_Label_2e892a75-59a0-4e0e-9b97-f68af558ca2b_Owner">
    <vt:lpwstr>E.McCann@cabi.org</vt:lpwstr>
  </property>
  <property fmtid="{D5CDD505-2E9C-101B-9397-08002B2CF9AE}" pid="5" name="MSIP_Label_2e892a75-59a0-4e0e-9b97-f68af558ca2b_SetDate">
    <vt:lpwstr>2020-01-27T12:36:40.9583091Z</vt:lpwstr>
  </property>
  <property fmtid="{D5CDD505-2E9C-101B-9397-08002B2CF9AE}" pid="6" name="MSIP_Label_2e892a75-59a0-4e0e-9b97-f68af558ca2b_Name">
    <vt:lpwstr>CABI</vt:lpwstr>
  </property>
  <property fmtid="{D5CDD505-2E9C-101B-9397-08002B2CF9AE}" pid="7" name="MSIP_Label_2e892a75-59a0-4e0e-9b97-f68af558ca2b_Application">
    <vt:lpwstr>Microsoft Azure Information Protection</vt:lpwstr>
  </property>
  <property fmtid="{D5CDD505-2E9C-101B-9397-08002B2CF9AE}" pid="8" name="MSIP_Label_2e892a75-59a0-4e0e-9b97-f68af558ca2b_ActionId">
    <vt:lpwstr>8452f72d-45f6-4172-91eb-29f64e868d0b</vt:lpwstr>
  </property>
  <property fmtid="{D5CDD505-2E9C-101B-9397-08002B2CF9AE}" pid="9" name="MSIP_Label_2e892a75-59a0-4e0e-9b97-f68af558ca2b_Extended_MSFT_Method">
    <vt:lpwstr>Automatic</vt:lpwstr>
  </property>
  <property fmtid="{D5CDD505-2E9C-101B-9397-08002B2CF9AE}" pid="10" name="Sensitivity">
    <vt:lpwstr>CABI</vt:lpwstr>
  </property>
</Properties>
</file>