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71" r:id="rId4"/>
    <p:sldId id="276" r:id="rId5"/>
    <p:sldId id="275" r:id="rId6"/>
    <p:sldId id="274" r:id="rId7"/>
    <p:sldId id="273" r:id="rId8"/>
    <p:sldId id="272" r:id="rId9"/>
    <p:sldId id="277" r:id="rId10"/>
    <p:sldId id="281" r:id="rId11"/>
    <p:sldId id="280" r:id="rId12"/>
    <p:sldId id="304" r:id="rId13"/>
    <p:sldId id="278" r:id="rId14"/>
    <p:sldId id="282" r:id="rId15"/>
    <p:sldId id="286" r:id="rId16"/>
    <p:sldId id="285" r:id="rId17"/>
    <p:sldId id="283" r:id="rId18"/>
    <p:sldId id="287" r:id="rId19"/>
    <p:sldId id="294" r:id="rId20"/>
    <p:sldId id="293" r:id="rId21"/>
    <p:sldId id="292" r:id="rId22"/>
    <p:sldId id="291" r:id="rId23"/>
    <p:sldId id="290" r:id="rId24"/>
    <p:sldId id="289" r:id="rId25"/>
    <p:sldId id="288" r:id="rId26"/>
    <p:sldId id="295" r:id="rId27"/>
    <p:sldId id="297" r:id="rId28"/>
    <p:sldId id="296" r:id="rId29"/>
    <p:sldId id="298" r:id="rId30"/>
    <p:sldId id="303" r:id="rId31"/>
    <p:sldId id="302" r:id="rId32"/>
    <p:sldId id="301" r:id="rId33"/>
    <p:sldId id="27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134BA1-3BE8-48C2-AE46-9F56B34959ED}">
          <p14:sldIdLst>
            <p14:sldId id="263"/>
            <p14:sldId id="257"/>
            <p14:sldId id="271"/>
            <p14:sldId id="276"/>
            <p14:sldId id="275"/>
            <p14:sldId id="274"/>
            <p14:sldId id="273"/>
            <p14:sldId id="272"/>
            <p14:sldId id="277"/>
            <p14:sldId id="281"/>
            <p14:sldId id="280"/>
            <p14:sldId id="304"/>
            <p14:sldId id="278"/>
            <p14:sldId id="282"/>
            <p14:sldId id="286"/>
            <p14:sldId id="285"/>
            <p14:sldId id="283"/>
            <p14:sldId id="287"/>
            <p14:sldId id="294"/>
            <p14:sldId id="293"/>
            <p14:sldId id="292"/>
            <p14:sldId id="291"/>
            <p14:sldId id="290"/>
            <p14:sldId id="289"/>
            <p14:sldId id="288"/>
            <p14:sldId id="295"/>
            <p14:sldId id="297"/>
            <p14:sldId id="296"/>
            <p14:sldId id="298"/>
            <p14:sldId id="303"/>
            <p14:sldId id="302"/>
            <p14:sldId id="301"/>
          </p14:sldIdLst>
        </p14:section>
        <p14:section name="Untitled Section" id="{68146ED6-DF58-481B-9FA9-F7607C3B496D}">
          <p14:sldIdLst/>
        </p14:section>
        <p14:section name="Untitled Section" id="{788B6460-014F-4DA3-8E6E-797DE7994504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29"/>
    <a:srgbClr val="405C05"/>
    <a:srgbClr val="516AAC"/>
    <a:srgbClr val="BCBECE"/>
    <a:srgbClr val="9AA7C0"/>
    <a:srgbClr val="98A7BE"/>
    <a:srgbClr val="F8634F"/>
    <a:srgbClr val="607C2F"/>
    <a:srgbClr val="607C5E"/>
    <a:srgbClr val="496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41" autoAdjust="0"/>
  </p:normalViewPr>
  <p:slideViewPr>
    <p:cSldViewPr snapToGrid="0" snapToObjects="1">
      <p:cViewPr varScale="1">
        <p:scale>
          <a:sx n="104" d="100"/>
          <a:sy n="104" d="100"/>
        </p:scale>
        <p:origin x="1824" y="114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6EC23-7A08-4346-AF13-63A2F6A26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141429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B227B3-5C22-7E4A-B20B-3363A8AEC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3997" cy="57682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9A154B-DC99-8748-B3A5-BA0A1FBCD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1D1D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25DC1-E6F6-A948-8FDE-5A4F1BC92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8787B-6C95-D445-8CC3-2B3CC0B8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1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B11074-1EDA-3849-BB74-DF3A1C857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33881E-AB40-2F43-B8F5-DFCA258CA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CC83DC-15BD-B046-985D-044CF821D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870251-FF93-BB47-8509-206C25CF2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BB7E4F-35A3-2443-BCB5-AD8B77FD0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Events as a Strategic Marketing Tool</a:t>
            </a:r>
            <a:br>
              <a:rPr lang="en-GB" dirty="0"/>
            </a:br>
            <a:r>
              <a:rPr lang="en-GB" sz="2000" dirty="0"/>
              <a:t>2nd Edition</a:t>
            </a:r>
            <a:endParaRPr lang="en-GB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Dorothé</a:t>
            </a:r>
            <a:r>
              <a:rPr lang="en-GB" dirty="0"/>
              <a:t> Gerritsen and Ronald van </a:t>
            </a:r>
            <a:r>
              <a:rPr lang="en-GB" dirty="0" err="1"/>
              <a:t>Olderen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2E9255-EE23-4125-8D85-9AF600E81DB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nl-NL" sz="3000" kern="0" dirty="0">
              <a:solidFill>
                <a:srgbClr val="000000"/>
              </a:solidFill>
              <a:latin typeface="Calibri"/>
              <a:cs typeface="+mn-cs"/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The initiator of an event also has values. 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What does the city or brand want to transfer?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To what extend do those values correspond to those of the visitors?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90C7B0-4511-48AC-9493-8C308902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Analysis of the supply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36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8CAC2C-0EBF-49E5-8512-D3795B40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Building a bridge between objectives and an event</a:t>
            </a:r>
            <a:br>
              <a:rPr lang="nl-NL" sz="2400" b="0" kern="0" dirty="0">
                <a:solidFill>
                  <a:srgbClr val="000000"/>
                </a:solidFill>
                <a:ea typeface="+mn-ea"/>
              </a:rPr>
            </a:br>
            <a:endParaRPr lang="en-GB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11E25C-0B71-4D88-9D08-61E2D54B5DC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7932" y="1272381"/>
            <a:ext cx="5998984" cy="399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C445D-3914-499D-B548-7C3610424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621" y="4303702"/>
            <a:ext cx="2322777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BAA840-466C-42A5-9396-31F8A3E2B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89" y="4337065"/>
            <a:ext cx="1505843" cy="536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18B0C-AD95-4798-A6E1-2B416CEF1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819" y="3160753"/>
            <a:ext cx="96934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09CE6D-FA86-4C62-ACCD-5C54327775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45B2DB-1224-4F8F-B61C-E9B96EEB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2700" b="0" kern="0" dirty="0">
                <a:solidFill>
                  <a:srgbClr val="000000"/>
                </a:solidFill>
              </a:rPr>
              <a:t>Staged and true experience</a:t>
            </a:r>
            <a:br>
              <a:rPr lang="nl-NL" sz="2000" b="0" kern="0" dirty="0">
                <a:solidFill>
                  <a:srgbClr val="000000"/>
                </a:solidFill>
              </a:rPr>
            </a:br>
            <a:br>
              <a:rPr lang="nl-NL" sz="2000" b="0" kern="0" dirty="0">
                <a:solidFill>
                  <a:srgbClr val="000000"/>
                </a:solidFill>
              </a:rPr>
            </a:br>
            <a:r>
              <a:rPr lang="nl-NL" sz="2000" b="0" kern="0" dirty="0">
                <a:solidFill>
                  <a:srgbClr val="000000"/>
                </a:solidFill>
              </a:rPr>
              <a:t>Staged experience: staged event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EF6DF-5E3E-4179-8935-D57FCC5C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37" y="1536028"/>
            <a:ext cx="6803726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07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FD1EB-41F0-4B80-BB26-1DA0C522CE8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altLang="nl-NL" sz="2000" kern="0" dirty="0">
                <a:solidFill>
                  <a:srgbClr val="000000"/>
                </a:solidFill>
                <a:ea typeface="+mj-ea"/>
              </a:rPr>
              <a:t>True experience:  determined per person individually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0C5AB-C8C3-43FB-8D2D-9BF5B854C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br>
              <a:rPr lang="nl-NL" alt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br>
              <a:rPr lang="nl-NL" altLang="nl-NL" sz="2200" b="0" kern="0" dirty="0">
                <a:solidFill>
                  <a:srgbClr val="000000"/>
                </a:solidFill>
                <a:ea typeface="+mn-ea"/>
              </a:rPr>
            </a:br>
            <a:r>
              <a:rPr lang="nl-NL" altLang="nl-NL" sz="2700" b="0" kern="0" dirty="0">
                <a:solidFill>
                  <a:srgbClr val="000000"/>
                </a:solidFill>
                <a:ea typeface="+mn-ea"/>
              </a:rPr>
              <a:t>Stage and true experience</a:t>
            </a:r>
            <a:br>
              <a:rPr lang="nl-NL" alt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1B80398-A73D-4D39-8D59-805A5C40F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 b="8772"/>
          <a:stretch>
            <a:fillRect/>
          </a:stretch>
        </p:blipFill>
        <p:spPr bwMode="auto">
          <a:xfrm>
            <a:off x="1446213" y="2112963"/>
            <a:ext cx="62515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25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04AA0E-F897-4868-828D-85669ADF4D3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Levels of true experience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F4EED-E1BD-44EA-9585-075D1DC13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Staged and true experience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8E338-52ED-4B48-B5E0-A00EFE9CE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923803"/>
            <a:ext cx="6229350" cy="35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7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44C832-630F-4329-BA4F-A1189DBE86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62894" y="1828006"/>
            <a:ext cx="6448425" cy="3200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821DA6-61B9-4E3B-91F9-7AE4B7E6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Staged and true experience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04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76457-E1D6-4A30-B9B3-940C1AFB99E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Knowledge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Expectations and past experiences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Motives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Moods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Involvement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Social context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Personality and competencies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Values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F00E5F-AD8F-474E-9F57-FCE65B046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psychosocial framework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75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86B3E0-9344-4112-BF86-9D845BDF55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s-ES" sz="2000" dirty="0">
                <a:solidFill>
                  <a:srgbClr val="000000"/>
                </a:solidFill>
                <a:cs typeface="+mn-cs"/>
              </a:rPr>
              <a:t>Every true experience is a personal story about an actual staged experience</a:t>
            </a:r>
            <a:r>
              <a:rPr lang="nl-NL" altLang="es-ES" sz="2800" dirty="0">
                <a:solidFill>
                  <a:srgbClr val="000000"/>
                </a:solidFill>
                <a:cs typeface="+mn-cs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8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800" dirty="0">
              <a:solidFill>
                <a:srgbClr val="000000"/>
              </a:solidFill>
              <a:cs typeface="+mn-cs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D5AD67-9507-47F5-9E97-BD6B67CE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Storytelling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" name="Tijdelijke aanduiding voor inhoud 7">
            <a:extLst>
              <a:ext uri="{FF2B5EF4-FFF2-40B4-BE49-F238E27FC236}">
                <a16:creationId xmlns:a16="http://schemas.microsoft.com/office/drawing/2014/main" id="{C0CE2642-8049-4EBA-8E27-73058473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4" r="13844"/>
          <a:stretch>
            <a:fillRect/>
          </a:stretch>
        </p:blipFill>
        <p:spPr bwMode="auto">
          <a:xfrm>
            <a:off x="2732809" y="2074822"/>
            <a:ext cx="3848100" cy="36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3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89B1A8-444E-4C9C-9D72-4FBDDD8FDD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5657" y="1187533"/>
            <a:ext cx="7196137" cy="4504964"/>
          </a:xfrm>
        </p:spPr>
        <p:txBody>
          <a:bodyPr/>
          <a:lstStyle/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800" kern="0" dirty="0">
                <a:solidFill>
                  <a:srgbClr val="000000"/>
                </a:solidFill>
                <a:latin typeface="Calibri"/>
                <a:cs typeface="+mn-cs"/>
              </a:rPr>
              <a:t>The storyline and the phases of an event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BBE8C4-D5A5-49E2-83E5-9282E248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8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Storytelling</a:t>
            </a:r>
            <a:br>
              <a:rPr lang="nl-NL" sz="28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93934-C649-4B27-A711-F9F1DE8D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890712"/>
            <a:ext cx="48387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55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5C2289-FD1C-45C7-B3D0-0435CB78C02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What’s in a concept?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The active principle that creates coherence and gives direction to the realization of one or several goals. </a:t>
            </a:r>
          </a:p>
          <a:p>
            <a:pPr lvl="0" defTabSz="914400">
              <a:buSzPct val="80000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What makes it tick?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The active principle is conciously exploited for the realization of a goal.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5B3F16-BB9E-4545-B414-1DA17682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4778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altLang="es-ES" sz="2400" b="1" kern="0" dirty="0">
                <a:solidFill>
                  <a:schemeClr val="bg1"/>
                </a:solidFill>
                <a:ea typeface="+mj-ea"/>
              </a:rPr>
              <a:t>Part II Do – Chapter 8 </a:t>
            </a:r>
          </a:p>
          <a:p>
            <a:r>
              <a:rPr lang="nl-NL" altLang="es-ES" sz="2400" dirty="0">
                <a:solidFill>
                  <a:schemeClr val="bg1"/>
                </a:solidFill>
              </a:rPr>
              <a:t>The Translation </a:t>
            </a:r>
            <a:r>
              <a:rPr lang="nl-NL" altLang="es-ES" sz="2400">
                <a:solidFill>
                  <a:schemeClr val="bg1"/>
                </a:solidFill>
              </a:rPr>
              <a:t>of Strategy into </a:t>
            </a:r>
            <a:r>
              <a:rPr lang="nl-NL" altLang="es-ES" sz="2400" dirty="0">
                <a:solidFill>
                  <a:schemeClr val="bg1"/>
                </a:solidFill>
              </a:rPr>
              <a:t>Concept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24774D-F71F-41DF-B998-D87A4B0B30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en-GB" sz="2000" dirty="0"/>
              <a:t> </a:t>
            </a: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Unox New Year’s Day Dip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3FM Serious Request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Burning Man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Tomorrowland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André Rieu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Jamie Oliver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D85B9A-4D1B-4997-9E62-C7E5B086A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What’s in a concept?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D897D8-CA7C-4FB5-BC7F-F8E28CEE5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68"/>
            <a:ext cx="398938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97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0E7BD8-633C-4BD2-859F-63D7076F6B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 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Meaningful, basing on values relevant to the target group, its authenticity can be felt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 Distinctive and unique, a surprising combination of existing elements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 Endurance, over a long period of time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 Several layers 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 Well timed (trends and developments but also intuitively)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2AA05C-1757-4BA8-93BE-320E3226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experience concept: five criteria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99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FEB2BB-67B3-4E2B-9B90-4307EE2338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9038" y="1447936"/>
            <a:ext cx="7196137" cy="39605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8D75E9-70ED-428C-8C06-68ACC422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Creativity and developing an experience concept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nl-NL" sz="28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concept ontwikkelen)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10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B614D2-1727-437E-973C-1F6241B973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sz="2500" kern="0" dirty="0">
                <a:solidFill>
                  <a:srgbClr val="000000"/>
                </a:solidFill>
                <a:latin typeface="Calibri"/>
                <a:ea typeface="+mj-ea"/>
              </a:rPr>
              <a:t>The creative process</a:t>
            </a:r>
          </a:p>
          <a:p>
            <a:endParaRPr lang="nl-NL" sz="2500" kern="0" dirty="0">
              <a:solidFill>
                <a:srgbClr val="000000"/>
              </a:solidFill>
              <a:latin typeface="Calibri"/>
              <a:ea typeface="+mj-ea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B79682-6504-4D4C-BDFB-6967BEF6C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7" y="274638"/>
            <a:ext cx="7386142" cy="997743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Creativity and developing an experience concept 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br>
              <a:rPr lang="nl-NL" sz="28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9571F-05E9-40D2-AC0F-3F2C8D1A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87" y="2261616"/>
            <a:ext cx="4983836" cy="30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8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EDDEEF-64DC-4E77-B39E-6DC3D6192B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Required for staging an event.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Six tools:</a:t>
            </a:r>
          </a:p>
          <a:p>
            <a:pPr marL="914400" lvl="1" indent="-457200" defTabSz="9144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Thematizing</a:t>
            </a:r>
          </a:p>
          <a:p>
            <a:pPr marL="914400" lvl="1" indent="-457200" defTabSz="9144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Storytelling</a:t>
            </a:r>
          </a:p>
          <a:p>
            <a:pPr marL="914400" lvl="1" indent="-457200" defTabSz="9144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Senses</a:t>
            </a:r>
          </a:p>
          <a:p>
            <a:pPr marL="914400" lvl="1" indent="-457200" defTabSz="9144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Play</a:t>
            </a:r>
          </a:p>
          <a:p>
            <a:pPr marL="914400" lvl="1" indent="-457200" defTabSz="9144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Co-creation</a:t>
            </a:r>
          </a:p>
          <a:p>
            <a:pPr marL="914400" lvl="1" indent="-457200" defTabSz="9144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nl-NL" sz="2000" kern="0" dirty="0">
                <a:solidFill>
                  <a:srgbClr val="000000"/>
                </a:solidFill>
                <a:ea typeface="ＭＳ Ｐゴシック" charset="-128"/>
              </a:rPr>
              <a:t>Personnel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797240-D8A9-4C8E-B73A-61FDD8C0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experience tools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123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368CE2-5DCD-4E74-BC3A-D3792297719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1. Thematizing</a:t>
            </a:r>
          </a:p>
          <a:p>
            <a:pPr lvl="0" defTabSz="914400">
              <a:buSzPct val="80000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Themes can be based on: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history or epochs, example thematic festivals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culture or (sub)cultures, example Sail Amsterdam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fiction, example Harry Potter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nature, example beachparty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technology, example railway museum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087BBE-BC6D-4925-8DB8-16AB6625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experience tools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14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443BD0-2D61-4748-9502-6C8DB93A92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nl-NL" altLang="es-ES" sz="2400" dirty="0">
                <a:solidFill>
                  <a:srgbClr val="000000"/>
                </a:solidFill>
                <a:cs typeface="+mn-cs"/>
              </a:rPr>
              <a:t>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4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4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4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4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4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4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4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nl-NL" altLang="es-ES" sz="2400" dirty="0">
              <a:solidFill>
                <a:srgbClr val="000000"/>
              </a:solidFill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nl-NL" altLang="es-ES" sz="2400" dirty="0">
                <a:solidFill>
                  <a:srgbClr val="000000"/>
                </a:solidFill>
                <a:cs typeface="+mn-cs"/>
              </a:rPr>
              <a:t>   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nl-NL" altLang="es-ES" sz="2400" dirty="0">
                <a:solidFill>
                  <a:srgbClr val="000000"/>
                </a:solidFill>
                <a:cs typeface="+mn-cs"/>
              </a:rPr>
              <a:t>                                          </a:t>
            </a:r>
            <a:r>
              <a:rPr lang="nl-NL" altLang="es-ES" sz="2000" dirty="0">
                <a:solidFill>
                  <a:srgbClr val="000000"/>
                </a:solidFill>
                <a:cs typeface="+mn-cs"/>
              </a:rPr>
              <a:t>Holland Heineken House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FF5EAE-884B-400D-BDF1-C8628F31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8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1. Thematizing</a:t>
            </a:r>
            <a:br>
              <a:rPr lang="nl-NL" sz="28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7976EC58-ED54-4555-9F39-193D239A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1" y="3788229"/>
            <a:ext cx="3610100" cy="16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C27A19FE-1E8F-4969-B1FA-FFB0FEA11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13" r="-15913"/>
          <a:stretch>
            <a:fillRect/>
          </a:stretch>
        </p:blipFill>
        <p:spPr bwMode="auto">
          <a:xfrm>
            <a:off x="325438" y="1272381"/>
            <a:ext cx="5049837" cy="240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565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532405-0A06-412B-99A5-23F82F54E3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2. Storytelling</a:t>
            </a:r>
          </a:p>
          <a:p>
            <a:pPr lvl="0" defTabSz="914400">
              <a:buSzPct val="80000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Explicit storytelling: a story is literally narrated by someone, whether or not by interaction. </a:t>
            </a:r>
          </a:p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Example: A</a:t>
            </a:r>
            <a:r>
              <a:rPr lang="en-US" sz="2000" kern="0" dirty="0">
                <a:solidFill>
                  <a:srgbClr val="000000"/>
                </a:solidFill>
              </a:rPr>
              <a:t> lantern tour through a dark Arnhem Open Air Museum with a narrator in a black robe. The aim is that the visitor experiences the 19th century’ life in the dark at night.</a:t>
            </a:r>
            <a:r>
              <a:rPr lang="nl-NL" sz="2000" kern="0" dirty="0">
                <a:solidFill>
                  <a:srgbClr val="000000"/>
                </a:solidFill>
              </a:rPr>
              <a:t> 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Implicit storytelling: visual representationor object triggers a story in the visiter. He fills it with his own powers of imagination.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65B466-73C4-4D49-A21C-F47B8E479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experience tools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728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60F8AB-2A3F-4143-A4B3-E741AFFED9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3. Senses</a:t>
            </a:r>
          </a:p>
          <a:p>
            <a:pPr lvl="0" defTabSz="914400">
              <a:buSzPct val="80000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Senses cause emotions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Emotions are the crucial factor for an experience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The more intense the experience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Example: MeetUp of congress and exhibition centre Jaarbeurs Utrecht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7769AB-2737-4F8D-9CE1-1D105FDB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experience tools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C8CEA0B6-D191-4823-8A1D-9F10D085A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01" y="4070350"/>
            <a:ext cx="19716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3">
            <a:extLst>
              <a:ext uri="{FF2B5EF4-FFF2-40B4-BE49-F238E27FC236}">
                <a16:creationId xmlns:a16="http://schemas.microsoft.com/office/drawing/2014/main" id="{2553B9A5-F57B-44B6-980D-D37882B45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46" y="4102986"/>
            <a:ext cx="1951038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543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AEEC32-BBF6-4A1B-A053-14FB4F515C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4. Play</a:t>
            </a:r>
          </a:p>
          <a:p>
            <a:pPr lvl="0" defTabSz="914400">
              <a:buSzPct val="80000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Closely linked to sport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Online games and physical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Full of surprises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Provides scope for creativity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Enables player to develop his cognitive and motor skills, and his emotional skills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518C4-61BE-41D7-9DC1-7FACEF1C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experience tools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30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49646E-9C4B-4659-94BD-EE8CC77E93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nl-NL" altLang="es-ES" sz="2000" kern="0" dirty="0">
              <a:solidFill>
                <a:srgbClr val="000000"/>
              </a:solidFill>
            </a:endParaRP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nl-NL" altLang="es-ES" sz="2000" kern="0" dirty="0">
              <a:solidFill>
                <a:srgbClr val="000000"/>
              </a:solidFill>
            </a:endParaRP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nl-NL" altLang="es-ES" sz="2000" kern="0" dirty="0">
              <a:solidFill>
                <a:srgbClr val="000000"/>
              </a:solidFill>
            </a:endParaRP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nl-NL" altLang="es-ES" sz="2000" kern="0" dirty="0">
                <a:solidFill>
                  <a:srgbClr val="000000"/>
                </a:solidFill>
              </a:rPr>
              <a:t>Phase: (plan and) do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nl-NL" altLang="es-ES" sz="2000" kern="0" dirty="0">
                <a:solidFill>
                  <a:srgbClr val="000000"/>
                </a:solidFill>
              </a:rPr>
              <a:t>Chapter 8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nl-NL" altLang="es-ES" sz="2000" kern="0" dirty="0">
                <a:solidFill>
                  <a:srgbClr val="000000"/>
                </a:solidFill>
              </a:rPr>
              <a:t>Chapter 9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2A4FF8-0795-4595-B7EA-144B86E0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23540-03EF-4CD0-A43B-8FF6047C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394" y="1272381"/>
            <a:ext cx="2828789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91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8F0BF6-DF3E-43B1-84D1-216A297408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5. Co-creation</a:t>
            </a:r>
          </a:p>
          <a:p>
            <a:pPr lvl="0" defTabSz="914400">
              <a:buSzPct val="80000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Involving the customer in designing the experience that is most in accordance with the meaning that he personally wants to give his life.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Freedom of choice experienced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Intrinsic motivation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Interaction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Creativity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Self-development</a:t>
            </a:r>
          </a:p>
          <a:p>
            <a:pPr lvl="0" indent="358775" defTabSz="914400">
              <a:spcBef>
                <a:spcPts val="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There is no pre-determined result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16EC3B-970B-4B81-B499-14745D4B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experience tools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723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C7192C-4A3A-41FF-AF07-B23DADB648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6. Personnel</a:t>
            </a:r>
          </a:p>
          <a:p>
            <a:pPr lvl="0" defTabSz="914400">
              <a:buSzPct val="80000"/>
              <a:defRPr/>
            </a:pPr>
            <a:endParaRPr lang="nl-NL" sz="20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Customer friedliness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Commitment of actors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Empathic ability!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Often temporary staff at events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Storytelling is a suitable tool to motivate personnel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AD4F8-3E32-4FC9-853E-09A0A5D3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The experience tools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171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5EA256-8B88-4487-97EC-BC64EF00EB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 fontAlgn="base">
              <a:spcBef>
                <a:spcPts val="638"/>
              </a:spcBef>
              <a:spcAft>
                <a:spcPct val="0"/>
              </a:spcAft>
            </a:pPr>
            <a:r>
              <a:rPr lang="nl-NL" altLang="es-ES" dirty="0">
                <a:solidFill>
                  <a:srgbClr val="000000"/>
                </a:solidFill>
                <a:cs typeface="+mn-cs"/>
              </a:rPr>
              <a:t>	</a:t>
            </a:r>
          </a:p>
          <a:p>
            <a:pPr lvl="0" defTabSz="914400" fontAlgn="base">
              <a:spcBef>
                <a:spcPts val="638"/>
              </a:spcBef>
              <a:spcAft>
                <a:spcPct val="0"/>
              </a:spcAft>
            </a:pPr>
            <a:endParaRPr lang="nl-NL" altLang="es-ES" sz="4000" b="1" dirty="0">
              <a:solidFill>
                <a:srgbClr val="000000"/>
              </a:solidFill>
              <a:cs typeface="+mn-cs"/>
            </a:endParaRPr>
          </a:p>
          <a:p>
            <a:pPr lvl="0" defTabSz="914400" fontAlgn="base">
              <a:spcBef>
                <a:spcPts val="638"/>
              </a:spcBef>
              <a:spcAft>
                <a:spcPct val="0"/>
              </a:spcAft>
            </a:pPr>
            <a:endParaRPr lang="nl-NL" altLang="es-ES" sz="4000" b="1" dirty="0">
              <a:solidFill>
                <a:srgbClr val="000000"/>
              </a:solidFill>
              <a:cs typeface="+mn-cs"/>
            </a:endParaRPr>
          </a:p>
          <a:p>
            <a:pPr lvl="0" algn="ctr" defTabSz="914400" fontAlgn="base">
              <a:spcBef>
                <a:spcPts val="638"/>
              </a:spcBef>
              <a:spcAft>
                <a:spcPct val="0"/>
              </a:spcAft>
            </a:pPr>
            <a:r>
              <a:rPr lang="nl-NL" altLang="es-ES" sz="4000" b="1">
                <a:solidFill>
                  <a:srgbClr val="000000"/>
                </a:solidFill>
                <a:cs typeface="+mn-cs"/>
              </a:rPr>
              <a:t>Questions?</a:t>
            </a:r>
            <a:endParaRPr lang="nl-NL" altLang="es-ES" sz="4000" b="1" dirty="0">
              <a:solidFill>
                <a:srgbClr val="000000"/>
              </a:solidFill>
              <a:cs typeface="+mn-cs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55B0E-ECAA-408D-BEE2-A12258AF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8640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045C7F-CE16-4424-9C19-C187C05B67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77219" y="1742281"/>
            <a:ext cx="5819775" cy="33718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652A97-89C7-4696-A978-898FE28E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nl-NL" altLang="es-ES" sz="2400" b="0" kern="0" dirty="0">
                <a:solidFill>
                  <a:srgbClr val="000000"/>
                </a:solidFill>
                <a:ea typeface="+mn-ea"/>
              </a:rPr>
              <a:t>The EVENTS model</a:t>
            </a:r>
            <a:br>
              <a:rPr lang="nl-NL" altLang="es-ES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87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CC9ABB-6369-405E-AF68-B838059ED3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04994" y="1271588"/>
            <a:ext cx="6364225" cy="43132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219BD7-CFFA-4C81-9627-9FA9088B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nl-NL" altLang="es-ES" sz="2400" b="0" kern="0" dirty="0">
                <a:solidFill>
                  <a:srgbClr val="000000"/>
                </a:solidFill>
                <a:ea typeface="+mn-ea"/>
              </a:rPr>
              <a:t>The EVENTS model, do phase</a:t>
            </a:r>
            <a:br>
              <a:rPr lang="nl-NL" altLang="es-ES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88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0C5385-1272-49C3-8698-74EC74088FD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6E3D36-34DB-4DDB-85BD-8DD44399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Chapter 8</a:t>
            </a:r>
          </a:p>
        </p:txBody>
      </p:sp>
      <p:pic>
        <p:nvPicPr>
          <p:cNvPr id="6" name="Picture 4" descr="M:\Voor Milenka\Gerritsen - EVENT MODEL\PNG\Deel-2_Hoofdstuk-8-01.png">
            <a:extLst>
              <a:ext uri="{FF2B5EF4-FFF2-40B4-BE49-F238E27FC236}">
                <a16:creationId xmlns:a16="http://schemas.microsoft.com/office/drawing/2014/main" id="{7902AE8B-79F5-4900-994E-3DF3EEC1B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33" y="1485735"/>
            <a:ext cx="6145212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68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1272C3-E183-4314-87C0-A3255FF45C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nl-NL" sz="2400" b="1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The translation of strategy</a:t>
            </a:r>
            <a:br>
              <a:rPr lang="nl-NL" sz="2400" b="1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</a:br>
            <a:r>
              <a:rPr lang="nl-NL" sz="2400" b="1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into concept</a:t>
            </a:r>
          </a:p>
          <a:p>
            <a:endParaRPr lang="nl-NL" sz="3400" b="1" kern="0" dirty="0">
              <a:solidFill>
                <a:srgbClr val="000000"/>
              </a:solidFill>
              <a:latin typeface="Calibri"/>
              <a:ea typeface="+mj-ea"/>
              <a:cs typeface="+mj-cs"/>
            </a:endParaRPr>
          </a:p>
          <a:p>
            <a:endParaRPr lang="nl-NL" sz="3400" b="1" kern="0" dirty="0">
              <a:solidFill>
                <a:srgbClr val="000000"/>
              </a:solidFill>
              <a:latin typeface="Calibri"/>
              <a:ea typeface="+mj-ea"/>
              <a:cs typeface="+mj-cs"/>
            </a:endParaRPr>
          </a:p>
          <a:p>
            <a:endParaRPr lang="nl-NL" sz="3400" b="1" kern="0" dirty="0">
              <a:solidFill>
                <a:srgbClr val="000000"/>
              </a:solidFill>
              <a:latin typeface="Calibri"/>
              <a:ea typeface="+mj-ea"/>
              <a:cs typeface="+mj-cs"/>
            </a:endParaRPr>
          </a:p>
          <a:p>
            <a:pPr lvl="0" algn="ctr" defTabSz="914400" fontAlgn="base">
              <a:spcAft>
                <a:spcPct val="0"/>
              </a:spcAft>
              <a:buSzPct val="80000"/>
            </a:pPr>
            <a:r>
              <a:rPr lang="en-US" altLang="es-ES" sz="2000" kern="0" dirty="0">
                <a:solidFill>
                  <a:srgbClr val="000000"/>
                </a:solidFill>
              </a:rPr>
              <a:t>From party to meaningful experience</a:t>
            </a:r>
            <a:endParaRPr lang="nl-NL" altLang="es-ES" sz="2000" kern="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916E6F-A13E-4EA8-A808-EF5F3A429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7197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FCC9C3-ED6D-42FB-89EC-4507FCC81F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endParaRPr lang="nl-NL" altLang="es-ES" sz="2000" kern="0" dirty="0">
              <a:solidFill>
                <a:srgbClr val="000000"/>
              </a:solidFill>
            </a:endParaRPr>
          </a:p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Analysis of supply and demand</a:t>
            </a:r>
          </a:p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Staged experience and true experience</a:t>
            </a:r>
          </a:p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The psychosocial framework</a:t>
            </a:r>
          </a:p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Storytelling</a:t>
            </a:r>
          </a:p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What’s in a concept?</a:t>
            </a:r>
          </a:p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The experience concept</a:t>
            </a:r>
          </a:p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Creativity and development experience concept</a:t>
            </a:r>
          </a:p>
          <a:p>
            <a:pPr lvl="0" indent="358775" defTabSz="914400" fontAlgn="base"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The experience tool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7F7A27-6EC5-4A79-8E55-11557909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l-NL" altLang="es-ES" sz="2400" b="0" kern="0" dirty="0">
                <a:solidFill>
                  <a:srgbClr val="000000"/>
                </a:solidFill>
                <a:ea typeface="+mn-ea"/>
              </a:rPr>
              <a:t>Contents lecture</a:t>
            </a:r>
            <a:br>
              <a:rPr lang="nl-NL" altLang="es-ES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7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73AF49-0EFB-43DD-B903-5ABA483F81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en-GB" sz="20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Values are a essential component of our cognitive system and they determine our expectations of people and things. 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Values affect how people think and act and handle information.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Values are criteria that people use to test information</a:t>
            </a:r>
            <a:r>
              <a:rPr lang="nl-NL" sz="2800" kern="0" dirty="0">
                <a:solidFill>
                  <a:srgbClr val="000000"/>
                </a:solidFill>
                <a:latin typeface="Calibri"/>
                <a:cs typeface="+mn-cs"/>
              </a:rPr>
              <a:t>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9BEC51-544E-49BA-90CE-963D4BE8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Analysis of the demand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287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724</Words>
  <Application>Microsoft Office PowerPoint</Application>
  <PresentationFormat>On-screen Show (4:3)</PresentationFormat>
  <Paragraphs>164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ＭＳ Ｐゴシック</vt:lpstr>
      <vt:lpstr>Arial</vt:lpstr>
      <vt:lpstr>Calibri</vt:lpstr>
      <vt:lpstr>Office Theme</vt:lpstr>
      <vt:lpstr>Events as a Strategic Marketing Tool 2nd Edition</vt:lpstr>
      <vt:lpstr>PowerPoint Presentation</vt:lpstr>
      <vt:lpstr> </vt:lpstr>
      <vt:lpstr>The EVENTS model </vt:lpstr>
      <vt:lpstr>The EVENTS model, do phase </vt:lpstr>
      <vt:lpstr>Chapter 8</vt:lpstr>
      <vt:lpstr> </vt:lpstr>
      <vt:lpstr>Contents lecture </vt:lpstr>
      <vt:lpstr>Analysis of the demand </vt:lpstr>
      <vt:lpstr>Analysis of the supply </vt:lpstr>
      <vt:lpstr>Building a bridge between objectives and an event </vt:lpstr>
      <vt:lpstr>Staged and true experience  Staged experience: staged event</vt:lpstr>
      <vt:lpstr>  Stage and true experience </vt:lpstr>
      <vt:lpstr>Staged and true experience </vt:lpstr>
      <vt:lpstr>Staged and true experience </vt:lpstr>
      <vt:lpstr>The psychosocial framework </vt:lpstr>
      <vt:lpstr>Storytelling </vt:lpstr>
      <vt:lpstr>Storytelling </vt:lpstr>
      <vt:lpstr> </vt:lpstr>
      <vt:lpstr>What’s in a concept? </vt:lpstr>
      <vt:lpstr>The experience concept: five criteria </vt:lpstr>
      <vt:lpstr>Creativity and developing an experience concept (concept ontwikkelen) </vt:lpstr>
      <vt:lpstr>Creativity and developing an experience concept   </vt:lpstr>
      <vt:lpstr>The experience tools </vt:lpstr>
      <vt:lpstr>The experience tools </vt:lpstr>
      <vt:lpstr>1. Thematizing </vt:lpstr>
      <vt:lpstr>The experience tools </vt:lpstr>
      <vt:lpstr>The experience tools </vt:lpstr>
      <vt:lpstr>The experience tools </vt:lpstr>
      <vt:lpstr>The experience tools </vt:lpstr>
      <vt:lpstr>The experience tools </vt:lpstr>
      <vt:lpstr> </vt:lpstr>
      <vt:lpstr>Thank You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Emma McCann</cp:lastModifiedBy>
  <cp:revision>50</cp:revision>
  <dcterms:created xsi:type="dcterms:W3CDTF">2014-12-08T12:01:41Z</dcterms:created>
  <dcterms:modified xsi:type="dcterms:W3CDTF">2020-04-02T07:38:57Z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iteId">
    <vt:lpwstr>9f1098df-eebc-4be7-9878-bc3c8d059fd7</vt:lpwstr>
  </property>
  <property fmtid="{D5CDD505-2E9C-101B-9397-08002B2CF9AE}" pid="4" name="MSIP_Label_2e892a75-59a0-4e0e-9b97-f68af558ca2b_Owner">
    <vt:lpwstr>E.McCann@cabi.org</vt:lpwstr>
  </property>
  <property fmtid="{D5CDD505-2E9C-101B-9397-08002B2CF9AE}" pid="5" name="MSIP_Label_2e892a75-59a0-4e0e-9b97-f68af558ca2b_SetDate">
    <vt:lpwstr>2020-01-27T12:36:40.9583091Z</vt:lpwstr>
  </property>
  <property fmtid="{D5CDD505-2E9C-101B-9397-08002B2CF9AE}" pid="6" name="MSIP_Label_2e892a75-59a0-4e0e-9b97-f68af558ca2b_Name">
    <vt:lpwstr>CABI</vt:lpwstr>
  </property>
  <property fmtid="{D5CDD505-2E9C-101B-9397-08002B2CF9AE}" pid="7" name="MSIP_Label_2e892a75-59a0-4e0e-9b97-f68af558ca2b_Application">
    <vt:lpwstr>Microsoft Azure Information Protection</vt:lpwstr>
  </property>
  <property fmtid="{D5CDD505-2E9C-101B-9397-08002B2CF9AE}" pid="8" name="MSIP_Label_2e892a75-59a0-4e0e-9b97-f68af558ca2b_ActionId">
    <vt:lpwstr>8452f72d-45f6-4172-91eb-29f64e868d0b</vt:lpwstr>
  </property>
  <property fmtid="{D5CDD505-2E9C-101B-9397-08002B2CF9AE}" pid="9" name="MSIP_Label_2e892a75-59a0-4e0e-9b97-f68af558ca2b_Extended_MSFT_Method">
    <vt:lpwstr>Automatic</vt:lpwstr>
  </property>
  <property fmtid="{D5CDD505-2E9C-101B-9397-08002B2CF9AE}" pid="10" name="Sensitivity">
    <vt:lpwstr>CABI</vt:lpwstr>
  </property>
</Properties>
</file>