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274" r:id="rId5"/>
    <p:sldId id="273" r:id="rId6"/>
    <p:sldId id="295" r:id="rId7"/>
    <p:sldId id="276" r:id="rId8"/>
    <p:sldId id="275" r:id="rId9"/>
    <p:sldId id="281" r:id="rId10"/>
    <p:sldId id="278" r:id="rId11"/>
    <p:sldId id="279" r:id="rId12"/>
    <p:sldId id="280" r:id="rId13"/>
    <p:sldId id="282" r:id="rId14"/>
    <p:sldId id="284" r:id="rId15"/>
    <p:sldId id="283" r:id="rId16"/>
    <p:sldId id="286" r:id="rId17"/>
    <p:sldId id="287" r:id="rId18"/>
    <p:sldId id="289" r:id="rId19"/>
    <p:sldId id="288" r:id="rId20"/>
    <p:sldId id="290" r:id="rId21"/>
    <p:sldId id="291" r:id="rId22"/>
    <p:sldId id="292" r:id="rId23"/>
    <p:sldId id="293" r:id="rId24"/>
    <p:sldId id="294" r:id="rId25"/>
    <p:sldId id="266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29"/>
    <a:srgbClr val="405C05"/>
    <a:srgbClr val="516AAC"/>
    <a:srgbClr val="BCBECE"/>
    <a:srgbClr val="9AA7C0"/>
    <a:srgbClr val="98A7BE"/>
    <a:srgbClr val="F8634F"/>
    <a:srgbClr val="607C2F"/>
    <a:srgbClr val="607C5E"/>
    <a:srgbClr val="49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6EC23-7A08-4346-AF13-63A2F6A26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B227B3-5C22-7E4A-B20B-3363A8AEC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3997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A154B-DC99-8748-B3A5-BA0A1FBC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1D1D29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625DC1-E6F6-A948-8FDE-5A4F1BC92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8787B-6C95-D445-8CC3-2B3CC0B87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B11074-1EDA-3849-BB74-DF3A1C85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33881E-AB40-2F43-B8F5-DFCA258CA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C83DC-15BD-B046-985D-044CF821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70251-FF93-BB47-8509-206C25CF2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E4F-35A3-2443-BCB5-AD8B77FD0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as a Strategic Marketing Tool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Dorothé</a:t>
            </a:r>
            <a:r>
              <a:rPr lang="en-GB" dirty="0"/>
              <a:t> Gerritsen and Ronald van </a:t>
            </a:r>
            <a:r>
              <a:rPr lang="en-GB" dirty="0" err="1"/>
              <a:t>Olderen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47B3BA-5F45-4ADB-AC32-232267EF7D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Second half of the 20th century: emergence of the service sector.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Employees live outside the city.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Rise to the building of dormitory towns outside the historical and industrial cities.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Depopulation of the inner cities.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624897-5EEE-432E-A869-EC257797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000000"/>
                </a:solidFill>
                <a:ea typeface="+mn-ea"/>
              </a:rPr>
              <a:t>History and the emergence of city promotion</a:t>
            </a:r>
            <a:br>
              <a:rPr lang="en-U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3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02AF6-4B05-4064-84C9-74F5451B84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Start in the 1940s. In those days mainly focused on promoting cities over the countryside.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N</a:t>
            </a:r>
            <a:r>
              <a:rPr lang="en-US" sz="2000" kern="0" dirty="0" err="1">
                <a:solidFill>
                  <a:srgbClr val="000000"/>
                </a:solidFill>
              </a:rPr>
              <a:t>owadays</a:t>
            </a:r>
            <a:r>
              <a:rPr lang="en-US" sz="2000" kern="0" dirty="0">
                <a:solidFill>
                  <a:srgbClr val="000000"/>
                </a:solidFill>
              </a:rPr>
              <a:t> mainly focused on competing with other cities.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Aim of promotion was not only to attract residents, but also tourists.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Cities had to contend with a bad image, well-to-do residents moved to the quieter and greener adjoining towns.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9FF95-A335-4A8D-ABDE-CFAA3A71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City promotion 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6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D6EAE-C4CF-43EA-990F-2D61308C1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Focussed on attracting inhabitants, firms and visitors.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This provides tax revenue, employment and income for the middle class.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This leads to more diverse cultural activities, including events.</a:t>
            </a:r>
            <a:endParaRPr lang="nl-NL" sz="2000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824FF-FA8F-4505-B3BF-B8BB2578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City marketing 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D0A9CD-B93F-41E3-8FC1-CE8EF814AC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59429" y="1674421"/>
            <a:ext cx="4613615" cy="26967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961C7F-8D52-486E-BFD8-9422909C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0650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The seven Ps of city marketing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60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4ECD9-EEC3-47C4-9B48-C20108882E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City branding can be used to build a clear city identity on the basis of well-defined core values</a:t>
            </a:r>
            <a:r>
              <a:rPr lang="nl-NL" sz="2000" kern="0" dirty="0">
                <a:solidFill>
                  <a:srgbClr val="000000"/>
                </a:solidFill>
              </a:rPr>
              <a:t>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Self expression as a marketing tool: </a:t>
            </a:r>
            <a:r>
              <a:rPr lang="en-US" sz="2000" kern="0" dirty="0">
                <a:solidFill>
                  <a:srgbClr val="000000"/>
                </a:solidFill>
              </a:rPr>
              <a:t>based on its culture and its character and the chemistry between its inhabitants.</a:t>
            </a:r>
            <a:endParaRPr lang="nl-NL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People make a city.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DA482-D912-4962-8985-548C6E6C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City branding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8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B97A2-AE16-43E5-84A6-7D12A454E2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ctr" defTabSz="914400">
              <a:buSzPct val="80000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algn="ctr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City marketing is acquiring a distinctive relevant position to be able to attract the right enterprises, visitors and residents, and retain them, by establishing core values for the creation of a clear city identity from the inside out, and based on the culture and character of a city, utilizing the commitment of the parties involved and aligned to city policy, which leads to involvement with and a willingness to do something for a city in such a way that reality matches the image created</a:t>
            </a:r>
            <a:r>
              <a:rPr lang="nl-NL" sz="2000" kern="0" dirty="0">
                <a:solidFill>
                  <a:srgbClr val="000000"/>
                </a:solidFill>
              </a:rPr>
              <a:t>.</a:t>
            </a:r>
            <a:endParaRPr lang="es-ES" sz="2000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F93AAA-C1A7-4913-8D37-771FC4B7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Definition city marketing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93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3C64F2-4CB3-45CD-950F-57088CEA6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457200" defTabSz="914400">
              <a:buSzPct val="100000"/>
              <a:buFont typeface="Arial" panose="020B0604020202020204" pitchFamily="34" charset="0"/>
              <a:buChar char="•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457200" lvl="0" indent="-457200"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Urban design</a:t>
            </a:r>
          </a:p>
          <a:p>
            <a:pPr marL="457200" lvl="0" indent="-457200"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Infrastructural improvement</a:t>
            </a:r>
          </a:p>
          <a:p>
            <a:pPr marL="457200" lvl="0" indent="-457200"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Basic services</a:t>
            </a:r>
          </a:p>
          <a:p>
            <a:pPr marL="457200" lvl="0" indent="-457200"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Attractions: with events as an important component!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475D0-94A1-45BC-BCFB-A83BF129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700" b="0" kern="0" dirty="0">
                <a:solidFill>
                  <a:srgbClr val="000000"/>
                </a:solidFill>
                <a:ea typeface="+mn-ea"/>
              </a:rPr>
              <a:t>Four elements </a:t>
            </a:r>
            <a:r>
              <a:rPr lang="en-US" sz="2700" b="0" kern="0" dirty="0">
                <a:solidFill>
                  <a:srgbClr val="000000"/>
                </a:solidFill>
                <a:ea typeface="+mn-ea"/>
              </a:rPr>
              <a:t>of making a city attractive</a:t>
            </a:r>
            <a:r>
              <a:rPr lang="nl-NL" sz="2700" b="0" kern="0" dirty="0">
                <a:solidFill>
                  <a:srgbClr val="000000"/>
                </a:solidFill>
                <a:ea typeface="+mn-ea"/>
              </a:rPr>
              <a:t>s 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29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BF4D2-932A-4125-BFA4-3654F6976A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nl-NL" sz="28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W</a:t>
            </a:r>
            <a:r>
              <a:rPr lang="en-US" sz="2200" kern="0" dirty="0">
                <a:solidFill>
                  <a:srgbClr val="000000"/>
                </a:solidFill>
              </a:rPr>
              <a:t>hat is meant by an event</a:t>
            </a:r>
            <a:r>
              <a:rPr lang="nl-NL" sz="2200" kern="0" dirty="0">
                <a:solidFill>
                  <a:srgbClr val="000000"/>
                </a:solidFill>
              </a:rPr>
              <a:t>?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V</a:t>
            </a:r>
            <a:r>
              <a:rPr lang="en-US" sz="2200" kern="0" dirty="0" err="1">
                <a:solidFill>
                  <a:srgbClr val="000000"/>
                </a:solidFill>
              </a:rPr>
              <a:t>ision</a:t>
            </a:r>
            <a:r>
              <a:rPr lang="en-US" sz="2200" kern="0" dirty="0">
                <a:solidFill>
                  <a:srgbClr val="000000"/>
                </a:solidFill>
              </a:rPr>
              <a:t> on the development of events in the municipality</a:t>
            </a:r>
            <a:endParaRPr lang="nl-NL" sz="22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A</a:t>
            </a:r>
            <a:r>
              <a:rPr lang="en-US" sz="2200" kern="0" dirty="0" err="1">
                <a:solidFill>
                  <a:srgbClr val="000000"/>
                </a:solidFill>
              </a:rPr>
              <a:t>ligned</a:t>
            </a:r>
            <a:r>
              <a:rPr lang="en-US" sz="2200" kern="0" dirty="0">
                <a:solidFill>
                  <a:srgbClr val="000000"/>
                </a:solidFill>
              </a:rPr>
              <a:t> with the integrated city policy </a:t>
            </a:r>
            <a:endParaRPr lang="nl-NL" sz="22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D</a:t>
            </a:r>
            <a:r>
              <a:rPr lang="en-US" sz="2200" kern="0" dirty="0" err="1">
                <a:solidFill>
                  <a:srgbClr val="000000"/>
                </a:solidFill>
              </a:rPr>
              <a:t>esirability</a:t>
            </a:r>
            <a:r>
              <a:rPr lang="en-US" sz="2200" kern="0" dirty="0">
                <a:solidFill>
                  <a:srgbClr val="000000"/>
                </a:solidFill>
              </a:rPr>
              <a:t> of events and the criteria of events</a:t>
            </a:r>
            <a:endParaRPr lang="nl-NL" sz="22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Q</a:t>
            </a:r>
            <a:r>
              <a:rPr lang="en-US" sz="2200" kern="0" dirty="0" err="1">
                <a:solidFill>
                  <a:srgbClr val="000000"/>
                </a:solidFill>
              </a:rPr>
              <a:t>uality</a:t>
            </a:r>
            <a:r>
              <a:rPr lang="en-US" sz="2200" kern="0" dirty="0">
                <a:solidFill>
                  <a:srgbClr val="000000"/>
                </a:solidFill>
              </a:rPr>
              <a:t> assurance with respect to events</a:t>
            </a:r>
            <a:endParaRPr lang="nl-NL" sz="22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200" kern="0" dirty="0">
                <a:solidFill>
                  <a:srgbClr val="000000"/>
                </a:solidFill>
              </a:rPr>
              <a:t>T</a:t>
            </a:r>
            <a:r>
              <a:rPr lang="en-US" sz="2200" kern="0" dirty="0">
                <a:solidFill>
                  <a:srgbClr val="000000"/>
                </a:solidFill>
              </a:rPr>
              <a:t>he conditions that an application should fulfil</a:t>
            </a:r>
            <a:endParaRPr lang="nl-NL" sz="2200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19CAA-3690-4125-BB6F-C7BA79F6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Events policy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3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AD726-05EA-4D38-8E34-433AA9535B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What to do if an event crosses the city limits</a:t>
            </a:r>
            <a:r>
              <a:rPr lang="nl-NL" sz="2000" kern="0" dirty="0">
                <a:solidFill>
                  <a:srgbClr val="000000"/>
                </a:solidFill>
              </a:rPr>
              <a:t>?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Process of applying for a license and subsidy</a:t>
            </a:r>
            <a:endParaRPr lang="nl-NL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C</a:t>
            </a:r>
            <a:r>
              <a:rPr lang="en-US" sz="2000" kern="0" dirty="0">
                <a:solidFill>
                  <a:srgbClr val="000000"/>
                </a:solidFill>
              </a:rPr>
              <a:t>o-operation with an events organizer or an events coordinator or committee</a:t>
            </a:r>
            <a:endParaRPr lang="nl-NL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How events are facilitated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Financial resources available for events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Evaluation procedures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6B9067-01A5-43EF-BD8C-B782B0DC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Events policy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47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7711D-6797-4788-BFAE-831D512697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Early days: events were a vital diversion from the harshness of existence and were used by rulers to strengthen their position 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Nowadays: arts and culture festivals’ (fringe festivals) were organized as a kind of marginal phenomenon in an ordered society, made money and are an attractive promotional tool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Cultural events were assigned a new function, that of generators of meaning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DBF3C-BE91-492D-AC80-9048473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en-US" sz="2700" b="0" kern="0" dirty="0">
                <a:solidFill>
                  <a:srgbClr val="000000"/>
                </a:solidFill>
                <a:ea typeface="+mn-ea"/>
              </a:rPr>
              <a:t>Role of events in the city</a:t>
            </a:r>
            <a:br>
              <a:rPr lang="en-US" sz="33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defTabSz="914400" fontAlgn="base">
              <a:spcAft>
                <a:spcPct val="0"/>
              </a:spcAft>
              <a:buSzPct val="80000"/>
            </a:pPr>
            <a:r>
              <a:rPr lang="nl-NL" altLang="es-ES" sz="2400" b="1" kern="0" dirty="0">
                <a:solidFill>
                  <a:schemeClr val="bg1"/>
                </a:solidFill>
                <a:ea typeface="+mj-ea"/>
              </a:rPr>
              <a:t>Part I Plan – Chapter 7 </a:t>
            </a:r>
          </a:p>
          <a:p>
            <a:pPr lvl="0" defTabSz="914400" fontAlgn="base">
              <a:spcAft>
                <a:spcPct val="0"/>
              </a:spcAft>
              <a:buSzPct val="80000"/>
            </a:pPr>
            <a:r>
              <a:rPr lang="nl-NL" altLang="es-ES" sz="3000" kern="0" dirty="0">
                <a:solidFill>
                  <a:schemeClr val="bg1"/>
                </a:solidFill>
              </a:rPr>
              <a:t>Events </a:t>
            </a:r>
            <a:r>
              <a:rPr lang="nl-NL" altLang="es-ES" sz="3000" kern="0">
                <a:solidFill>
                  <a:schemeClr val="bg1"/>
                </a:solidFill>
              </a:rPr>
              <a:t>and City </a:t>
            </a:r>
            <a:r>
              <a:rPr lang="nl-NL" altLang="es-ES" sz="3000" kern="0" dirty="0">
                <a:solidFill>
                  <a:schemeClr val="bg1"/>
                </a:solidFill>
              </a:rPr>
              <a:t>M</a:t>
            </a:r>
            <a:r>
              <a:rPr lang="nl-NL" altLang="es-ES" sz="3000" kern="0">
                <a:solidFill>
                  <a:schemeClr val="bg1"/>
                </a:solidFill>
              </a:rPr>
              <a:t>arketing: The </a:t>
            </a:r>
            <a:r>
              <a:rPr lang="nl-NL" altLang="es-ES" sz="3000" kern="0" dirty="0">
                <a:solidFill>
                  <a:schemeClr val="bg1"/>
                </a:solidFill>
              </a:rPr>
              <a:t>R</a:t>
            </a:r>
            <a:r>
              <a:rPr lang="nl-NL" altLang="es-ES" sz="3000" kern="0">
                <a:solidFill>
                  <a:schemeClr val="bg1"/>
                </a:solidFill>
              </a:rPr>
              <a:t>ole of Events in Cities</a:t>
            </a:r>
            <a:endParaRPr lang="nl-NL" altLang="es-ES" sz="3000" kern="0" dirty="0">
              <a:solidFill>
                <a:schemeClr val="bg1"/>
              </a:solidFill>
            </a:endParaRPr>
          </a:p>
          <a:p>
            <a:r>
              <a:rPr lang="nl-NL" altLang="es-ES" sz="2400" b="1" kern="0" dirty="0">
                <a:solidFill>
                  <a:schemeClr val="bg1"/>
                </a:solidFill>
                <a:ea typeface="+mj-ea"/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3221CB-623D-43E2-90F2-608E9BE9C3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Refer to cities where cultural festivals are used in a harmonious way to achieve the following: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Objectives are:</a:t>
            </a:r>
          </a:p>
          <a:p>
            <a:pPr marL="712788" lvl="1" indent="-266700" defTabSz="914400">
              <a:buFont typeface="Calibri" pitchFamily="34" charset="0"/>
              <a:buChar char="−"/>
              <a:defRPr/>
            </a:pPr>
            <a:r>
              <a:rPr lang="en-US" sz="2400" kern="0" dirty="0">
                <a:solidFill>
                  <a:srgbClr val="000000"/>
                </a:solidFill>
                <a:ea typeface="ＭＳ Ｐゴシック" charset="-128"/>
              </a:rPr>
              <a:t>improvement of the quality of life in the city </a:t>
            </a:r>
          </a:p>
          <a:p>
            <a:pPr marL="712788" lvl="1" indent="-266700" defTabSz="914400">
              <a:buFont typeface="Calibri" pitchFamily="34" charset="0"/>
              <a:buChar char="−"/>
              <a:defRPr/>
            </a:pPr>
            <a:r>
              <a:rPr lang="en-US" sz="2400" kern="0" dirty="0">
                <a:solidFill>
                  <a:srgbClr val="000000"/>
                </a:solidFill>
                <a:ea typeface="ＭＳ Ｐゴシック" charset="-128"/>
              </a:rPr>
              <a:t>New forms of cooperation</a:t>
            </a:r>
          </a:p>
          <a:p>
            <a:pPr marL="712788" lvl="1" indent="-266700" defTabSz="914400">
              <a:buFont typeface="Calibri" pitchFamily="34" charset="0"/>
              <a:buChar char="−"/>
              <a:defRPr/>
            </a:pPr>
            <a:r>
              <a:rPr lang="en-US" sz="2400" kern="0" dirty="0">
                <a:solidFill>
                  <a:srgbClr val="000000"/>
                </a:solidFill>
                <a:ea typeface="ＭＳ Ｐゴシック" charset="-128"/>
              </a:rPr>
              <a:t>improvement of image</a:t>
            </a:r>
          </a:p>
          <a:p>
            <a:pPr marL="712788" lvl="1" indent="-266700" defTabSz="914400">
              <a:buFont typeface="Calibri" pitchFamily="34" charset="0"/>
              <a:buChar char="−"/>
              <a:defRPr/>
            </a:pPr>
            <a:r>
              <a:rPr lang="en-US" sz="2400" kern="0" dirty="0">
                <a:solidFill>
                  <a:srgbClr val="000000"/>
                </a:solidFill>
                <a:ea typeface="ＭＳ Ｐゴシック" charset="-128"/>
              </a:rPr>
              <a:t>Increase of public groups</a:t>
            </a:r>
            <a:endParaRPr lang="nl-NL" sz="2400" kern="0" dirty="0">
              <a:solidFill>
                <a:srgbClr val="000000"/>
              </a:solidFill>
              <a:ea typeface="ＭＳ Ｐゴシック" charset="-128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0F5B5-6692-41C1-B69A-2BD1D53B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000000"/>
                </a:solidFill>
                <a:ea typeface="+mn-ea"/>
              </a:rPr>
              <a:t>Eventful city</a:t>
            </a:r>
            <a:br>
              <a:rPr lang="en-U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40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1F62F4-16CB-4969-B8B8-0324224928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175" lvl="0" defTabSz="914400">
              <a:buSzPct val="80000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175" lvl="0" defTabSz="914400">
              <a:buSzPct val="80000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175"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City marketing focused on:</a:t>
            </a:r>
          </a:p>
          <a:p>
            <a:pPr lvl="0" indent="358775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residents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visitors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companies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250D0-5E76-48A3-A59F-DCA9D352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000000"/>
                </a:solidFill>
                <a:ea typeface="+mn-ea"/>
              </a:rPr>
              <a:t>Eventful city</a:t>
            </a:r>
            <a:br>
              <a:rPr lang="en-U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784D34-274D-458F-9C8E-2C8CC2975E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05856" y="1651794"/>
            <a:ext cx="4762500" cy="3552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95576A-EDD1-47C4-939C-860D3519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000000"/>
                </a:solidFill>
                <a:ea typeface="+mn-ea"/>
              </a:rPr>
              <a:t>Success factors eventful city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1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32839-F064-4562-9E4E-6492A4607D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People, planet, profit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Sustainable growth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Equal working conditions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Taking responsibility for nature and the environment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Social well-being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2F7EF-FE34-46A0-912E-2E369F8B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Sustainability and events policy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55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E572D3-26EB-44A4-A1B8-E4800817D6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+mn-cs"/>
              </a:rPr>
              <a:t>Linking to the six critical success factors eventful city</a:t>
            </a:r>
            <a:r>
              <a:rPr lang="nl-NL" sz="2400" kern="0" dirty="0">
                <a:solidFill>
                  <a:srgbClr val="000000"/>
                </a:solidFill>
                <a:latin typeface="Calibri"/>
                <a:cs typeface="+mn-cs"/>
              </a:rPr>
              <a:t> (Getz, 2009)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  <a:latin typeface="Calibri"/>
                <a:cs typeface="+mn-cs"/>
              </a:rPr>
              <a:t>Examples: striving for 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+mn-cs"/>
              </a:rPr>
              <a:t>cultural diversity, involving the local population, minimizing negative effects</a:t>
            </a:r>
            <a:endParaRPr lang="nl-NL" sz="24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D84E5-1790-4D81-BFBB-F00E0AA3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Sustainability events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66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4400" b="1" dirty="0">
              <a:solidFill>
                <a:srgbClr val="000000"/>
              </a:solidFill>
              <a:latin typeface="Calibri"/>
              <a:sym typeface="Arial" panose="00000000000000000000"/>
            </a:endParaRPr>
          </a:p>
          <a:p>
            <a:endParaRPr lang="nl-NL" sz="4400" b="1" dirty="0">
              <a:solidFill>
                <a:srgbClr val="000000"/>
              </a:solidFill>
              <a:latin typeface="Calibri"/>
              <a:sym typeface="Arial" panose="00000000000000000000"/>
            </a:endParaRPr>
          </a:p>
          <a:p>
            <a:pPr algn="ctr"/>
            <a:r>
              <a:rPr lang="nl-NL" sz="4000" b="1">
                <a:solidFill>
                  <a:srgbClr val="000000"/>
                </a:solidFill>
                <a:sym typeface="Arial" panose="00000000000000000000"/>
              </a:rPr>
              <a:t>Questions?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5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2BFD39-94EF-4491-841A-6D11A426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25907" y="1267111"/>
            <a:ext cx="2828789" cy="40480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405974-D82A-45B6-BDA5-E242BB2A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825C1-1805-4516-9E0D-CFE6038DE587}"/>
              </a:ext>
            </a:extLst>
          </p:cNvPr>
          <p:cNvSpPr/>
          <p:nvPr/>
        </p:nvSpPr>
        <p:spPr>
          <a:xfrm>
            <a:off x="1341911" y="1592291"/>
            <a:ext cx="420386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defTabSz="91440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Phase: plan</a:t>
            </a:r>
          </a:p>
          <a:p>
            <a:pPr marL="0" marR="0" lvl="0" indent="-342900" defTabSz="91440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Introductory chapters</a:t>
            </a:r>
          </a:p>
          <a:p>
            <a:pPr marL="717550" marR="0" lvl="1" indent="-296863" defTabSz="91440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Chapters 1 and 2</a:t>
            </a:r>
          </a:p>
          <a:p>
            <a:pPr marL="0" marR="0" lvl="0" indent="-342900" defTabSz="91440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 Marketing</a:t>
            </a:r>
          </a:p>
          <a:p>
            <a:pPr marL="717550" marR="0" lvl="1" indent="-296863" defTabSz="91440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 3</a:t>
            </a:r>
          </a:p>
          <a:p>
            <a:pPr marL="0" marR="0" lvl="0" indent="-342900" defTabSz="91440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 types of marketing</a:t>
            </a:r>
          </a:p>
          <a:p>
            <a:pPr marL="717550" marR="0" lvl="1" indent="-296863" defTabSz="91440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107346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14EA5-DD7E-415B-A02F-62E9847F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ts val="638"/>
              </a:spcBef>
              <a:spcAft>
                <a:spcPct val="0"/>
              </a:spcAft>
            </a:pPr>
            <a:r>
              <a:rPr lang="nl-NL" altLang="es-ES" sz="24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The EVENTS model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432B98-D9AA-443E-86F2-CD026068D8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369" y="1551781"/>
            <a:ext cx="646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A4DEA2-81D0-43E4-AC57-BB5988BD2E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369" y="1432719"/>
            <a:ext cx="6467475" cy="3990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126162-B6DF-4213-991B-81800029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ts val="638"/>
              </a:spcBef>
              <a:spcAft>
                <a:spcPct val="0"/>
              </a:spcAft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The EVENTS model, plan phase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6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4CC6E-A322-4BE3-BEB8-4C8D4376C0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6642" y="1271588"/>
            <a:ext cx="7000928" cy="43132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1147ED-5E28-4476-85E9-29B9B61D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9674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D27F8F-5B7A-40D3-A5F5-708EA1AC5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City marketing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History and the emergence of city promotion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Seven Ps city marketing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City branding and definition city marketing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Four elements of making a city attractive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Events policy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Eventful city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Sustainability and events policy</a:t>
            </a:r>
          </a:p>
          <a:p>
            <a:pPr lvl="0" indent="-342900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Questions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19A17-C6A4-41B1-8966-12A0444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Contents lecture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0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69E1F-D892-4F9F-871A-9E600052B2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Cities try to distinguish themselves from their competitors</a:t>
            </a:r>
            <a:r>
              <a:rPr lang="nl-NL" sz="2000" kern="0" dirty="0">
                <a:solidFill>
                  <a:srgbClr val="000000"/>
                </a:solidFill>
              </a:rPr>
              <a:t>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Cities try to </a:t>
            </a:r>
            <a:r>
              <a:rPr lang="en-US" sz="2000" kern="0" dirty="0">
                <a:solidFill>
                  <a:srgbClr val="000000"/>
                </a:solidFill>
              </a:rPr>
              <a:t>position themselves in an attractive way</a:t>
            </a:r>
            <a:r>
              <a:rPr lang="nl-NL" sz="2000" kern="0" dirty="0">
                <a:solidFill>
                  <a:srgbClr val="000000"/>
                </a:solidFill>
              </a:rPr>
              <a:t>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Recent development: explained historically.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FF644-BEF4-4EE3-886C-70930383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City marketing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2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376DEA-566E-4B16-B13E-6BE8F76370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defTabSz="914400">
              <a:buSzPct val="98958"/>
              <a:defRPr/>
            </a:pPr>
            <a:r>
              <a:rPr lang="en-GB" sz="2200" dirty="0"/>
              <a:t> 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Originally a city was a compact settlement usually closed by walls and canals.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City as trade and craft centre.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City was autonomous.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Industrialization: factories were set up, workers settled near those factories.</a:t>
            </a:r>
          </a:p>
          <a:p>
            <a:pPr lvl="0" indent="-342900" defTabSz="914400">
              <a:buSzPct val="98958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Proximity of raw materials or a favourable site close to transport routes or good location.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864C4-E5E6-4871-B97F-E95946BD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History </a:t>
            </a:r>
            <a:r>
              <a:rPr lang="en-US" sz="2400" b="0" kern="0" dirty="0">
                <a:solidFill>
                  <a:srgbClr val="000000"/>
                </a:solidFill>
                <a:ea typeface="+mn-ea"/>
              </a:rPr>
              <a:t>and the emergence of city promotion</a:t>
            </a:r>
            <a:br>
              <a:rPr lang="en-U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12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807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Office Theme</vt:lpstr>
      <vt:lpstr>Events as a Strategic Marketing Tool 2nd Edition</vt:lpstr>
      <vt:lpstr>PowerPoint Presentation</vt:lpstr>
      <vt:lpstr> </vt:lpstr>
      <vt:lpstr>The EVENTS model </vt:lpstr>
      <vt:lpstr>The EVENTS model, plan phase </vt:lpstr>
      <vt:lpstr>Chapter 7</vt:lpstr>
      <vt:lpstr>Contents lecture </vt:lpstr>
      <vt:lpstr>City marketing </vt:lpstr>
      <vt:lpstr>History and the emergence of city promotion </vt:lpstr>
      <vt:lpstr>History and the emergence of city promotion </vt:lpstr>
      <vt:lpstr>City promotion  </vt:lpstr>
      <vt:lpstr>City marketing  </vt:lpstr>
      <vt:lpstr>The seven Ps of city marketing </vt:lpstr>
      <vt:lpstr>City branding </vt:lpstr>
      <vt:lpstr>Definition city marketing </vt:lpstr>
      <vt:lpstr>Four elements of making a city attractives  </vt:lpstr>
      <vt:lpstr>Events policy </vt:lpstr>
      <vt:lpstr>Events policy </vt:lpstr>
      <vt:lpstr>Role of events in the city </vt:lpstr>
      <vt:lpstr>Eventful city </vt:lpstr>
      <vt:lpstr>Eventful city </vt:lpstr>
      <vt:lpstr>Success factors eventful city </vt:lpstr>
      <vt:lpstr>Sustainability and events policy </vt:lpstr>
      <vt:lpstr>Sustainability events </vt:lpstr>
      <vt:lpstr> 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43</cp:revision>
  <dcterms:created xsi:type="dcterms:W3CDTF">2014-12-08T12:01:41Z</dcterms:created>
  <dcterms:modified xsi:type="dcterms:W3CDTF">2020-04-02T07:37:48Z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2020-01-27T12:36:40.9583091Z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8452f72d-45f6-4172-91eb-29f64e868d0b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