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3" r:id="rId2"/>
    <p:sldId id="257" r:id="rId3"/>
    <p:sldId id="271" r:id="rId4"/>
    <p:sldId id="273" r:id="rId5"/>
    <p:sldId id="274" r:id="rId6"/>
    <p:sldId id="272" r:id="rId7"/>
    <p:sldId id="275" r:id="rId8"/>
    <p:sldId id="276" r:id="rId9"/>
    <p:sldId id="278" r:id="rId10"/>
    <p:sldId id="280" r:id="rId11"/>
    <p:sldId id="279" r:id="rId12"/>
    <p:sldId id="277" r:id="rId13"/>
    <p:sldId id="281" r:id="rId14"/>
    <p:sldId id="284" r:id="rId15"/>
    <p:sldId id="283" r:id="rId16"/>
    <p:sldId id="285" r:id="rId17"/>
    <p:sldId id="286" r:id="rId18"/>
    <p:sldId id="282" r:id="rId19"/>
    <p:sldId id="287" r:id="rId20"/>
    <p:sldId id="288" r:id="rId21"/>
    <p:sldId id="289" r:id="rId22"/>
    <p:sldId id="293" r:id="rId23"/>
    <p:sldId id="296" r:id="rId24"/>
    <p:sldId id="297" r:id="rId25"/>
    <p:sldId id="270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29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1D29"/>
    <a:srgbClr val="405C05"/>
    <a:srgbClr val="516AAC"/>
    <a:srgbClr val="BCBECE"/>
    <a:srgbClr val="9AA7C0"/>
    <a:srgbClr val="98A7BE"/>
    <a:srgbClr val="F8634F"/>
    <a:srgbClr val="607C2F"/>
    <a:srgbClr val="607C5E"/>
    <a:srgbClr val="4966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4541" autoAdjust="0"/>
  </p:normalViewPr>
  <p:slideViewPr>
    <p:cSldViewPr snapToGrid="0" snapToObjects="1">
      <p:cViewPr varScale="1">
        <p:scale>
          <a:sx n="104" d="100"/>
          <a:sy n="104" d="100"/>
        </p:scale>
        <p:origin x="1824" y="114"/>
      </p:cViewPr>
      <p:guideLst>
        <p:guide orient="horz" pos="2160"/>
        <p:guide pos="3294"/>
      </p:guideLst>
    </p:cSldViewPr>
  </p:slideViewPr>
  <p:outlineViewPr>
    <p:cViewPr>
      <p:scale>
        <a:sx n="33" d="100"/>
        <a:sy n="33" d="100"/>
      </p:scale>
      <p:origin x="4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76EC23-7A08-4346-AF13-63A2F6A263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4141429"/>
          </a:xfrm>
          <a:prstGeom prst="rect">
            <a:avLst/>
          </a:prstGeom>
        </p:spPr>
      </p:pic>
      <p:sp>
        <p:nvSpPr>
          <p:cNvPr id="37" name="Rectangle 36"/>
          <p:cNvSpPr/>
          <p:nvPr userDrawn="1"/>
        </p:nvSpPr>
        <p:spPr>
          <a:xfrm>
            <a:off x="0" y="4152900"/>
            <a:ext cx="9144000" cy="2705100"/>
          </a:xfrm>
          <a:prstGeom prst="rect">
            <a:avLst/>
          </a:prstGeom>
          <a:solidFill>
            <a:srgbClr val="1D1D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1" name="Rectangle 40"/>
          <p:cNvSpPr/>
          <p:nvPr userDrawn="1"/>
        </p:nvSpPr>
        <p:spPr>
          <a:xfrm>
            <a:off x="-24582" y="145654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42" name="Title 41"/>
          <p:cNvSpPr>
            <a:spLocks noGrp="1"/>
          </p:cNvSpPr>
          <p:nvPr>
            <p:ph type="title"/>
          </p:nvPr>
        </p:nvSpPr>
        <p:spPr>
          <a:xfrm>
            <a:off x="685800" y="4453030"/>
            <a:ext cx="7772400" cy="991419"/>
          </a:xfrm>
        </p:spPr>
        <p:txBody>
          <a:bodyPr anchor="t">
            <a:normAutofit/>
          </a:bodyPr>
          <a:lstStyle>
            <a:lvl1pPr algn="l">
              <a:defRPr sz="29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8" name="Subtitle 2"/>
          <p:cNvSpPr>
            <a:spLocks noGrp="1"/>
          </p:cNvSpPr>
          <p:nvPr>
            <p:ph type="subTitle" idx="1"/>
          </p:nvPr>
        </p:nvSpPr>
        <p:spPr>
          <a:xfrm>
            <a:off x="685800" y="5455920"/>
            <a:ext cx="7741920" cy="855358"/>
          </a:xfrm>
        </p:spPr>
        <p:txBody>
          <a:bodyPr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pic>
        <p:nvPicPr>
          <p:cNvPr id="3" name="Picture 2" descr="CABI Logo_NEW_whit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5006" y="6047626"/>
            <a:ext cx="1801368" cy="5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394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CB227B3-5C22-7E4A-B20B-3363A8AECF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764556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0" y="0"/>
            <a:ext cx="9143997" cy="5768258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6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  <a:solidFill>
            <a:srgbClr val="1D1D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973931" y="1260321"/>
            <a:ext cx="7196137" cy="9977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9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976401" y="2258064"/>
            <a:ext cx="7741920" cy="855358"/>
          </a:xfrm>
        </p:spPr>
        <p:txBody>
          <a:bodyPr>
            <a:normAutofit/>
          </a:bodyPr>
          <a:lstStyle>
            <a:lvl1pPr marL="0" indent="0" algn="l">
              <a:buNone/>
              <a:defRPr sz="1800" b="1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pic>
        <p:nvPicPr>
          <p:cNvPr id="15" name="Picture 14" descr="CABI Logo_NEW_whit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5006" y="6047626"/>
            <a:ext cx="1801368" cy="5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609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19A154B-DC99-8748-B3A5-BA0A1FBCDC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764556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4160520"/>
            <a:ext cx="9144000" cy="1607738"/>
          </a:xfrm>
          <a:prstGeom prst="rect">
            <a:avLst/>
          </a:prstGeom>
          <a:solidFill>
            <a:srgbClr val="1D1D29">
              <a:alpha val="75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  <a:solidFill>
            <a:srgbClr val="1D1D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571084" y="4401573"/>
            <a:ext cx="7772400" cy="675967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algn="l"/>
            <a:endParaRPr lang="en-US" sz="4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pic>
        <p:nvPicPr>
          <p:cNvPr id="15" name="Picture 14" descr="CABI Logo_NEW_whit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5006" y="6047626"/>
            <a:ext cx="1801368" cy="5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086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5625DC1-E6F6-A948-8FDE-5A4F1BC928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764556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  <a:solidFill>
            <a:srgbClr val="1D1D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311264" y="486906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INTRODUCTION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1311263" y="1249680"/>
            <a:ext cx="7162800" cy="431291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GB" dirty="0"/>
          </a:p>
        </p:txBody>
      </p:sp>
      <p:pic>
        <p:nvPicPr>
          <p:cNvPr id="14" name="Picture 13" descr="CABI Logo_NEW_whit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5006" y="6047626"/>
            <a:ext cx="1801368" cy="5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18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4160520"/>
            <a:ext cx="9144000" cy="2697480"/>
          </a:xfrm>
          <a:prstGeom prst="rect">
            <a:avLst/>
          </a:prstGeom>
          <a:solidFill>
            <a:srgbClr val="1D1D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571084" y="4401573"/>
            <a:ext cx="7772400" cy="675967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algn="l"/>
            <a:endParaRPr lang="en-US" sz="4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pic>
        <p:nvPicPr>
          <p:cNvPr id="13" name="Picture 12" descr="CABI Logo_NEW_whit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5006" y="6047626"/>
            <a:ext cx="1801368" cy="5273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28787B-6C95-D445-8CC3-2B3CC0B872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414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739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ing Too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4B11074-1EDA-3849-BB74-DF3A1C8573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764556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  <a:solidFill>
            <a:srgbClr val="1D1D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311264" y="486906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MARKETING TOOLS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1311263" y="1249680"/>
            <a:ext cx="7162800" cy="431291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GB" dirty="0"/>
          </a:p>
        </p:txBody>
      </p:sp>
      <p:pic>
        <p:nvPicPr>
          <p:cNvPr id="14" name="Picture 13" descr="CABI Logo_NEW_whit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5006" y="6047626"/>
            <a:ext cx="1801368" cy="5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860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teg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433881E-AB40-2F43-B8F5-DFCA258CAB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764556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  <a:solidFill>
            <a:srgbClr val="1D1D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311264" y="486906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STRATEGIES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1311263" y="1249680"/>
            <a:ext cx="7162800" cy="431291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GB" dirty="0"/>
          </a:p>
        </p:txBody>
      </p:sp>
      <p:pic>
        <p:nvPicPr>
          <p:cNvPr id="14" name="Picture 13" descr="CABI Logo_NEW_whit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5006" y="6047626"/>
            <a:ext cx="1801368" cy="5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55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0CC83DC-15BD-B046-985D-044CF821D0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764556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  <a:solidFill>
            <a:srgbClr val="1D1D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311264" y="486906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LEARNING OBJECTIVES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3"/>
          </p:nvPr>
        </p:nvSpPr>
        <p:spPr>
          <a:xfrm>
            <a:off x="1189356" y="1272381"/>
            <a:ext cx="7196137" cy="4313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3" name="Picture 12" descr="CABI Logo_NEW_whit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5006" y="6047626"/>
            <a:ext cx="1801368" cy="5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557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F870251-FF93-BB47-8509-206C25CF2D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764556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  <a:solidFill>
            <a:srgbClr val="1D1D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3"/>
          </p:nvPr>
        </p:nvSpPr>
        <p:spPr>
          <a:xfrm>
            <a:off x="1189356" y="1272381"/>
            <a:ext cx="7196137" cy="4313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1189356" y="274638"/>
            <a:ext cx="7196137" cy="9977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900" b="1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14" name="Picture 13" descr="CABI Logo_NEW_whit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5006" y="6047626"/>
            <a:ext cx="1801368" cy="5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707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6BB7E4F-35A3-2443-BCB5-AD8B77FD0E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764556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  <a:solidFill>
            <a:srgbClr val="1D1D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3"/>
          </p:nvPr>
        </p:nvSpPr>
        <p:spPr>
          <a:xfrm>
            <a:off x="1189357" y="1272381"/>
            <a:ext cx="3382644" cy="4313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1189356" y="274638"/>
            <a:ext cx="7196137" cy="9977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900" b="1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1" name="Content Placeholder 16"/>
          <p:cNvSpPr>
            <a:spLocks noGrp="1"/>
          </p:cNvSpPr>
          <p:nvPr>
            <p:ph sz="quarter" idx="14"/>
          </p:nvPr>
        </p:nvSpPr>
        <p:spPr>
          <a:xfrm>
            <a:off x="4572000" y="1272381"/>
            <a:ext cx="3813493" cy="4313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5" name="Picture 14" descr="CABI Logo_NEW_whit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5006" y="6047626"/>
            <a:ext cx="1801368" cy="5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910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9D500C-2DAD-E24B-947F-AA454B3B4803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DD8636-02F0-2043-B1BF-E7E2D6046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712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52" r:id="rId10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Events as a Strategic Marketing Tool</a:t>
            </a:r>
            <a:br>
              <a:rPr lang="en-GB" dirty="0"/>
            </a:br>
            <a:r>
              <a:rPr lang="en-GB" sz="2000" dirty="0"/>
              <a:t>2nd Edition</a:t>
            </a:r>
            <a:endParaRPr lang="en-GB" sz="2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err="1"/>
              <a:t>Dorothé</a:t>
            </a:r>
            <a:r>
              <a:rPr lang="en-GB" dirty="0"/>
              <a:t> Gerritsen and Ronald van </a:t>
            </a:r>
            <a:r>
              <a:rPr lang="en-GB" dirty="0" err="1"/>
              <a:t>Olderen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54934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A857ECF-DE4D-4320-A425-EF00A3D41CE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 defTabSz="914400">
              <a:buSzPct val="80000"/>
              <a:defRPr/>
            </a:pPr>
            <a:r>
              <a:rPr lang="nl-NL" sz="2400" kern="0" dirty="0">
                <a:solidFill>
                  <a:srgbClr val="000000"/>
                </a:solidFill>
              </a:rPr>
              <a:t>What is a brand?</a:t>
            </a:r>
          </a:p>
          <a:p>
            <a:pPr lvl="0" indent="358775" defTabSz="914400">
              <a:buSzPct val="80000"/>
              <a:buFont typeface="Arial" panose="020B0604020202020204" pitchFamily="34" charset="0"/>
              <a:buChar char="•"/>
              <a:defRPr/>
            </a:pPr>
            <a:endParaRPr lang="en-US" sz="2000" kern="0" dirty="0">
              <a:solidFill>
                <a:srgbClr val="000000"/>
              </a:solidFill>
            </a:endParaRPr>
          </a:p>
          <a:p>
            <a:pPr lvl="0" indent="358775" defTabSz="914400">
              <a:buSzPct val="80000"/>
              <a:buFont typeface="Arial" panose="020B0604020202020204" pitchFamily="34" charset="0"/>
              <a:buChar char="•"/>
              <a:defRPr/>
            </a:pPr>
            <a:r>
              <a:rPr lang="en-US" sz="2000" kern="0" dirty="0">
                <a:solidFill>
                  <a:srgbClr val="000000"/>
                </a:solidFill>
              </a:rPr>
              <a:t>A network of associations</a:t>
            </a:r>
          </a:p>
          <a:p>
            <a:pPr lvl="0" indent="358775" defTabSz="914400">
              <a:buSzPct val="80000"/>
              <a:buFont typeface="Arial" panose="020B0604020202020204" pitchFamily="34" charset="0"/>
              <a:buChar char="•"/>
              <a:defRPr/>
            </a:pPr>
            <a:r>
              <a:rPr lang="en-US" sz="2000" kern="0" dirty="0">
                <a:solidFill>
                  <a:srgbClr val="000000"/>
                </a:solidFill>
              </a:rPr>
              <a:t>Not tangible, a construct</a:t>
            </a:r>
          </a:p>
          <a:p>
            <a:pPr lvl="0" indent="358775" defTabSz="914400">
              <a:buSzPct val="80000"/>
              <a:buFont typeface="Arial" panose="020B0604020202020204" pitchFamily="34" charset="0"/>
              <a:buChar char="•"/>
              <a:tabLst>
                <a:tab pos="1257300" algn="l"/>
              </a:tabLst>
              <a:defRPr/>
            </a:pPr>
            <a:r>
              <a:rPr lang="en-US" sz="2000" kern="0" dirty="0">
                <a:solidFill>
                  <a:srgbClr val="000000"/>
                </a:solidFill>
                <a:sym typeface="Wingdings" pitchFamily="2" charset="2"/>
              </a:rPr>
              <a:t>Two principles	</a:t>
            </a:r>
          </a:p>
          <a:p>
            <a:pPr marL="717550" lvl="1" indent="-358775" defTabSz="914400" fontAlgn="base">
              <a:spcAft>
                <a:spcPct val="0"/>
              </a:spcAft>
              <a:buFontTx/>
              <a:buChar char="–"/>
              <a:defRPr/>
            </a:pPr>
            <a:r>
              <a:rPr lang="nl-NL" altLang="es-ES" sz="2000" kern="0" dirty="0">
                <a:solidFill>
                  <a:srgbClr val="000000"/>
                </a:solidFill>
                <a:ea typeface="ＭＳ Ｐゴシック" charset="-128"/>
              </a:rPr>
              <a:t>Create brand-added value</a:t>
            </a:r>
            <a:endParaRPr lang="en-US" sz="2000" kern="0" dirty="0">
              <a:solidFill>
                <a:srgbClr val="000000"/>
              </a:solidFill>
              <a:ea typeface="ＭＳ Ｐゴシック" charset="-128"/>
              <a:sym typeface="Wingdings" pitchFamily="2" charset="2"/>
            </a:endParaRPr>
          </a:p>
          <a:p>
            <a:pPr marL="717550" lvl="1" indent="-358775" defTabSz="914400" fontAlgn="base">
              <a:spcAft>
                <a:spcPct val="0"/>
              </a:spcAft>
              <a:buFontTx/>
              <a:buChar char="–"/>
              <a:defRPr/>
            </a:pPr>
            <a:r>
              <a:rPr lang="en-US" sz="2000" kern="0" dirty="0">
                <a:solidFill>
                  <a:srgbClr val="000000"/>
                </a:solidFill>
                <a:ea typeface="ＭＳ Ｐゴシック" charset="-128"/>
                <a:sym typeface="Wingdings" pitchFamily="2" charset="2"/>
              </a:rPr>
              <a:t>Provide a competitive advantage</a:t>
            </a:r>
            <a:endParaRPr lang="en-US" sz="2000" kern="0" dirty="0">
              <a:solidFill>
                <a:srgbClr val="000000"/>
              </a:solidFill>
              <a:ea typeface="ＭＳ Ｐゴシック" charset="-128"/>
            </a:endParaRP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8FD695B-D7D3-475B-AE10-70732D1FF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309780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CA3DE2B-8BFD-4909-A07E-9A8E0DB259A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 defTabSz="914400">
              <a:buSzPct val="80000"/>
              <a:defRPr/>
            </a:pPr>
            <a:r>
              <a:rPr lang="nl-NL" sz="2400" kern="0" dirty="0">
                <a:solidFill>
                  <a:srgbClr val="000000"/>
                </a:solidFill>
              </a:rPr>
              <a:t>The significance of brands</a:t>
            </a:r>
          </a:p>
          <a:p>
            <a:pPr lvl="0" indent="358775" defTabSz="914400">
              <a:buSzPct val="80000"/>
              <a:buFont typeface="Arial" panose="020B0604020202020204" pitchFamily="34" charset="0"/>
              <a:buChar char="•"/>
              <a:defRPr/>
            </a:pPr>
            <a:endParaRPr lang="nl-NL" sz="3000" kern="0" dirty="0">
              <a:solidFill>
                <a:srgbClr val="000000"/>
              </a:solidFill>
              <a:latin typeface="Calibri"/>
              <a:cs typeface="+mn-cs"/>
            </a:endParaRPr>
          </a:p>
          <a:p>
            <a:pPr lvl="0" indent="358775" defTabSz="914400">
              <a:buSzPct val="80000"/>
              <a:buFont typeface="Arial" panose="020B0604020202020204" pitchFamily="34" charset="0"/>
              <a:buChar char="•"/>
              <a:defRPr/>
            </a:pPr>
            <a:r>
              <a:rPr lang="nl-NL" sz="2000" kern="0" dirty="0">
                <a:solidFill>
                  <a:srgbClr val="000000"/>
                </a:solidFill>
              </a:rPr>
              <a:t>Demand side: brand-added value</a:t>
            </a:r>
          </a:p>
          <a:p>
            <a:pPr marL="717550" lvl="1" indent="-358775" defTabSz="914400">
              <a:buFont typeface="Arial" pitchFamily="34" charset="0"/>
              <a:buChar char="–"/>
              <a:defRPr/>
            </a:pPr>
            <a:r>
              <a:rPr lang="en-US" sz="2000" kern="0" dirty="0">
                <a:solidFill>
                  <a:srgbClr val="000000"/>
                </a:solidFill>
                <a:ea typeface="ＭＳ Ｐゴシック" charset="-128"/>
              </a:rPr>
              <a:t>Identification function</a:t>
            </a:r>
          </a:p>
          <a:p>
            <a:pPr marL="717550" lvl="1" indent="-358775" defTabSz="914400">
              <a:buFont typeface="Arial" pitchFamily="34" charset="0"/>
              <a:buChar char="–"/>
              <a:defRPr/>
            </a:pPr>
            <a:r>
              <a:rPr lang="en-US" sz="2000" kern="0" dirty="0">
                <a:solidFill>
                  <a:srgbClr val="000000"/>
                </a:solidFill>
                <a:ea typeface="ＭＳ Ｐゴシック" charset="-128"/>
              </a:rPr>
              <a:t>Assurance function</a:t>
            </a:r>
          </a:p>
          <a:p>
            <a:pPr marL="717550" lvl="1" indent="-358775" defTabSz="914400">
              <a:buFont typeface="Arial" pitchFamily="34" charset="0"/>
              <a:buChar char="–"/>
              <a:defRPr/>
            </a:pPr>
            <a:r>
              <a:rPr lang="en-US" sz="2000" kern="0" dirty="0">
                <a:solidFill>
                  <a:srgbClr val="000000"/>
                </a:solidFill>
                <a:ea typeface="ＭＳ Ｐゴシック" charset="-128"/>
              </a:rPr>
              <a:t>Symbolic function</a:t>
            </a:r>
            <a:endParaRPr lang="nl-NL" sz="2000" kern="0" dirty="0">
              <a:solidFill>
                <a:srgbClr val="000000"/>
              </a:solidFill>
              <a:ea typeface="ＭＳ Ｐゴシック" charset="-128"/>
            </a:endParaRPr>
          </a:p>
          <a:p>
            <a:pPr lvl="0" indent="358775" defTabSz="914400">
              <a:buSzPct val="80000"/>
              <a:buFont typeface="Arial" panose="020B0604020202020204" pitchFamily="34" charset="0"/>
              <a:buChar char="•"/>
              <a:defRPr/>
            </a:pPr>
            <a:r>
              <a:rPr lang="nl-NL" sz="2000" kern="0" dirty="0">
                <a:solidFill>
                  <a:srgbClr val="000000"/>
                </a:solidFill>
              </a:rPr>
              <a:t>Supply side: brand equity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F0125D3-13B7-4C32-8E45-83C92A0AC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121206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5CFB1C6-55B9-4A2B-B246-CFDEE933204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B77CE0D-8232-46CE-A066-EB0D9D915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4FCAF44D-F0CE-485C-BEC0-1B11032C791E}"/>
              </a:ext>
            </a:extLst>
          </p:cNvPr>
          <p:cNvSpPr txBox="1">
            <a:spLocks/>
          </p:cNvSpPr>
          <p:nvPr/>
        </p:nvSpPr>
        <p:spPr bwMode="auto">
          <a:xfrm>
            <a:off x="250825" y="890649"/>
            <a:ext cx="8642350" cy="4797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2500" lnSpcReduction="10000"/>
          </a:bodyPr>
          <a:lstStyle>
            <a:lvl1pPr indent="358775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7550" indent="-3587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/>
              </a:defRPr>
            </a:lvl2pPr>
            <a:lvl3pPr marL="1076325" indent="-3587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/>
              </a:defRPr>
            </a:lvl3pPr>
            <a:lvl4pPr marL="1435100" indent="-3587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/>
              </a:defRPr>
            </a:lvl4pPr>
            <a:lvl5pPr marL="1793875" indent="-358775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/>
              </a:defRPr>
            </a:lvl5pPr>
            <a:lvl6pPr marL="377507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423227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468947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514667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kumimoji="0" lang="nl-NL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Building a brand</a:t>
            </a:r>
          </a:p>
          <a:p>
            <a:pPr marL="0" marR="0" lvl="0" indent="3587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endParaRPr kumimoji="0" lang="nl-NL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lvl="0" indent="0" defTabSz="914400" eaLnBrk="1" hangingPunct="1">
              <a:spcBef>
                <a:spcPct val="0"/>
              </a:spcBef>
              <a:buSzTx/>
              <a:buNone/>
            </a:pPr>
            <a:r>
              <a:rPr kumimoji="0" lang="nl-NL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New or existing brand                                      </a:t>
            </a:r>
            <a:r>
              <a:rPr lang="en-US" altLang="es-ES" sz="1800" dirty="0">
                <a:solidFill>
                  <a:srgbClr val="000000"/>
                </a:solidFill>
                <a:latin typeface="Arial" panose="020B0604020202020204" pitchFamily="34" charset="0"/>
              </a:rPr>
              <a:t>brand</a:t>
            </a:r>
            <a:endParaRPr lang="nl-NL" altLang="es-ES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marR="0" lvl="0" indent="3587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endParaRPr kumimoji="0" lang="nl-NL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3587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3587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3587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3587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3587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3587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3587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3587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lvl="0" indent="0" defTabSz="914400" eaLnBrk="1" hangingPunct="1">
              <a:spcBef>
                <a:spcPct val="0"/>
              </a:spcBef>
              <a:buSzTx/>
              <a:buNone/>
            </a:pPr>
            <a:r>
              <a:rPr lang="en-US" altLang="es-ES" sz="1800" dirty="0">
                <a:solidFill>
                  <a:srgbClr val="000000"/>
                </a:solidFill>
                <a:latin typeface="Arial" panose="020B0604020202020204" pitchFamily="34" charset="0"/>
              </a:rPr>
              <a:t>                                        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3587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Methods of getting to the bottom of what a brand is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(internal and external)</a:t>
            </a:r>
            <a:endParaRPr kumimoji="0" lang="nl-NL" sz="1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077BFED6-A6F9-4FD2-8059-762A756E13F4}"/>
              </a:ext>
            </a:extLst>
          </p:cNvPr>
          <p:cNvSpPr/>
          <p:nvPr/>
        </p:nvSpPr>
        <p:spPr>
          <a:xfrm>
            <a:off x="5167313" y="2471738"/>
            <a:ext cx="2500312" cy="2016125"/>
          </a:xfrm>
          <a:prstGeom prst="triangle">
            <a:avLst/>
          </a:prstGeom>
          <a:solidFill>
            <a:srgbClr val="750D68"/>
          </a:solidFill>
          <a:ln w="25400" cap="flat" cmpd="sng" algn="ctr">
            <a:solidFill>
              <a:srgbClr val="000000">
                <a:lumMod val="60000"/>
                <a:lumOff val="4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4FDDB644-DE34-4E85-8A4E-E796FB34A0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7450" y="4500563"/>
            <a:ext cx="14398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s-E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competitors</a:t>
            </a:r>
            <a:endParaRPr kumimoji="0" lang="nl-NL" altLang="es-E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75B1EF5C-68A0-4826-97F1-1827D3AF49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7625" y="4487863"/>
            <a:ext cx="14414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s-E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buyers</a:t>
            </a:r>
            <a:endParaRPr kumimoji="0" lang="nl-NL" altLang="es-E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035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3F36749-D592-4E4F-A692-8C082C5A4F1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 defTabSz="914400">
              <a:buSzPct val="80000"/>
              <a:defRPr/>
            </a:pPr>
            <a:r>
              <a:rPr lang="en-GB" dirty="0">
                <a:latin typeface="+mn-lt"/>
              </a:rPr>
              <a:t> </a:t>
            </a:r>
            <a:r>
              <a:rPr lang="nl-NL" sz="2400" kern="0" dirty="0">
                <a:solidFill>
                  <a:srgbClr val="000000"/>
                </a:solidFill>
              </a:rPr>
              <a:t>Building a brand</a:t>
            </a:r>
          </a:p>
          <a:p>
            <a:pPr marL="514350" lvl="0" indent="-514350" defTabSz="914400">
              <a:buSzPct val="80000"/>
              <a:buFont typeface="+mj-lt"/>
              <a:buAutoNum type="arabicPeriod"/>
              <a:defRPr/>
            </a:pPr>
            <a:endParaRPr lang="en-US" sz="3000" kern="0" dirty="0">
              <a:solidFill>
                <a:srgbClr val="000000"/>
              </a:solidFill>
              <a:latin typeface="+mn-lt"/>
              <a:cs typeface="+mn-cs"/>
            </a:endParaRPr>
          </a:p>
          <a:p>
            <a:pPr marL="361950" lvl="0" indent="-361950" defTabSz="914400">
              <a:buSzPct val="80000"/>
              <a:buFont typeface="+mj-lt"/>
              <a:buAutoNum type="arabicPeriod"/>
              <a:defRPr/>
            </a:pPr>
            <a:r>
              <a:rPr lang="en-US" sz="2000" kern="0" dirty="0">
                <a:solidFill>
                  <a:srgbClr val="000000"/>
                </a:solidFill>
              </a:rPr>
              <a:t>Brand associations</a:t>
            </a:r>
          </a:p>
          <a:p>
            <a:pPr marL="361950" lvl="0" indent="-361950" defTabSz="914400">
              <a:buSzPct val="80000"/>
              <a:buFont typeface="+mj-lt"/>
              <a:buAutoNum type="arabicPeriod"/>
              <a:defRPr/>
            </a:pPr>
            <a:r>
              <a:rPr lang="en-US" sz="2000" kern="0" dirty="0">
                <a:solidFill>
                  <a:srgbClr val="000000"/>
                </a:solidFill>
              </a:rPr>
              <a:t>Identity prism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609F4E8-62C2-4510-BE34-430724D7D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575484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CB5DAF3-A70F-4893-9F4D-D8E607DF535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4572000" y="1442244"/>
            <a:ext cx="3813492" cy="397192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F77296C-76E6-4A94-9FA9-6D23C8C9B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defTabSz="914400">
              <a:spcBef>
                <a:spcPct val="20000"/>
              </a:spcBef>
              <a:defRPr/>
            </a:pPr>
            <a:r>
              <a:rPr lang="nl-NL" sz="2400" b="0" kern="0" dirty="0">
                <a:solidFill>
                  <a:srgbClr val="000000"/>
                </a:solidFill>
                <a:ea typeface="+mn-ea"/>
              </a:rPr>
              <a:t>1. Brand associations</a:t>
            </a:r>
            <a:br>
              <a:rPr lang="nl-NL" sz="3000" b="0" kern="0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</a:br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264E01-A21D-4AE2-B023-95B4547A27B9}"/>
              </a:ext>
            </a:extLst>
          </p:cNvPr>
          <p:cNvSpPr/>
          <p:nvPr/>
        </p:nvSpPr>
        <p:spPr>
          <a:xfrm>
            <a:off x="427512" y="2533370"/>
            <a:ext cx="3813492" cy="2529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Brand associations depending on:</a:t>
            </a:r>
          </a:p>
          <a:p>
            <a:pPr marL="0" marR="0" lvl="0" indent="358775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Positive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associations</a:t>
            </a:r>
          </a:p>
          <a:p>
            <a:pPr marL="0" marR="0" lvl="0" indent="358775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Intensity of the associations</a:t>
            </a:r>
          </a:p>
          <a:p>
            <a:pPr marL="0" marR="0" lvl="0" indent="358775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Unicity of the associations</a:t>
            </a:r>
          </a:p>
        </p:txBody>
      </p:sp>
    </p:spTree>
    <p:extLst>
      <p:ext uri="{BB962C8B-B14F-4D97-AF65-F5344CB8AC3E}">
        <p14:creationId xmlns:p14="http://schemas.microsoft.com/office/powerpoint/2010/main" val="11324101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B75993D-4EE0-4C6D-9238-F0FE1B5652B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 indent="358775" defTabSz="914400">
              <a:buSzPct val="80000"/>
              <a:buFont typeface="Arial" panose="020B0604020202020204" pitchFamily="34" charset="0"/>
              <a:buChar char="•"/>
              <a:defRPr/>
            </a:pPr>
            <a:r>
              <a:rPr lang="en-US" sz="2200" kern="0" dirty="0">
                <a:solidFill>
                  <a:srgbClr val="000000"/>
                </a:solidFill>
                <a:latin typeface="Calibri"/>
                <a:cs typeface="+mn-cs"/>
              </a:rPr>
              <a:t>	brand associative system</a:t>
            </a:r>
          </a:p>
          <a:p>
            <a:pPr lvl="0" indent="358775" defTabSz="914400">
              <a:buSzPct val="80000"/>
              <a:buFont typeface="Arial" panose="020B0604020202020204" pitchFamily="34" charset="0"/>
              <a:buChar char="•"/>
              <a:defRPr/>
            </a:pPr>
            <a:r>
              <a:rPr lang="en-US" sz="2200" kern="0" dirty="0">
                <a:solidFill>
                  <a:srgbClr val="000000"/>
                </a:solidFill>
                <a:latin typeface="Calibri"/>
                <a:cs typeface="+mn-cs"/>
              </a:rPr>
              <a:t>	means-end analysis (applying hierarchy association network)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2D06CC2-8704-474D-9A99-F7FFC9594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defTabSz="914400">
              <a:spcBef>
                <a:spcPct val="20000"/>
              </a:spcBef>
              <a:defRPr/>
            </a:pPr>
            <a:r>
              <a:rPr lang="nl-NL" sz="2400" b="0" kern="0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1. Brand associations</a:t>
            </a:r>
            <a:br>
              <a:rPr lang="nl-NL" sz="3000" b="0" kern="0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</a:b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9635E2-30BB-411A-981E-164563C726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25" y="2541319"/>
            <a:ext cx="7143750" cy="3121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3867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7529EFA-6611-4B44-8A57-A958E12B798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867694" y="1828006"/>
            <a:ext cx="5838825" cy="32004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37C08B2-2EA4-4830-AF0E-02968B823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defTabSz="914400">
              <a:spcBef>
                <a:spcPct val="20000"/>
              </a:spcBef>
              <a:defRPr/>
            </a:pPr>
            <a:r>
              <a:rPr lang="nl-NL" sz="2400" b="0" kern="0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1. Brand associations</a:t>
            </a:r>
            <a:br>
              <a:rPr lang="nl-NL" sz="3000" b="0" kern="0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80941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3AE0145-4C89-4016-A534-F2340E9946B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89356" y="1272381"/>
            <a:ext cx="3252015" cy="4313237"/>
          </a:xfrm>
        </p:spPr>
        <p:txBody>
          <a:bodyPr>
            <a:normAutofit fontScale="77500" lnSpcReduction="20000"/>
          </a:bodyPr>
          <a:lstStyle/>
          <a:p>
            <a:pPr lvl="0" defTabSz="914400">
              <a:buSzPct val="80000"/>
              <a:defRPr/>
            </a:pPr>
            <a:r>
              <a:rPr lang="en-GB" sz="3100" dirty="0"/>
              <a:t> </a:t>
            </a:r>
            <a:r>
              <a:rPr lang="nl-NL" sz="3100" kern="0" dirty="0">
                <a:solidFill>
                  <a:srgbClr val="000000"/>
                </a:solidFill>
              </a:rPr>
              <a:t>1. Brand associations</a:t>
            </a:r>
          </a:p>
          <a:p>
            <a:pPr lvl="0" defTabSz="914400">
              <a:buSzPct val="80000"/>
              <a:defRPr/>
            </a:pPr>
            <a:endParaRPr lang="en-US" sz="2400" kern="0" dirty="0">
              <a:solidFill>
                <a:srgbClr val="000000"/>
              </a:solidFill>
            </a:endParaRPr>
          </a:p>
          <a:p>
            <a:pPr lvl="0" defTabSz="914400">
              <a:buSzPct val="80000"/>
              <a:buFont typeface="Arial" panose="020B0604020202020204" pitchFamily="34" charset="0"/>
              <a:buChar char="•"/>
              <a:defRPr/>
            </a:pPr>
            <a:r>
              <a:rPr lang="en-US" sz="2400" kern="0" dirty="0">
                <a:solidFill>
                  <a:srgbClr val="000000"/>
                </a:solidFill>
              </a:rPr>
              <a:t>  Value pattern of individuals</a:t>
            </a:r>
          </a:p>
          <a:p>
            <a:pPr lvl="0" defTabSz="914400">
              <a:buSzPct val="80000"/>
              <a:defRPr/>
            </a:pPr>
            <a:endParaRPr lang="en-US" sz="2400" kern="0" dirty="0">
              <a:solidFill>
                <a:srgbClr val="000000"/>
              </a:solidFill>
            </a:endParaRPr>
          </a:p>
          <a:p>
            <a:pPr lvl="0" indent="358775" defTabSz="914400">
              <a:buSzPct val="80000"/>
              <a:buFont typeface="Arial" panose="020B0604020202020204" pitchFamily="34" charset="0"/>
              <a:buChar char="•"/>
              <a:defRPr/>
            </a:pPr>
            <a:r>
              <a:rPr lang="en-US" sz="2400" kern="0" dirty="0">
                <a:solidFill>
                  <a:srgbClr val="000000"/>
                </a:solidFill>
              </a:rPr>
              <a:t>Relevance of features</a:t>
            </a:r>
          </a:p>
          <a:p>
            <a:pPr marL="717550" lvl="1" indent="-358775" defTabSz="914400">
              <a:buFont typeface="Arial" pitchFamily="34" charset="0"/>
              <a:buChar char="–"/>
              <a:defRPr/>
            </a:pPr>
            <a:r>
              <a:rPr lang="en-US" sz="2400" kern="0" dirty="0">
                <a:solidFill>
                  <a:srgbClr val="000000"/>
                </a:solidFill>
                <a:ea typeface="ＭＳ Ｐゴシック" charset="-128"/>
              </a:rPr>
              <a:t>Brand association </a:t>
            </a:r>
            <a:r>
              <a:rPr lang="en-US" sz="2400" kern="0" dirty="0">
                <a:solidFill>
                  <a:srgbClr val="000000"/>
                </a:solidFill>
                <a:ea typeface="ＭＳ Ｐゴシック" charset="-128"/>
                <a:sym typeface="Wingdings" pitchFamily="2" charset="2"/>
              </a:rPr>
              <a:t> higher rating</a:t>
            </a:r>
          </a:p>
          <a:p>
            <a:pPr marL="717550" lvl="1" indent="-358775" defTabSz="914400">
              <a:buFont typeface="Arial" pitchFamily="34" charset="0"/>
              <a:buChar char="–"/>
              <a:defRPr/>
            </a:pPr>
            <a:r>
              <a:rPr lang="en-US" sz="2400" kern="0" dirty="0">
                <a:solidFill>
                  <a:srgbClr val="000000"/>
                </a:solidFill>
                <a:ea typeface="ＭＳ Ｐゴシック" charset="-128"/>
                <a:sym typeface="Wingdings" pitchFamily="2" charset="2"/>
              </a:rPr>
              <a:t>Key concept  relevant for brain positioning</a:t>
            </a:r>
          </a:p>
          <a:p>
            <a:pPr marL="717550" lvl="1" indent="-358775" defTabSz="914400">
              <a:buFont typeface="Arial" pitchFamily="34" charset="0"/>
              <a:buChar char="–"/>
              <a:defRPr/>
            </a:pPr>
            <a:r>
              <a:rPr lang="en-US" sz="2400" kern="0" dirty="0">
                <a:solidFill>
                  <a:srgbClr val="000000"/>
                </a:solidFill>
                <a:ea typeface="ＭＳ Ｐゴシック" charset="-128"/>
                <a:sym typeface="Wingdings" pitchFamily="2" charset="2"/>
              </a:rPr>
              <a:t>Mental assets  relationship with buying </a:t>
            </a:r>
            <a:r>
              <a:rPr lang="en-US" sz="2400" kern="0" dirty="0" err="1">
                <a:solidFill>
                  <a:srgbClr val="000000"/>
                </a:solidFill>
                <a:ea typeface="ＭＳ Ｐゴシック" charset="-128"/>
                <a:sym typeface="Wingdings" pitchFamily="2" charset="2"/>
              </a:rPr>
              <a:t>behaviour</a:t>
            </a:r>
            <a:r>
              <a:rPr lang="en-US" sz="2400" kern="0" dirty="0">
                <a:solidFill>
                  <a:srgbClr val="000000"/>
                </a:solidFill>
                <a:ea typeface="ＭＳ Ｐゴシック" charset="-128"/>
              </a:rPr>
              <a:t> 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2CEE3DA-1C34-4A1F-B867-3B732F19D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39D19A-BE04-4555-94ED-48F2E296F1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6342" y="1674420"/>
            <a:ext cx="3252015" cy="368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3730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39FE470-A7E2-48EB-93A3-F59640BD568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435196" y="1271588"/>
            <a:ext cx="2703820" cy="431323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FC7D892-A805-4325-8F90-14AB5639E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b="0" dirty="0"/>
              <a:t>Brand-identity prism developed by </a:t>
            </a:r>
            <a:r>
              <a:rPr lang="en-GB" sz="2400" b="0" dirty="0" err="1"/>
              <a:t>Kapferer</a:t>
            </a:r>
            <a:r>
              <a:rPr lang="en-GB" sz="2400" b="0" dirty="0"/>
              <a:t> (1992)</a:t>
            </a:r>
          </a:p>
        </p:txBody>
      </p:sp>
    </p:spTree>
    <p:extLst>
      <p:ext uri="{BB962C8B-B14F-4D97-AF65-F5344CB8AC3E}">
        <p14:creationId xmlns:p14="http://schemas.microsoft.com/office/powerpoint/2010/main" val="30925249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EB69879-118E-42A7-959F-C4BC3DA59E2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 defTabSz="914400">
              <a:buSzPct val="80000"/>
              <a:defRPr/>
            </a:pPr>
            <a:r>
              <a:rPr lang="nl-NL" sz="2400" kern="0" dirty="0">
                <a:solidFill>
                  <a:srgbClr val="000000"/>
                </a:solidFill>
              </a:rPr>
              <a:t>Principles of brand building</a:t>
            </a:r>
          </a:p>
          <a:p>
            <a:pPr marL="514350" lvl="0" indent="-514350" defTabSz="914400">
              <a:buSzPct val="80000"/>
              <a:buFont typeface="+mj-lt"/>
              <a:buAutoNum type="arabicPeriod"/>
              <a:defRPr/>
            </a:pPr>
            <a:endParaRPr lang="en-US" sz="3000" kern="0" dirty="0">
              <a:solidFill>
                <a:srgbClr val="000000"/>
              </a:solidFill>
              <a:latin typeface="Calibri"/>
              <a:cs typeface="+mn-cs"/>
            </a:endParaRPr>
          </a:p>
          <a:p>
            <a:pPr lvl="0" indent="358775" defTabSz="914400">
              <a:buSzPct val="80000"/>
              <a:buFont typeface="Arial" panose="020B0604020202020204" pitchFamily="34" charset="0"/>
              <a:buChar char="•"/>
              <a:tabLst>
                <a:tab pos="361950" algn="l"/>
              </a:tabLst>
              <a:defRPr/>
            </a:pPr>
            <a:r>
              <a:rPr lang="en-US" sz="2000" kern="0" dirty="0">
                <a:solidFill>
                  <a:srgbClr val="000000"/>
                </a:solidFill>
              </a:rPr>
              <a:t>Event as product</a:t>
            </a:r>
          </a:p>
          <a:p>
            <a:pPr lvl="0" indent="358775" defTabSz="914400">
              <a:buSzPct val="80000"/>
              <a:buFont typeface="Arial" panose="020B0604020202020204" pitchFamily="34" charset="0"/>
              <a:buChar char="•"/>
              <a:tabLst>
                <a:tab pos="361950" algn="l"/>
              </a:tabLst>
              <a:defRPr/>
            </a:pPr>
            <a:r>
              <a:rPr lang="en-US" sz="2000" kern="0" dirty="0">
                <a:solidFill>
                  <a:srgbClr val="000000"/>
                </a:solidFill>
              </a:rPr>
              <a:t>Event is a brand</a:t>
            </a:r>
          </a:p>
          <a:p>
            <a:pPr lvl="0" indent="358775" defTabSz="914400">
              <a:buSzPct val="80000"/>
              <a:buFont typeface="Arial" panose="020B0604020202020204" pitchFamily="34" charset="0"/>
              <a:buChar char="•"/>
              <a:tabLst>
                <a:tab pos="361950" algn="l"/>
              </a:tabLst>
              <a:defRPr/>
            </a:pPr>
            <a:r>
              <a:rPr lang="en-US" sz="2000" kern="0" dirty="0">
                <a:solidFill>
                  <a:srgbClr val="000000"/>
                </a:solidFill>
              </a:rPr>
              <a:t>Brand event (image transfer, source and target)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BD99330-A81D-4EAC-8A4B-5F3C2C3A7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503457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452331" y="4401573"/>
            <a:ext cx="7772400" cy="675967"/>
          </a:xfrm>
        </p:spPr>
        <p:txBody>
          <a:bodyPr/>
          <a:lstStyle/>
          <a:p>
            <a:r>
              <a:rPr lang="nl-NL" altLang="es-ES" sz="2400" b="1" kern="0" dirty="0">
                <a:solidFill>
                  <a:schemeClr val="bg1"/>
                </a:solidFill>
                <a:ea typeface="+mj-ea"/>
              </a:rPr>
              <a:t>Part I Plan – Chapter 6</a:t>
            </a:r>
          </a:p>
          <a:p>
            <a:r>
              <a:rPr lang="nl-NL" altLang="es-ES" sz="2400" dirty="0">
                <a:solidFill>
                  <a:schemeClr val="bg1"/>
                </a:solidFill>
              </a:rPr>
              <a:t>Events </a:t>
            </a:r>
            <a:r>
              <a:rPr lang="nl-NL" altLang="es-ES" sz="2400">
                <a:solidFill>
                  <a:schemeClr val="bg1"/>
                </a:solidFill>
              </a:rPr>
              <a:t>and Branding</a:t>
            </a:r>
            <a:endParaRPr lang="nl-NL" altLang="es-ES" sz="2400" dirty="0">
              <a:solidFill>
                <a:schemeClr val="bg1"/>
              </a:solidFill>
            </a:endParaRPr>
          </a:p>
          <a:p>
            <a:endParaRPr lang="nl-NL" altLang="es-ES" sz="3400" b="1" kern="0" dirty="0">
              <a:solidFill>
                <a:schemeClr val="bg1"/>
              </a:solidFill>
              <a:latin typeface="Calibri"/>
              <a:ea typeface="+mj-ea"/>
              <a:cs typeface="+mj-cs"/>
            </a:endParaRPr>
          </a:p>
          <a:p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7656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7B01EBC-0EA2-4490-B5B0-CF9F1BBBDAD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 defTabSz="914400">
              <a:buSzPct val="80000"/>
              <a:defRPr/>
            </a:pPr>
            <a:r>
              <a:rPr lang="nl-NL" sz="2400" kern="0" dirty="0">
                <a:solidFill>
                  <a:srgbClr val="000000"/>
                </a:solidFill>
              </a:rPr>
              <a:t>Principles of brand building</a:t>
            </a:r>
          </a:p>
          <a:p>
            <a:pPr marL="514350" lvl="0" indent="-514350" defTabSz="914400">
              <a:buSzPct val="80000"/>
              <a:buFont typeface="+mj-lt"/>
              <a:buAutoNum type="arabicPeriod"/>
              <a:defRPr/>
            </a:pPr>
            <a:endParaRPr lang="en-US" sz="3000" kern="0" dirty="0">
              <a:solidFill>
                <a:srgbClr val="000000"/>
              </a:solidFill>
              <a:latin typeface="Calibri"/>
              <a:cs typeface="+mn-cs"/>
            </a:endParaRPr>
          </a:p>
          <a:p>
            <a:pPr lvl="0" defTabSz="914400">
              <a:buSzPct val="80000"/>
              <a:defRPr/>
            </a:pPr>
            <a:r>
              <a:rPr lang="en-US" sz="2000" kern="0" dirty="0">
                <a:solidFill>
                  <a:srgbClr val="000000"/>
                </a:solidFill>
              </a:rPr>
              <a:t>Brand event (image transfer, source and target)</a:t>
            </a:r>
          </a:p>
          <a:p>
            <a:pPr marL="361950" lvl="1" indent="-361950" defTabSz="914400">
              <a:buFont typeface="Arial" pitchFamily="34" charset="0"/>
              <a:buChar char="•"/>
              <a:defRPr/>
            </a:pPr>
            <a:r>
              <a:rPr lang="en-US" sz="2000" kern="0" dirty="0">
                <a:solidFill>
                  <a:srgbClr val="000000"/>
                </a:solidFill>
                <a:ea typeface="ＭＳ Ｐゴシック" charset="-128"/>
              </a:rPr>
              <a:t>Ingredient branding</a:t>
            </a:r>
          </a:p>
          <a:p>
            <a:pPr marL="361950" lvl="1" indent="-361950" defTabSz="914400">
              <a:buFont typeface="Arial" pitchFamily="34" charset="0"/>
              <a:buChar char="•"/>
              <a:defRPr/>
            </a:pPr>
            <a:r>
              <a:rPr lang="en-US" sz="2000" kern="0" dirty="0">
                <a:solidFill>
                  <a:srgbClr val="000000"/>
                </a:solidFill>
                <a:ea typeface="ＭＳ Ｐゴシック" charset="-128"/>
              </a:rPr>
              <a:t>Extension strategy</a:t>
            </a:r>
          </a:p>
          <a:p>
            <a:pPr marL="361950" lvl="1" indent="-361950" defTabSz="914400">
              <a:buFont typeface="Arial" pitchFamily="34" charset="0"/>
              <a:buChar char="•"/>
              <a:defRPr/>
            </a:pPr>
            <a:r>
              <a:rPr lang="en-US" sz="2000" kern="0" dirty="0">
                <a:solidFill>
                  <a:srgbClr val="000000"/>
                </a:solidFill>
                <a:ea typeface="ＭＳ Ｐゴシック" charset="-128"/>
              </a:rPr>
              <a:t>Co-branding strategy</a:t>
            </a:r>
          </a:p>
          <a:p>
            <a:pPr marL="361950" lvl="1" indent="-361950" defTabSz="914400">
              <a:buFont typeface="Arial" pitchFamily="34" charset="0"/>
              <a:buChar char="•"/>
              <a:defRPr/>
            </a:pPr>
            <a:r>
              <a:rPr lang="en-US" sz="2000" kern="0" dirty="0">
                <a:solidFill>
                  <a:srgbClr val="000000"/>
                </a:solidFill>
                <a:ea typeface="ＭＳ Ｐゴシック" charset="-128"/>
              </a:rPr>
              <a:t>Endorsement strategy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B0A93F3-7A01-4BA1-843E-264EBD0B4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381129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78E0EB3-D7D8-4DB5-8A8F-29A6365D35EB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939131" y="1651794"/>
            <a:ext cx="5695950" cy="355282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E9BCFDF-13BB-4307-AC4B-7760152F0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defTabSz="914400">
              <a:spcBef>
                <a:spcPct val="20000"/>
              </a:spcBef>
              <a:defRPr/>
            </a:pPr>
            <a:r>
              <a:rPr lang="nl-NL" sz="2400" b="0" kern="0" dirty="0">
                <a:solidFill>
                  <a:srgbClr val="000000"/>
                </a:solidFill>
                <a:ea typeface="+mn-ea"/>
              </a:rPr>
              <a:t>Principles of brand building</a:t>
            </a:r>
            <a:br>
              <a:rPr lang="nl-NL" sz="3000" b="0" kern="0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60304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8C5C134-7E19-43DA-9219-53142A6256E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824676" y="1271588"/>
            <a:ext cx="5924861" cy="431323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5FA80B6-87E2-4B3D-BE76-968E6DF3E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defTabSz="914400">
              <a:spcBef>
                <a:spcPct val="20000"/>
              </a:spcBef>
              <a:defRPr/>
            </a:pPr>
            <a:r>
              <a:rPr lang="nl-NL" sz="2400" b="0" kern="0" dirty="0">
                <a:solidFill>
                  <a:srgbClr val="000000"/>
                </a:solidFill>
                <a:ea typeface="+mn-ea"/>
              </a:rPr>
              <a:t>Events based on brand building</a:t>
            </a:r>
            <a:br>
              <a:rPr lang="nl-NL" sz="3000" b="0" kern="0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25418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343F272-2C25-4190-8E7D-23DE74CD219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85000" lnSpcReduction="20000"/>
          </a:bodyPr>
          <a:lstStyle/>
          <a:p>
            <a:pPr lvl="0" defTabSz="914400">
              <a:buSzPct val="80000"/>
              <a:defRPr/>
            </a:pPr>
            <a:r>
              <a:rPr lang="nl-NL" sz="2400" kern="0" dirty="0">
                <a:solidFill>
                  <a:srgbClr val="000000"/>
                </a:solidFill>
              </a:rPr>
              <a:t>Internal branding events</a:t>
            </a:r>
          </a:p>
          <a:p>
            <a:pPr lvl="0" defTabSz="914400">
              <a:buSzPct val="80000"/>
              <a:defRPr/>
            </a:pPr>
            <a:endParaRPr lang="nl-NL" sz="2400" kern="0" dirty="0">
              <a:solidFill>
                <a:srgbClr val="000000"/>
              </a:solidFill>
            </a:endParaRPr>
          </a:p>
          <a:p>
            <a:pPr lvl="0" indent="358775" defTabSz="914400">
              <a:buSzPct val="80000"/>
              <a:buFont typeface="Arial" panose="020B0604020202020204" pitchFamily="34" charset="0"/>
              <a:buChar char="•"/>
              <a:defRPr/>
            </a:pPr>
            <a:r>
              <a:rPr lang="en-US" sz="2400" kern="0" dirty="0">
                <a:solidFill>
                  <a:srgbClr val="000000"/>
                </a:solidFill>
              </a:rPr>
              <a:t>Aim of internal branding</a:t>
            </a:r>
          </a:p>
          <a:p>
            <a:pPr marL="717550" lvl="1" indent="-358775" defTabSz="914400">
              <a:buFont typeface="Arial" pitchFamily="34" charset="0"/>
              <a:buChar char="–"/>
              <a:defRPr/>
            </a:pPr>
            <a:r>
              <a:rPr lang="en-US" sz="2400" kern="0" dirty="0">
                <a:solidFill>
                  <a:srgbClr val="000000"/>
                </a:solidFill>
                <a:ea typeface="ＭＳ Ｐゴシック" charset="-128"/>
              </a:rPr>
              <a:t>Optimizing the consumer or visitor experience</a:t>
            </a:r>
          </a:p>
          <a:p>
            <a:pPr marL="717550" lvl="1" indent="-358775" defTabSz="914400">
              <a:buFont typeface="Arial" pitchFamily="34" charset="0"/>
              <a:buChar char="–"/>
              <a:defRPr/>
            </a:pPr>
            <a:r>
              <a:rPr lang="en-US" sz="2400" kern="0" dirty="0">
                <a:solidFill>
                  <a:srgbClr val="000000"/>
                </a:solidFill>
                <a:ea typeface="ＭＳ Ｐゴシック" charset="-128"/>
              </a:rPr>
              <a:t>Creating greater commitment on the part of the employees</a:t>
            </a:r>
          </a:p>
          <a:p>
            <a:pPr marL="358775" lvl="1" indent="0" defTabSz="914400">
              <a:buNone/>
              <a:defRPr/>
            </a:pPr>
            <a:endParaRPr lang="en-US" sz="2400" kern="0" dirty="0">
              <a:solidFill>
                <a:srgbClr val="000000"/>
              </a:solidFill>
              <a:ea typeface="ＭＳ Ｐゴシック" charset="-128"/>
            </a:endParaRPr>
          </a:p>
          <a:p>
            <a:pPr lvl="0" indent="358775" defTabSz="914400">
              <a:buSzPct val="80000"/>
              <a:buFont typeface="Arial" panose="020B0604020202020204" pitchFamily="34" charset="0"/>
              <a:buChar char="•"/>
              <a:defRPr/>
            </a:pPr>
            <a:endParaRPr lang="en-US" sz="2400" kern="0" dirty="0">
              <a:solidFill>
                <a:srgbClr val="000000"/>
              </a:solidFill>
            </a:endParaRPr>
          </a:p>
          <a:p>
            <a:pPr lvl="0" indent="358775" defTabSz="914400">
              <a:buSzPct val="80000"/>
              <a:buFont typeface="Arial" panose="020B0604020202020204" pitchFamily="34" charset="0"/>
              <a:buChar char="•"/>
              <a:defRPr/>
            </a:pPr>
            <a:r>
              <a:rPr lang="en-US" sz="2400" kern="0" dirty="0">
                <a:solidFill>
                  <a:srgbClr val="000000"/>
                </a:solidFill>
              </a:rPr>
              <a:t>Corporate identity </a:t>
            </a:r>
          </a:p>
          <a:p>
            <a:pPr lvl="0" indent="358775" defTabSz="914400">
              <a:buSzPct val="80000"/>
              <a:buFont typeface="Arial" panose="020B0604020202020204" pitchFamily="34" charset="0"/>
              <a:buChar char="•"/>
              <a:defRPr/>
            </a:pPr>
            <a:endParaRPr lang="en-US" sz="2400" kern="0" dirty="0">
              <a:solidFill>
                <a:srgbClr val="000000"/>
              </a:solidFill>
            </a:endParaRPr>
          </a:p>
          <a:p>
            <a:pPr lvl="0" indent="358775" defTabSz="914400">
              <a:buSzPct val="80000"/>
              <a:buFont typeface="Arial" panose="020B0604020202020204" pitchFamily="34" charset="0"/>
              <a:buChar char="•"/>
              <a:defRPr/>
            </a:pPr>
            <a:endParaRPr lang="en-US" sz="2400" kern="0" dirty="0">
              <a:solidFill>
                <a:srgbClr val="000000"/>
              </a:solidFill>
            </a:endParaRPr>
          </a:p>
          <a:p>
            <a:pPr lvl="0" indent="358775" defTabSz="914400">
              <a:buSzPct val="80000"/>
              <a:buFont typeface="Arial" panose="020B0604020202020204" pitchFamily="34" charset="0"/>
              <a:buChar char="•"/>
              <a:defRPr/>
            </a:pPr>
            <a:endParaRPr lang="en-US" sz="2400" kern="0" dirty="0">
              <a:solidFill>
                <a:srgbClr val="000000"/>
              </a:solidFill>
            </a:endParaRPr>
          </a:p>
          <a:p>
            <a:pPr lvl="0" indent="358775" defTabSz="914400">
              <a:buSzPct val="80000"/>
              <a:buFont typeface="Arial" panose="020B0604020202020204" pitchFamily="34" charset="0"/>
              <a:buChar char="•"/>
              <a:defRPr/>
            </a:pPr>
            <a:r>
              <a:rPr lang="en-US" sz="2400" kern="0" dirty="0">
                <a:solidFill>
                  <a:srgbClr val="000000"/>
                </a:solidFill>
              </a:rPr>
              <a:t>Spider web method of Bernstein    </a:t>
            </a:r>
            <a:endParaRPr lang="nl-NL" sz="2400" kern="0" dirty="0">
              <a:solidFill>
                <a:srgbClr val="000000"/>
              </a:solidFill>
            </a:endParaRPr>
          </a:p>
          <a:p>
            <a:pPr lvl="0" indent="358775" defTabSz="914400">
              <a:buSzPct val="80000"/>
              <a:defRPr/>
            </a:pPr>
            <a:r>
              <a:rPr lang="nl-NL" sz="2800" kern="0" dirty="0">
                <a:solidFill>
                  <a:srgbClr val="000000"/>
                </a:solidFill>
                <a:latin typeface="Calibri"/>
                <a:cs typeface="+mn-cs"/>
              </a:rPr>
              <a:t> 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D115BEB-4E26-4691-B87C-2D4947928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pic>
        <p:nvPicPr>
          <p:cNvPr id="5" name="Picture 6" descr="M:\Voor Milenka\Gerritsen\PNG\fig_6.17-01.png">
            <a:extLst>
              <a:ext uri="{FF2B5EF4-FFF2-40B4-BE49-F238E27FC236}">
                <a16:creationId xmlns:a16="http://schemas.microsoft.com/office/drawing/2014/main" id="{A3967DEE-2731-4DC9-92CC-97D942E4C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632" y="3990109"/>
            <a:ext cx="2604656" cy="1595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M:\Voor Milenka\Gerritsen\PNG\fig_6.16-01.png">
            <a:extLst>
              <a:ext uri="{FF2B5EF4-FFF2-40B4-BE49-F238E27FC236}">
                <a16:creationId xmlns:a16="http://schemas.microsoft.com/office/drawing/2014/main" id="{3F21ACED-742A-4E87-A8A7-45437C3D1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3163" y="3328988"/>
            <a:ext cx="2346469" cy="146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71503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94C377B-3B31-46E8-9DCA-DA10B704D73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endParaRPr lang="en-GB" sz="4000" dirty="0"/>
          </a:p>
          <a:p>
            <a:endParaRPr lang="en-GB" sz="4000" dirty="0"/>
          </a:p>
          <a:p>
            <a:pPr algn="ctr"/>
            <a:r>
              <a:rPr lang="en-GB" sz="4000"/>
              <a:t>Questions?</a:t>
            </a:r>
            <a:endParaRPr lang="en-GB" sz="4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2DFAE2A-B963-4B18-A485-03B719036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924984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Thank You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787117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9A7EF7F-83B9-4EF1-AEEB-02786DF3F42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 defTabSz="914400" fontAlgn="base">
              <a:spcAft>
                <a:spcPct val="0"/>
              </a:spcAft>
              <a:buSzPct val="80000"/>
            </a:pPr>
            <a:endParaRPr lang="en-GB" sz="2000" dirty="0"/>
          </a:p>
          <a:p>
            <a:pPr lvl="0" indent="358775" defTabSz="914400" fontAlgn="base">
              <a:spcAft>
                <a:spcPct val="0"/>
              </a:spcAft>
              <a:buSzPct val="80000"/>
              <a:buFont typeface="Arial" panose="020B0604020202020204" pitchFamily="34" charset="0"/>
              <a:buChar char="•"/>
            </a:pPr>
            <a:endParaRPr lang="en-GB" altLang="es-ES" sz="2000" kern="0" dirty="0">
              <a:solidFill>
                <a:srgbClr val="000000"/>
              </a:solidFill>
            </a:endParaRPr>
          </a:p>
          <a:p>
            <a:pPr lvl="0" indent="358775" defTabSz="914400" fontAlgn="base">
              <a:spcAft>
                <a:spcPct val="0"/>
              </a:spcAft>
              <a:buSzPct val="80000"/>
              <a:buFont typeface="Arial" panose="020B0604020202020204" pitchFamily="34" charset="0"/>
              <a:buChar char="•"/>
            </a:pPr>
            <a:r>
              <a:rPr lang="nl-NL" altLang="es-ES" sz="2000" kern="0" dirty="0">
                <a:solidFill>
                  <a:srgbClr val="000000"/>
                </a:solidFill>
              </a:rPr>
              <a:t>Phase: plan</a:t>
            </a:r>
          </a:p>
          <a:p>
            <a:pPr lvl="0" indent="358775" defTabSz="914400" fontAlgn="base">
              <a:spcAft>
                <a:spcPct val="0"/>
              </a:spcAft>
              <a:buSzPct val="80000"/>
              <a:buFont typeface="Arial" panose="020B0604020202020204" pitchFamily="34" charset="0"/>
              <a:buChar char="•"/>
            </a:pPr>
            <a:r>
              <a:rPr lang="nl-NL" altLang="es-ES" sz="2000" kern="0" dirty="0">
                <a:solidFill>
                  <a:srgbClr val="000000"/>
                </a:solidFill>
              </a:rPr>
              <a:t>Introductory chapters</a:t>
            </a:r>
          </a:p>
          <a:p>
            <a:pPr marL="717550" lvl="1" indent="-358775" defTabSz="914400" fontAlgn="base">
              <a:spcAft>
                <a:spcPct val="0"/>
              </a:spcAft>
              <a:buFontTx/>
              <a:buChar char="–"/>
            </a:pPr>
            <a:r>
              <a:rPr lang="nl-NL" altLang="es-ES" sz="2000" kern="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Chapters 1 and 2</a:t>
            </a:r>
          </a:p>
          <a:p>
            <a:pPr lvl="0" indent="358775" defTabSz="914400" fontAlgn="base">
              <a:spcAft>
                <a:spcPct val="0"/>
              </a:spcAft>
              <a:buSzPct val="80000"/>
              <a:buFont typeface="Arial" panose="020B0604020202020204" pitchFamily="34" charset="0"/>
              <a:buChar char="•"/>
            </a:pPr>
            <a:r>
              <a:rPr lang="nl-NL" altLang="es-ES" sz="2000" kern="0" dirty="0">
                <a:solidFill>
                  <a:srgbClr val="000000"/>
                </a:solidFill>
              </a:rPr>
              <a:t>Event Marketing</a:t>
            </a:r>
          </a:p>
          <a:p>
            <a:pPr marL="717550" lvl="1" indent="-358775" defTabSz="914400" fontAlgn="base">
              <a:spcAft>
                <a:spcPct val="0"/>
              </a:spcAft>
              <a:buFontTx/>
              <a:buChar char="–"/>
            </a:pPr>
            <a:r>
              <a:rPr lang="nl-NL" altLang="es-ES" sz="2000" kern="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Chapter 3</a:t>
            </a:r>
          </a:p>
          <a:p>
            <a:pPr lvl="0" indent="358775" defTabSz="914400" fontAlgn="base">
              <a:spcAft>
                <a:spcPct val="0"/>
              </a:spcAft>
              <a:buSzPct val="80000"/>
              <a:buFont typeface="Arial" panose="020B0604020202020204" pitchFamily="34" charset="0"/>
              <a:buChar char="•"/>
            </a:pPr>
            <a:r>
              <a:rPr lang="nl-NL" altLang="es-ES" sz="2000" kern="0" dirty="0">
                <a:solidFill>
                  <a:srgbClr val="000000"/>
                </a:solidFill>
              </a:rPr>
              <a:t>Four types of marketing</a:t>
            </a:r>
          </a:p>
          <a:p>
            <a:pPr marL="717550" lvl="1" indent="-358775" defTabSz="914400" fontAlgn="base">
              <a:spcAft>
                <a:spcPct val="0"/>
              </a:spcAft>
              <a:buFontTx/>
              <a:buChar char="–"/>
            </a:pPr>
            <a:r>
              <a:rPr lang="nl-NL" altLang="es-ES" sz="2000" kern="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Chapters 4-7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993D1F2-7770-42BF-969D-5914EC03E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6DFE2D-FAED-4B68-A4BF-BB272DE618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0783" y="1033153"/>
            <a:ext cx="2554709" cy="4061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1834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E1C0EB7-D9A2-4220-9BAB-95EF66B22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defTabSz="914400" fontAlgn="base">
              <a:spcBef>
                <a:spcPct val="20000"/>
              </a:spcBef>
              <a:spcAft>
                <a:spcPct val="0"/>
              </a:spcAft>
            </a:pPr>
            <a:br>
              <a:rPr lang="nl-NL" altLang="es-ES" sz="3000" b="0" kern="0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</a:br>
            <a:r>
              <a:rPr lang="nl-NL" altLang="es-ES" sz="2700" b="0" kern="0" dirty="0">
                <a:solidFill>
                  <a:srgbClr val="000000"/>
                </a:solidFill>
                <a:ea typeface="+mn-ea"/>
              </a:rPr>
              <a:t>The EVENTS model</a:t>
            </a:r>
            <a:br>
              <a:rPr lang="nl-NL" altLang="es-ES" sz="3000" b="0" kern="0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</a:br>
            <a:endParaRPr lang="en-GB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B90A4D9-C9E2-45BD-A5D0-BCD73CEBC7A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553369" y="1551781"/>
            <a:ext cx="6467475" cy="375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523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B2E026E-E764-481C-AEFB-04B4565D1EB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553369" y="1432719"/>
            <a:ext cx="6467475" cy="399097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5D1E806-5240-4544-9AF2-B8DDC74FB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nl-NL" altLang="es-ES" sz="3000" b="0" kern="0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The EVENTS model, plan phase</a:t>
            </a:r>
            <a:br>
              <a:rPr lang="nl-NL" altLang="es-ES" sz="3000" b="0" kern="0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30826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24C0E86-F3B2-46A2-AF68-738CBD10C41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35BFE68-3EAE-4FF4-BCA3-EF2DFCFA5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b="0" dirty="0"/>
              <a:t>Chapter 6</a:t>
            </a:r>
          </a:p>
        </p:txBody>
      </p:sp>
      <p:pic>
        <p:nvPicPr>
          <p:cNvPr id="4" name="Picture 4" descr="M:\Voor Milenka\Gerritsen - EVENT MODEL\PNG\Deel-1_Hoofdstuk-6-01.png">
            <a:extLst>
              <a:ext uri="{FF2B5EF4-FFF2-40B4-BE49-F238E27FC236}">
                <a16:creationId xmlns:a16="http://schemas.microsoft.com/office/drawing/2014/main" id="{D1FCEA17-321E-49CC-B74D-50D3CD111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530" y="1893888"/>
            <a:ext cx="6032665" cy="355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FE34EE-1B57-4CAD-A871-AC756EA350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025" y="1508166"/>
            <a:ext cx="7219950" cy="4144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2066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E482859-FD80-467F-83E4-8950B718C55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 indent="358775" defTabSz="914400" fontAlgn="base">
              <a:spcAft>
                <a:spcPct val="0"/>
              </a:spcAft>
              <a:buSzPct val="80000"/>
              <a:buFont typeface="Arial" charset="0"/>
              <a:buChar char="•"/>
              <a:defRPr/>
            </a:pPr>
            <a:r>
              <a:rPr lang="nl-NL" altLang="es-ES" sz="2000" kern="0" dirty="0">
                <a:solidFill>
                  <a:srgbClr val="000000"/>
                </a:solidFill>
              </a:rPr>
              <a:t>The magic of brands</a:t>
            </a:r>
          </a:p>
          <a:p>
            <a:pPr lvl="0" indent="358775" defTabSz="914400" fontAlgn="base">
              <a:spcAft>
                <a:spcPct val="0"/>
              </a:spcAft>
              <a:buSzPct val="80000"/>
              <a:buFont typeface="Arial" charset="0"/>
              <a:buChar char="•"/>
              <a:defRPr/>
            </a:pPr>
            <a:r>
              <a:rPr lang="nl-NL" altLang="es-ES" sz="2000" kern="0" dirty="0">
                <a:solidFill>
                  <a:srgbClr val="000000"/>
                </a:solidFill>
              </a:rPr>
              <a:t>What is a brand?</a:t>
            </a:r>
          </a:p>
          <a:p>
            <a:pPr lvl="0" indent="358775" defTabSz="914400" fontAlgn="base">
              <a:spcAft>
                <a:spcPct val="0"/>
              </a:spcAft>
              <a:buSzPct val="80000"/>
              <a:buFont typeface="Arial" charset="0"/>
              <a:buChar char="•"/>
              <a:defRPr/>
            </a:pPr>
            <a:r>
              <a:rPr lang="nl-NL" altLang="es-ES" sz="2000" kern="0" dirty="0">
                <a:solidFill>
                  <a:srgbClr val="000000"/>
                </a:solidFill>
              </a:rPr>
              <a:t>The significants of brands</a:t>
            </a:r>
          </a:p>
          <a:p>
            <a:pPr lvl="0" indent="358775" defTabSz="914400" fontAlgn="base">
              <a:spcAft>
                <a:spcPct val="0"/>
              </a:spcAft>
              <a:buSzPct val="80000"/>
              <a:buFont typeface="Arial" charset="0"/>
              <a:buChar char="•"/>
              <a:defRPr/>
            </a:pPr>
            <a:r>
              <a:rPr lang="nl-NL" altLang="es-ES" sz="2000" kern="0" dirty="0">
                <a:solidFill>
                  <a:srgbClr val="000000"/>
                </a:solidFill>
              </a:rPr>
              <a:t>Building a brand</a:t>
            </a:r>
          </a:p>
          <a:p>
            <a:pPr lvl="0" indent="358775" defTabSz="914400" fontAlgn="base">
              <a:spcAft>
                <a:spcPct val="0"/>
              </a:spcAft>
              <a:buSzPct val="80000"/>
              <a:buFont typeface="Arial" charset="0"/>
              <a:buChar char="•"/>
              <a:defRPr/>
            </a:pPr>
            <a:r>
              <a:rPr lang="nl-NL" altLang="es-ES" sz="2000" kern="0" dirty="0">
                <a:solidFill>
                  <a:srgbClr val="000000"/>
                </a:solidFill>
              </a:rPr>
              <a:t>Principles of brand building</a:t>
            </a:r>
          </a:p>
          <a:p>
            <a:pPr lvl="0" indent="358775" defTabSz="914400" fontAlgn="base">
              <a:spcAft>
                <a:spcPct val="0"/>
              </a:spcAft>
              <a:buSzPct val="80000"/>
              <a:buFont typeface="Arial" charset="0"/>
              <a:buChar char="•"/>
              <a:defRPr/>
            </a:pPr>
            <a:r>
              <a:rPr lang="nl-NL" altLang="es-ES" sz="2000" kern="0" dirty="0">
                <a:solidFill>
                  <a:srgbClr val="000000"/>
                </a:solidFill>
              </a:rPr>
              <a:t>Events based on image transfer</a:t>
            </a:r>
          </a:p>
          <a:p>
            <a:pPr lvl="0" indent="358775" defTabSz="914400" fontAlgn="base">
              <a:spcAft>
                <a:spcPct val="0"/>
              </a:spcAft>
              <a:buSzPct val="80000"/>
              <a:buFont typeface="Arial" charset="0"/>
              <a:buChar char="•"/>
              <a:defRPr/>
            </a:pPr>
            <a:r>
              <a:rPr lang="nl-NL" altLang="es-ES" sz="2000" kern="0" dirty="0">
                <a:solidFill>
                  <a:srgbClr val="000000"/>
                </a:solidFill>
              </a:rPr>
              <a:t>Questions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FB2A6D8-BDE0-47EA-BD08-B7D6DC8BC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defTabSz="9144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nl-NL" altLang="es-ES" sz="2000" b="0" kern="0" dirty="0">
                <a:solidFill>
                  <a:srgbClr val="000000"/>
                </a:solidFill>
                <a:ea typeface="+mn-ea"/>
              </a:rPr>
              <a:t>Contents lecture</a:t>
            </a:r>
            <a:br>
              <a:rPr lang="nl-NL" altLang="es-ES" sz="3000" b="0" kern="0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59534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92DAE9A-0971-4EDD-AAE4-CEE40FFFB00B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167731" y="4366824"/>
            <a:ext cx="5238750" cy="121879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1ED361D-8A04-422F-B711-35DD80D28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defTabSz="914400">
              <a:spcBef>
                <a:spcPct val="20000"/>
              </a:spcBef>
              <a:defRPr/>
            </a:pPr>
            <a:r>
              <a:rPr lang="nl-NL" sz="3000" b="0" kern="0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The magic of brands</a:t>
            </a:r>
            <a:br>
              <a:rPr lang="nl-NL" sz="3000" b="0" kern="0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</a:br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FEDAD1C-8530-457A-8526-3A2CD4275104}"/>
              </a:ext>
            </a:extLst>
          </p:cNvPr>
          <p:cNvSpPr/>
          <p:nvPr/>
        </p:nvSpPr>
        <p:spPr>
          <a:xfrm>
            <a:off x="1484416" y="1788551"/>
            <a:ext cx="433449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358775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Showing examples of brands.</a:t>
            </a:r>
            <a:r>
              <a:rPr kumimoji="0" lang="nl-NL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nl-NL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Why are these strong brands?</a:t>
            </a:r>
          </a:p>
          <a:p>
            <a:pPr marL="0" marR="0" lvl="0" indent="358775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Events as a product brand or corporate brand</a:t>
            </a:r>
          </a:p>
          <a:p>
            <a:pPr marL="0" marR="0" lvl="0" indent="358775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Events as a brand or imago transfer</a:t>
            </a:r>
            <a:endParaRPr kumimoji="0" lang="nl-NL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9306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86CB4DE-C6E7-480E-A12A-4392447BD1A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 defTabSz="914400">
              <a:buSzPct val="80000"/>
              <a:defRPr/>
            </a:pPr>
            <a:r>
              <a:rPr lang="nl-NL" sz="2400" kern="0" dirty="0">
                <a:solidFill>
                  <a:srgbClr val="000000"/>
                </a:solidFill>
              </a:rPr>
              <a:t>Definition brand</a:t>
            </a:r>
          </a:p>
          <a:p>
            <a:pPr lvl="0" indent="358775" algn="ctr" defTabSz="914400">
              <a:buSzPct val="80000"/>
              <a:defRPr/>
            </a:pPr>
            <a:r>
              <a:rPr lang="nl-NL" sz="3000" kern="0" dirty="0">
                <a:solidFill>
                  <a:srgbClr val="000000"/>
                </a:solidFill>
                <a:latin typeface="Calibri"/>
                <a:cs typeface="+mn-cs"/>
              </a:rPr>
              <a:t> </a:t>
            </a:r>
          </a:p>
          <a:p>
            <a:pPr lvl="0" indent="358775" algn="ctr" defTabSz="914400">
              <a:buSzPct val="80000"/>
              <a:defRPr/>
            </a:pPr>
            <a:r>
              <a:rPr lang="en-US" sz="2000" kern="0" dirty="0">
                <a:solidFill>
                  <a:srgbClr val="000000"/>
                </a:solidFill>
              </a:rPr>
              <a:t>A brand is a product, service, person or place to which, with the buyer or consumer in mind, relevant, unique, symbolic values have been added that are closely related to the needs of the consumer</a:t>
            </a:r>
            <a:r>
              <a:rPr lang="nl-NL" sz="2000" kern="0" dirty="0">
                <a:solidFill>
                  <a:srgbClr val="000000"/>
                </a:solidFill>
              </a:rPr>
              <a:t>.</a:t>
            </a:r>
            <a:endParaRPr lang="nl-NL" sz="2000" i="1" kern="0" dirty="0">
              <a:solidFill>
                <a:srgbClr val="000000"/>
              </a:solidFill>
            </a:endParaRP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26DEF5E-5BC1-49F2-B732-E6B7CBA8B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428541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685</TotalTime>
  <Words>427</Words>
  <Application>Microsoft Office PowerPoint</Application>
  <PresentationFormat>On-screen Show (4:3)</PresentationFormat>
  <Paragraphs>129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ＭＳ Ｐゴシック</vt:lpstr>
      <vt:lpstr>Arial</vt:lpstr>
      <vt:lpstr>Calibri</vt:lpstr>
      <vt:lpstr>Wingdings</vt:lpstr>
      <vt:lpstr>Office Theme</vt:lpstr>
      <vt:lpstr>Events as a Strategic Marketing Tool 2nd Edition</vt:lpstr>
      <vt:lpstr>PowerPoint Presentation</vt:lpstr>
      <vt:lpstr> </vt:lpstr>
      <vt:lpstr> The EVENTS model </vt:lpstr>
      <vt:lpstr>The EVENTS model, plan phase </vt:lpstr>
      <vt:lpstr>Chapter 6</vt:lpstr>
      <vt:lpstr>Contents lecture </vt:lpstr>
      <vt:lpstr>The magic of brands </vt:lpstr>
      <vt:lpstr> </vt:lpstr>
      <vt:lpstr> </vt:lpstr>
      <vt:lpstr> </vt:lpstr>
      <vt:lpstr> </vt:lpstr>
      <vt:lpstr> </vt:lpstr>
      <vt:lpstr>1. Brand associations </vt:lpstr>
      <vt:lpstr>1. Brand associations </vt:lpstr>
      <vt:lpstr>1. Brand associations </vt:lpstr>
      <vt:lpstr> </vt:lpstr>
      <vt:lpstr>Brand-identity prism developed by Kapferer (1992)</vt:lpstr>
      <vt:lpstr> </vt:lpstr>
      <vt:lpstr> </vt:lpstr>
      <vt:lpstr>Principles of brand building </vt:lpstr>
      <vt:lpstr>Events based on brand building </vt:lpstr>
      <vt:lpstr> </vt:lpstr>
      <vt:lpstr> </vt:lpstr>
      <vt:lpstr>Thank You</vt:lpstr>
    </vt:vector>
  </TitlesOfParts>
  <Company>CABI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Hilliar</dc:creator>
  <cp:lastModifiedBy>Emma McCann</cp:lastModifiedBy>
  <cp:revision>47</cp:revision>
  <dcterms:created xsi:type="dcterms:W3CDTF">2014-12-08T12:01:41Z</dcterms:created>
  <dcterms:modified xsi:type="dcterms:W3CDTF">2020-04-02T07:35:41Z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e892a75-59a0-4e0e-9b97-f68af558ca2b_Enabled">
    <vt:lpwstr>True</vt:lpwstr>
  </property>
  <property fmtid="{D5CDD505-2E9C-101B-9397-08002B2CF9AE}" pid="3" name="MSIP_Label_2e892a75-59a0-4e0e-9b97-f68af558ca2b_SiteId">
    <vt:lpwstr>9f1098df-eebc-4be7-9878-bc3c8d059fd7</vt:lpwstr>
  </property>
  <property fmtid="{D5CDD505-2E9C-101B-9397-08002B2CF9AE}" pid="4" name="MSIP_Label_2e892a75-59a0-4e0e-9b97-f68af558ca2b_Owner">
    <vt:lpwstr>E.McCann@cabi.org</vt:lpwstr>
  </property>
  <property fmtid="{D5CDD505-2E9C-101B-9397-08002B2CF9AE}" pid="5" name="MSIP_Label_2e892a75-59a0-4e0e-9b97-f68af558ca2b_SetDate">
    <vt:lpwstr>2020-01-27T12:36:40.9583091Z</vt:lpwstr>
  </property>
  <property fmtid="{D5CDD505-2E9C-101B-9397-08002B2CF9AE}" pid="6" name="MSIP_Label_2e892a75-59a0-4e0e-9b97-f68af558ca2b_Name">
    <vt:lpwstr>CABI</vt:lpwstr>
  </property>
  <property fmtid="{D5CDD505-2E9C-101B-9397-08002B2CF9AE}" pid="7" name="MSIP_Label_2e892a75-59a0-4e0e-9b97-f68af558ca2b_Application">
    <vt:lpwstr>Microsoft Azure Information Protection</vt:lpwstr>
  </property>
  <property fmtid="{D5CDD505-2E9C-101B-9397-08002B2CF9AE}" pid="8" name="MSIP_Label_2e892a75-59a0-4e0e-9b97-f68af558ca2b_ActionId">
    <vt:lpwstr>8452f72d-45f6-4172-91eb-29f64e868d0b</vt:lpwstr>
  </property>
  <property fmtid="{D5CDD505-2E9C-101B-9397-08002B2CF9AE}" pid="9" name="MSIP_Label_2e892a75-59a0-4e0e-9b97-f68af558ca2b_Extended_MSFT_Method">
    <vt:lpwstr>Automatic</vt:lpwstr>
  </property>
  <property fmtid="{D5CDD505-2E9C-101B-9397-08002B2CF9AE}" pid="10" name="Sensitivity">
    <vt:lpwstr>CABI</vt:lpwstr>
  </property>
</Properties>
</file>