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80" r:id="rId10"/>
    <p:sldId id="278" r:id="rId11"/>
    <p:sldId id="279" r:id="rId12"/>
    <p:sldId id="277" r:id="rId13"/>
    <p:sldId id="282" r:id="rId14"/>
    <p:sldId id="281" r:id="rId15"/>
    <p:sldId id="283" r:id="rId16"/>
    <p:sldId id="284" r:id="rId17"/>
    <p:sldId id="285" r:id="rId18"/>
    <p:sldId id="286" r:id="rId19"/>
    <p:sldId id="287" r:id="rId20"/>
    <p:sldId id="289" r:id="rId21"/>
    <p:sldId id="288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29"/>
    <a:srgbClr val="405C05"/>
    <a:srgbClr val="516AAC"/>
    <a:srgbClr val="BCBECE"/>
    <a:srgbClr val="9AA7C0"/>
    <a:srgbClr val="98A7BE"/>
    <a:srgbClr val="F8634F"/>
    <a:srgbClr val="607C2F"/>
    <a:srgbClr val="607C5E"/>
    <a:srgbClr val="496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41" autoAdjust="0"/>
  </p:normalViewPr>
  <p:slideViewPr>
    <p:cSldViewPr snapToGrid="0" snapToObjects="1">
      <p:cViewPr varScale="1">
        <p:scale>
          <a:sx n="81" d="100"/>
          <a:sy n="81" d="100"/>
        </p:scale>
        <p:origin x="1674" y="96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76EC23-7A08-4346-AF13-63A2F6A26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41429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B227B3-5C22-7E4A-B20B-3363A8AEC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3997" cy="57682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9A154B-DC99-8748-B3A5-BA0A1FBCD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1D1D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25DC1-E6F6-A948-8FDE-5A4F1BC92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8787B-6C95-D445-8CC3-2B3CC0B8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1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B11074-1EDA-3849-BB74-DF3A1C857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33881E-AB40-2F43-B8F5-DFCA258CA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CC83DC-15BD-B046-985D-044CF821D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870251-FF93-BB47-8509-206C25CF2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BB7E4F-35A3-2443-BCB5-AD8B77FD0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64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1D1D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Events as a Strategic Marketing Tool</a:t>
            </a:r>
            <a:br>
              <a:rPr lang="en-GB" dirty="0"/>
            </a:br>
            <a:r>
              <a:rPr lang="en-GB" sz="2000" dirty="0"/>
              <a:t>2nd Edition</a:t>
            </a:r>
            <a:endParaRPr lang="en-GB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Dorothé</a:t>
            </a:r>
            <a:r>
              <a:rPr lang="en-GB" dirty="0"/>
              <a:t> Gerritsen and Ronald van </a:t>
            </a:r>
            <a:r>
              <a:rPr lang="en-GB" dirty="0" err="1"/>
              <a:t>Olderen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B1E9F9-5033-47CE-AF5D-79FB27CD6C8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Marketing for events (marketing of an event)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Marketing through events (Event Marketing)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224C02-3A20-4F33-A37B-D47119DF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Perspectives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86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9EE3C7-1BC8-4887-B14B-F93E931EA6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79D43-B6D5-4E35-B32C-02F690E07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0374"/>
            <a:ext cx="9144000" cy="65025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A19333-AB92-458E-AD2E-2AABDF36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Event Marketing &amp; communication approach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2B664-8C91-4110-A50A-EA418B9686A0}"/>
              </a:ext>
            </a:extLst>
          </p:cNvPr>
          <p:cNvSpPr/>
          <p:nvPr/>
        </p:nvSpPr>
        <p:spPr>
          <a:xfrm>
            <a:off x="2588822" y="2690336"/>
            <a:ext cx="4381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Marketing of  </a:t>
            </a:r>
          </a:p>
          <a:p>
            <a:pPr algn="ctr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parties </a:t>
            </a:r>
          </a:p>
          <a:p>
            <a:pPr algn="ctr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or</a:t>
            </a:r>
          </a:p>
          <a:p>
            <a:pPr algn="ctr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Value creation through </a:t>
            </a:r>
          </a:p>
          <a:p>
            <a:pPr algn="ctr"/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Meaningful (live) encounters?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C351DD-B356-4563-958D-E93BA3AF5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792" y="4629327"/>
            <a:ext cx="3310415" cy="7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5B92C5-679E-47C6-BCC5-885A348C1C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Event marketing focuses on developing, intensifying and expanding a relationship (or brand relationship) with one or more target groups, in which the event or the series of events is used as a marketing and communication tool and in which emotion and experience are brought together. A clearly defined objective, message and target group, consistent with the organizer’s policy, is a precondition in this respect.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4CB5A-DD23-4F51-B8C6-A2FD2FA3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Definition Event Marketing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672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23DE53-A0A0-4914-AC9F-1C5FB3D4B7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9038" y="1393213"/>
            <a:ext cx="7196137" cy="40699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A66713-595A-4A33-B873-AB6B4E28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2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F1B647-17BA-4B78-A05B-1D358CBA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0EADE8-5A67-435C-B568-EC95389333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9356" y="1272382"/>
            <a:ext cx="7196137" cy="4029084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50029-3E4E-4E5A-8D92-8E9AFFF06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1104406"/>
            <a:ext cx="7248525" cy="43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9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C166B8-A4D3-41CA-B0FB-E715E643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70CE2B-2503-454A-A4E2-FC857383EE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F1662-7A02-4276-91D8-8256E17F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17" y="2000250"/>
            <a:ext cx="593766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B65DFE-4635-4D04-A456-77772FA9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1116281"/>
            <a:ext cx="7196137" cy="156100"/>
          </a:xfrm>
        </p:spPr>
        <p:txBody>
          <a:bodyPr>
            <a:normAutofit fontScale="90000"/>
          </a:bodyPr>
          <a:lstStyle/>
          <a:p>
            <a:pPr lvl="0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80000"/>
              <a:defRPr/>
            </a:pPr>
            <a:r>
              <a:rPr lang="nl-NL" altLang="es-ES" sz="27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Types of Event Marketing</a:t>
            </a:r>
            <a:br>
              <a:rPr lang="nl-NL" altLang="es-ES" sz="2800" b="0" kern="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br>
              <a:rPr lang="en-GB" dirty="0"/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C1322-48ED-4172-8ACE-47B283ECE2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lvl="0" indent="358775" defTabSz="914400" fontAlgn="base">
              <a:lnSpc>
                <a:spcPct val="150000"/>
              </a:lnSpc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cs typeface="+mn-cs"/>
              </a:rPr>
              <a:t>Conceive and organize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Brand events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Brand venues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Relationship events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Internal branding (internal brand events)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cs typeface="+mn-cs"/>
              </a:rPr>
              <a:t>Teaming up with an existing event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Sponsored events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Side events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Campaigns (edge of acceptability and legal)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Relationship events</a:t>
            </a:r>
          </a:p>
          <a:p>
            <a:pPr marL="717550" lvl="1" indent="-358775" defTabSz="914400" fontAlgn="base">
              <a:spcAft>
                <a:spcPct val="0"/>
              </a:spcAft>
              <a:buFontTx/>
              <a:buChar char="–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t>Internal branding events</a:t>
            </a:r>
          </a:p>
          <a:p>
            <a:pPr lvl="0" indent="358775" defTabSz="914400" fontAlgn="base">
              <a:spcAft>
                <a:spcPct val="0"/>
              </a:spcAft>
              <a:buSzPct val="80000"/>
              <a:buFont typeface="Arial" charset="0"/>
              <a:buChar char="•"/>
              <a:defRPr/>
            </a:pPr>
            <a:r>
              <a:rPr lang="nl-NL" altLang="es-ES" sz="2200" kern="0" dirty="0">
                <a:solidFill>
                  <a:srgbClr val="000000"/>
                </a:solidFill>
                <a:latin typeface="Calibri"/>
                <a:cs typeface="+mn-cs"/>
              </a:rPr>
              <a:t>Hosting, facilitating and/or financing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99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12FF13-DD8E-42FF-92C2-E6352DAF69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Power of events and Event Marketing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Encounters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Emotion and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Integrated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Being different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Networking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3D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Appealing to trade journalists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E00F83-CD1E-48A3-B10A-7F67AEB4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485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19FFC5-74DA-4E39-928A-D0F0865A38D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One-off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Complexity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76E3CC-0859-484B-94E4-D993E950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b="0" dirty="0"/>
              <a:t> Disadvantages events and Event Marketing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25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4FC03F-FED6-43D0-AC76-ACC4099A39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Objective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Message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Target market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Tools, means and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Customized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Follow-up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CC53D8-FD0D-4694-853D-597E910C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Key questions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2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Part I Plan – Chapter 3</a:t>
            </a:r>
          </a:p>
          <a:p>
            <a:r>
              <a:rPr lang="nl-NL" altLang="es-ES" dirty="0">
                <a:solidFill>
                  <a:schemeClr val="bg1"/>
                </a:solidFill>
              </a:rPr>
              <a:t>Event Marketing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64D28E-61B2-475B-B0F1-3887E48A60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Target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Expected contribution to the objective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Available alternatives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Level of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Feasibility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Time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Costs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B8962C-46B9-4426-AEDE-E288AE540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Choice for an event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70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F0E629-8950-4505-8FD4-C0F78C17D9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4400" b="1" dirty="0"/>
              <a:t>  </a:t>
            </a:r>
          </a:p>
          <a:p>
            <a:pPr algn="ctr"/>
            <a:endParaRPr lang="en-GB" b="1" dirty="0"/>
          </a:p>
          <a:p>
            <a:pPr algn="ctr"/>
            <a:r>
              <a:rPr lang="en-GB" sz="4000" b="1"/>
              <a:t>Questions?</a:t>
            </a:r>
            <a:endParaRPr lang="en-GB" sz="4000" b="1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A79C95-0E69-4288-95A6-700957A1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6649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FBD96-8393-43BD-9811-A92522AC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5A58A-7EC3-4161-9F06-913A5D71A504}"/>
              </a:ext>
            </a:extLst>
          </p:cNvPr>
          <p:cNvSpPr/>
          <p:nvPr/>
        </p:nvSpPr>
        <p:spPr>
          <a:xfrm>
            <a:off x="1021278" y="1652286"/>
            <a:ext cx="437011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775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 phase</a:t>
            </a:r>
          </a:p>
          <a:p>
            <a:pPr marL="0" marR="0" lvl="0" indent="358775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Introductory chapters</a:t>
            </a:r>
          </a:p>
          <a:p>
            <a:pPr marL="717550" marR="0" lvl="1" indent="-358775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alt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Chapters 1 and 2</a:t>
            </a:r>
          </a:p>
          <a:p>
            <a:pPr marL="0" marR="0" lvl="0" indent="358775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Event Marketing</a:t>
            </a:r>
          </a:p>
          <a:p>
            <a:pPr marL="717550" marR="0" lvl="1" indent="-358775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alt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Chapter 3</a:t>
            </a:r>
          </a:p>
          <a:p>
            <a:pPr marL="0" marR="0" lvl="0" indent="358775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Four types of marketing</a:t>
            </a:r>
          </a:p>
          <a:p>
            <a:pPr marL="717550" marR="0" lvl="1" indent="-358775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NL" alt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Chapters 4-7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FA689-5145-4AFC-933E-727F7D977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408" y="1293957"/>
            <a:ext cx="2850077" cy="42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950F35-893E-4314-8C23-BDC4C114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1174152"/>
          </a:xfrm>
        </p:spPr>
        <p:txBody>
          <a:bodyPr/>
          <a:lstStyle/>
          <a:p>
            <a:r>
              <a:rPr lang="en-GB" sz="2400" b="0" dirty="0"/>
              <a:t>The EVENTS model</a:t>
            </a:r>
            <a:br>
              <a:rPr lang="en-GB" dirty="0"/>
            </a:b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E0BB18-83C3-4FD2-BF46-A23EE71C81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3369" y="1551781"/>
            <a:ext cx="64674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1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3B0E47-4436-4B5E-876D-A68E3FF1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0" dirty="0"/>
              <a:t>The EVENTS model, plan phase</a:t>
            </a:r>
            <a:br>
              <a:rPr lang="en-GB" dirty="0"/>
            </a:b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4B537C-9406-43F1-9315-BCE1B060B73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3369" y="1432719"/>
            <a:ext cx="64674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2F781B-2103-4D91-96C0-F37818DC6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Chapter 3</a:t>
            </a:r>
            <a:br>
              <a:rPr lang="en-GB" dirty="0"/>
            </a:b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D0FC2-1352-4DCB-8E89-53DBE5FAD8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5" name="Picture 4" descr="M:\Voor Milenka\Gerritsen - EVENT MODEL\PNG\Deel-1_Hoofdstuk-3-01.png">
            <a:extLst>
              <a:ext uri="{FF2B5EF4-FFF2-40B4-BE49-F238E27FC236}">
                <a16:creationId xmlns:a16="http://schemas.microsoft.com/office/drawing/2014/main" id="{B67653C0-3296-4D9E-A034-B0D44238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31" y="1591036"/>
            <a:ext cx="6145213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94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15C320-1806-4453-94CC-AD7335DAB4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Emergence of Event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Perspectives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Reasons Event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Types of Event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Power of events and Event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Disadvantages of events and Event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Key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Choice for an event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6442E-5643-4642-B7A0-73EEEF1C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Contents lecture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87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F8B6C-1511-4A4E-B998-A430106E04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2000" dirty="0"/>
              <a:t>Marketing and the emergence of experiences</a:t>
            </a:r>
          </a:p>
          <a:p>
            <a:r>
              <a:rPr lang="en-GB" sz="2000" dirty="0"/>
              <a:t>Developments in marketing communication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55B0E0-ACAE-4AAD-8E71-502A245D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Emergence of Event Marketing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73A53-EA91-46C9-A5FE-CBF24A46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2270124"/>
            <a:ext cx="6686550" cy="33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8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881312-091D-4F53-A877-46A57F7065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9356" y="1356885"/>
            <a:ext cx="7196137" cy="4313237"/>
          </a:xfrm>
        </p:spPr>
        <p:txBody>
          <a:bodyPr/>
          <a:lstStyle/>
          <a:p>
            <a:r>
              <a:rPr lang="en-GB" sz="2000" dirty="0"/>
              <a:t>Developments in marketing communication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651013-7A4C-4986-A437-641B073F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 dirty="0"/>
              <a:t>Emergence of Event Marketing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724EA-6EDD-41F0-95A4-85CD1A41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036" y="1721655"/>
            <a:ext cx="3121423" cy="938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A56AB-04C3-4364-A640-ED4C7F9C3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38" y="2662634"/>
            <a:ext cx="3121423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D0445F-7C90-4683-BEEE-57D5F2F29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288" y="3640347"/>
            <a:ext cx="3121423" cy="93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7A62C3-FC4F-4A32-9760-248BC39CC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288" y="4561295"/>
            <a:ext cx="3121423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56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362</Words>
  <Application>Microsoft Office PowerPoint</Application>
  <PresentationFormat>On-screen Show (4:3)</PresentationFormat>
  <Paragraphs>105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ＭＳ Ｐゴシック</vt:lpstr>
      <vt:lpstr>Arial</vt:lpstr>
      <vt:lpstr>Calibri</vt:lpstr>
      <vt:lpstr>Office Theme</vt:lpstr>
      <vt:lpstr>Events as a Strategic Marketing Tool 2nd Edition</vt:lpstr>
      <vt:lpstr>PowerPoint Presentation</vt:lpstr>
      <vt:lpstr> </vt:lpstr>
      <vt:lpstr>The EVENTS model </vt:lpstr>
      <vt:lpstr>The EVENTS model, plan phase </vt:lpstr>
      <vt:lpstr>Chapter 3 </vt:lpstr>
      <vt:lpstr>Contents lecture </vt:lpstr>
      <vt:lpstr>Emergence of Event Marketing </vt:lpstr>
      <vt:lpstr>Emergence of Event Marketing </vt:lpstr>
      <vt:lpstr>Perspectives </vt:lpstr>
      <vt:lpstr>Event Marketing &amp; communication approach</vt:lpstr>
      <vt:lpstr>Definition Event Marketing </vt:lpstr>
      <vt:lpstr> </vt:lpstr>
      <vt:lpstr> </vt:lpstr>
      <vt:lpstr> </vt:lpstr>
      <vt:lpstr>Types of Event Marketing  </vt:lpstr>
      <vt:lpstr> </vt:lpstr>
      <vt:lpstr> Disadvantages events and Event Marketing </vt:lpstr>
      <vt:lpstr>Key questions </vt:lpstr>
      <vt:lpstr>Choice for an event </vt:lpstr>
      <vt:lpstr> </vt:lpstr>
      <vt:lpstr>Thank You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Emma McCann</cp:lastModifiedBy>
  <cp:revision>48</cp:revision>
  <dcterms:created xsi:type="dcterms:W3CDTF">2014-12-08T12:01:41Z</dcterms:created>
  <dcterms:modified xsi:type="dcterms:W3CDTF">2020-04-01T08:36:56Z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iteId">
    <vt:lpwstr>9f1098df-eebc-4be7-9878-bc3c8d059fd7</vt:lpwstr>
  </property>
  <property fmtid="{D5CDD505-2E9C-101B-9397-08002B2CF9AE}" pid="4" name="MSIP_Label_2e892a75-59a0-4e0e-9b97-f68af558ca2b_Owner">
    <vt:lpwstr>E.McCann@cabi.org</vt:lpwstr>
  </property>
  <property fmtid="{D5CDD505-2E9C-101B-9397-08002B2CF9AE}" pid="5" name="MSIP_Label_2e892a75-59a0-4e0e-9b97-f68af558ca2b_SetDate">
    <vt:lpwstr>2020-01-27T12:36:40.9583091Z</vt:lpwstr>
  </property>
  <property fmtid="{D5CDD505-2E9C-101B-9397-08002B2CF9AE}" pid="6" name="MSIP_Label_2e892a75-59a0-4e0e-9b97-f68af558ca2b_Name">
    <vt:lpwstr>CABI</vt:lpwstr>
  </property>
  <property fmtid="{D5CDD505-2E9C-101B-9397-08002B2CF9AE}" pid="7" name="MSIP_Label_2e892a75-59a0-4e0e-9b97-f68af558ca2b_Application">
    <vt:lpwstr>Microsoft Azure Information Protection</vt:lpwstr>
  </property>
  <property fmtid="{D5CDD505-2E9C-101B-9397-08002B2CF9AE}" pid="8" name="MSIP_Label_2e892a75-59a0-4e0e-9b97-f68af558ca2b_ActionId">
    <vt:lpwstr>8452f72d-45f6-4172-91eb-29f64e868d0b</vt:lpwstr>
  </property>
  <property fmtid="{D5CDD505-2E9C-101B-9397-08002B2CF9AE}" pid="9" name="MSIP_Label_2e892a75-59a0-4e0e-9b97-f68af558ca2b_Extended_MSFT_Method">
    <vt:lpwstr>Automatic</vt:lpwstr>
  </property>
  <property fmtid="{D5CDD505-2E9C-101B-9397-08002B2CF9AE}" pid="10" name="Sensitivity">
    <vt:lpwstr>CABI</vt:lpwstr>
  </property>
</Properties>
</file>