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1" r:id="rId4"/>
    <p:sldId id="272" r:id="rId5"/>
    <p:sldId id="274" r:id="rId6"/>
    <p:sldId id="275" r:id="rId7"/>
    <p:sldId id="276" r:id="rId8"/>
    <p:sldId id="273" r:id="rId9"/>
    <p:sldId id="279" r:id="rId10"/>
    <p:sldId id="278" r:id="rId11"/>
    <p:sldId id="277" r:id="rId12"/>
    <p:sldId id="282" r:id="rId13"/>
    <p:sldId id="281" r:id="rId14"/>
    <p:sldId id="280" r:id="rId15"/>
    <p:sldId id="283" r:id="rId16"/>
    <p:sldId id="284" r:id="rId17"/>
    <p:sldId id="285" r:id="rId18"/>
    <p:sldId id="287" r:id="rId19"/>
    <p:sldId id="286" r:id="rId20"/>
    <p:sldId id="290" r:id="rId21"/>
    <p:sldId id="289" r:id="rId22"/>
    <p:sldId id="288" r:id="rId23"/>
    <p:sldId id="292" r:id="rId24"/>
    <p:sldId id="291" r:id="rId25"/>
    <p:sldId id="293" r:id="rId26"/>
    <p:sldId id="295" r:id="rId27"/>
    <p:sldId id="294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29"/>
    <a:srgbClr val="405C05"/>
    <a:srgbClr val="516AAC"/>
    <a:srgbClr val="BCBECE"/>
    <a:srgbClr val="9AA7C0"/>
    <a:srgbClr val="98A7BE"/>
    <a:srgbClr val="F8634F"/>
    <a:srgbClr val="607C2F"/>
    <a:srgbClr val="607C5E"/>
    <a:srgbClr val="496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napToGrid="0" snapToObjects="1">
      <p:cViewPr varScale="1">
        <p:scale>
          <a:sx n="81" d="100"/>
          <a:sy n="81" d="100"/>
        </p:scale>
        <p:origin x="1674" y="96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6EC23-7A08-4346-AF13-63A2F6A26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41429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CB227B3-5C22-7E4A-B20B-3363A8AEC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3997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9A154B-DC99-8748-B3A5-BA0A1FBCD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1D1D29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625DC1-E6F6-A948-8FDE-5A4F1BC92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8787B-6C95-D445-8CC3-2B3CC0B87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B11074-1EDA-3849-BB74-DF3A1C857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33881E-AB40-2F43-B8F5-DFCA258CA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CC83DC-15BD-B046-985D-044CF821D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870251-FF93-BB47-8509-206C25CF2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BB7E4F-35A3-2443-BCB5-AD8B77FD0E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Events as a Strategic Marketing Tool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Dorothé</a:t>
            </a:r>
            <a:r>
              <a:rPr lang="en-GB" dirty="0"/>
              <a:t> Gerritsen and Ronald van </a:t>
            </a:r>
            <a:r>
              <a:rPr lang="en-GB" dirty="0" err="1"/>
              <a:t>Olderen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A5599E-55FD-4A28-AA0B-EFDAA0E2A1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An economy of meaningfulness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Transformation economy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CD50AD-1E79-43ED-9DB5-02E87CA2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Alternative terms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46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F8F9AD-B59E-4EEE-8C93-BF51A052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6" y="252609"/>
            <a:ext cx="7196137" cy="997743"/>
          </a:xfrm>
        </p:spPr>
        <p:txBody>
          <a:bodyPr/>
          <a:lstStyle/>
          <a:p>
            <a:r>
              <a:rPr lang="en-GB" sz="2400" b="0" dirty="0"/>
              <a:t>Happiness economy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880C5-03E2-4B1F-B1FC-36FE81A751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defTabSz="914400">
              <a:buSzPct val="80000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lvl="0" defTabSz="914400">
              <a:buSzPct val="80000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1. Enabling happiness</a:t>
            </a:r>
          </a:p>
          <a:p>
            <a:pPr lvl="0" defTabSz="914400">
              <a:buSzPct val="80000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2. Orchestrated happiness</a:t>
            </a:r>
          </a:p>
          <a:p>
            <a:pPr lvl="0" defTabSz="914400">
              <a:buSzPct val="80000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3. Helping people to help themselves</a:t>
            </a:r>
          </a:p>
          <a:p>
            <a:pPr lvl="0" defTabSz="914400">
              <a:buSzPct val="80000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4. Meaningful leisure products</a:t>
            </a:r>
          </a:p>
          <a:p>
            <a:pPr lvl="0" defTabSz="914400">
              <a:buSzPct val="80000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5. Events with added value</a:t>
            </a:r>
          </a:p>
          <a:p>
            <a:pPr lvl="0" defTabSz="914400">
              <a:buSzPct val="80000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6. Corporate social responsibility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99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3DB60B-4D9C-4EFF-9825-661A5825FA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Psychology and sociology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Seligman (2002): positive emotions, involvement and an economy of meaningfulness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Diener and Biswas-Diener (2008): family and friends, sense of direction and meaning and purpose in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Veenhoven</a:t>
            </a:r>
            <a:r>
              <a:rPr lang="en-GB" sz="2000" dirty="0"/>
              <a:t> (2006): liveability of the external environment  and the life skills of the individual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D3C4B7-55A9-49BB-BC5A-0F3EAE79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1. Enabling happiness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96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26B75-C3F9-4C5B-97A4-20331D8B59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Manipulability of happiness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How can professional organizations stimulate happiness in the workplace?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Opportunities for leisure managers: </a:t>
            </a:r>
          </a:p>
          <a:p>
            <a:r>
              <a:rPr lang="en-GB" sz="2000" dirty="0"/>
              <a:t>	- individual makes own choices;</a:t>
            </a:r>
          </a:p>
          <a:p>
            <a:r>
              <a:rPr lang="en-GB" sz="2000" dirty="0"/>
              <a:t>	- sectors like labour and health care considerably 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Evolution event manager from experience stagers to happiness managers (expertise in quality of life)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213221-04AC-4717-A477-45D78CCB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2.	Orchestrated happiness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83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7C0C08-2C61-4BC7-9132-BD235DC0BD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Ethics: risk of patronizing or manipulating emotions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Create possibilities to allow individuals to follow their own dreams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Meaning and purpose in the design and programming of events -&gt; permanent changes!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E0589F-B37D-43D7-8967-DED9AF96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3. Helping people to help themselves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2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F827E-5388-4763-ADBB-F4934E3E07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Focus of suppliers to lasting optimization of the leisure user’s contentment with life.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Not only temporary flow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Search for examples!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89F408-3F72-45C7-81AD-95EBB124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4.	Meaningful leisure products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51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7FD169-F87E-4EBA-B605-8A6B25E25D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Charity events</a:t>
            </a:r>
          </a:p>
          <a:p>
            <a:r>
              <a:rPr lang="en-GB" sz="2000" dirty="0"/>
              <a:t>       - Examples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5793F2-700C-4AE7-B3DE-23A42514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5. Events with added value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16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7FD169-F87E-4EBA-B605-8A6B25E25D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HEMA “</a:t>
            </a:r>
            <a:r>
              <a:rPr lang="en-GB" sz="2000" dirty="0" err="1"/>
              <a:t>Helpende</a:t>
            </a:r>
            <a:r>
              <a:rPr lang="en-GB" sz="2000" dirty="0"/>
              <a:t> </a:t>
            </a:r>
            <a:r>
              <a:rPr lang="en-GB" sz="2000" dirty="0" err="1"/>
              <a:t>Handen</a:t>
            </a:r>
            <a:r>
              <a:rPr lang="en-GB" sz="2000" dirty="0"/>
              <a:t> event”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Siemens Caring Hands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Artishock</a:t>
            </a:r>
            <a:r>
              <a:rPr lang="en-GB" sz="2000" dirty="0"/>
              <a:t> Event in Den Bosch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5793F2-700C-4AE7-B3DE-23A42514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6.	Corporate social responsibility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10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7F4DA0-D6D8-4812-BC9C-B1FE1D65F1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Focus from experiences to happiness and quality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Facilitating happiness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Individual level: achieve an increased sense of happiness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Social level: optimizing quality of life </a:t>
            </a:r>
          </a:p>
          <a:p>
            <a:r>
              <a:rPr lang="en-GB" sz="2000" dirty="0"/>
              <a:t>      - Quality of life in general</a:t>
            </a:r>
          </a:p>
          <a:p>
            <a:r>
              <a:rPr lang="en-GB" sz="2000" dirty="0"/>
              <a:t>      - Strengthen social cohesion within and between various groups and subgroups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9313C-068F-426D-8EE1-82905BC8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Innovation opportunities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5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696688-24A2-4B53-90E6-2BF4F61C62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98639" y="1271588"/>
            <a:ext cx="3776935" cy="43132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5DF0F1-174B-45B8-B95E-DF036B6B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Scenario study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91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Part I Plan – Chapter 2 </a:t>
            </a:r>
          </a:p>
          <a:p>
            <a:r>
              <a:rPr lang="nl-NL" altLang="es-ES" sz="2400" dirty="0">
                <a:solidFill>
                  <a:schemeClr val="bg1"/>
                </a:solidFill>
              </a:rPr>
              <a:t>Trends and developments: the consumers’ pursuit of happiness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87536-E1D4-4980-8432-635A8082CB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sz="2200" dirty="0"/>
          </a:p>
          <a:p>
            <a:r>
              <a:rPr lang="en-GB" sz="2200" dirty="0"/>
              <a:t>1. Formulating a project plan</a:t>
            </a:r>
          </a:p>
          <a:p>
            <a:r>
              <a:rPr lang="en-GB" sz="2200" dirty="0"/>
              <a:t>2. Carrying out a general trend analysis</a:t>
            </a:r>
          </a:p>
          <a:p>
            <a:r>
              <a:rPr lang="en-GB" sz="2200" dirty="0"/>
              <a:t>3. Reducing to a limited number of key trends</a:t>
            </a:r>
          </a:p>
          <a:p>
            <a:r>
              <a:rPr lang="en-GB" sz="2200" dirty="0"/>
              <a:t>4. Describing key trends</a:t>
            </a:r>
          </a:p>
          <a:p>
            <a:r>
              <a:rPr lang="en-GB" sz="2200" dirty="0"/>
              <a:t>5. Alternative scenarios</a:t>
            </a:r>
          </a:p>
          <a:p>
            <a:r>
              <a:rPr lang="en-GB" sz="2200" dirty="0"/>
              <a:t>6. Storyboards for each scenario</a:t>
            </a:r>
          </a:p>
          <a:p>
            <a:r>
              <a:rPr lang="en-GB" sz="2200" dirty="0"/>
              <a:t>7. Recommendations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E60010-9071-48E4-AB96-F84B4698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Seven steps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685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AA6D0-CF2C-492D-86A2-8A9E0B8DFC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600" dirty="0"/>
              <a:t>Two dominant trends</a:t>
            </a:r>
          </a:p>
          <a:p>
            <a:endParaRPr lang="en-GB" sz="26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Crowd versus cloud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Large scale mass events versus intimate encounters</a:t>
            </a:r>
          </a:p>
          <a:p>
            <a:pPr lvl="1"/>
            <a:endParaRPr lang="en-GB" sz="2200" dirty="0"/>
          </a:p>
          <a:p>
            <a:pPr lvl="1"/>
            <a:r>
              <a:rPr lang="en-GB" sz="2200" dirty="0"/>
              <a:t>Four alternative scenarios </a:t>
            </a:r>
          </a:p>
          <a:p>
            <a:pPr lvl="1"/>
            <a:endParaRPr lang="en-GB" sz="22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Large-scale physical encounters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Large-scale online encounters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Small-scale, physical encounters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Small-scale online encounters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D2AA22-9E97-4AD4-B318-5C4D9EA5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defRPr/>
            </a:pP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62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B5DD2A-6831-41B6-BD9B-CA4923B5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2700" b="0" dirty="0"/>
              <a:t>Four future scenarios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420CB-0D2F-4845-B4E9-0BFD1CF2D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843087"/>
            <a:ext cx="53625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7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B91370-28D9-456B-92DA-C074AA37DB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The physical large-scale encounters remain and will be supported by online applications. This scenario describes a future which is very similar to the status quo.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905F8E-FE8C-46E2-9CE3-66492F1E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b="0" dirty="0"/>
              <a:t>Scenario 1: large-scale encounters – crowd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638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7A039A-3214-4E38-9E5C-04C394148D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Large scale, online encounters are the majority of all events. Online contact has become more important than physical encounters which were in the central position before.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23F7A3-215A-4F98-A7A6-144DDADC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b="0" dirty="0"/>
              <a:t>Scenario 2: large-scale encounters – cloud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618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AF086B-3FB5-4D87-839E-24D3FBE08C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Small-scale physical encounters have become more important. Physical encounters still exist but take place in small-scale events.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6993D-621D-474F-A349-50A69E5D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b="0" dirty="0"/>
              <a:t>Scenario 3: small-scale encounters – crowd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613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6F09B-77C6-4275-9426-104ED0FF44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Small-scale online encounters have become more important. Live communication has almost disappeared, because communication has become online via internet on a daily basis.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3DDE7-F215-467F-BB28-295CCD86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b="0" dirty="0"/>
              <a:t>Scenario 4: small-scale encounters– cloud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183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BC6C8-9BD9-4D1C-9550-683E2E1B1C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4000" b="1"/>
              <a:t>Questions?</a:t>
            </a:r>
            <a:endParaRPr lang="en-GB" sz="4000" b="1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06768-5065-4FE7-B6A7-3F7904B4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858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DB50E3-991D-4241-AC43-7880FBCF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60E36-7799-4A7E-AE11-D873ED64E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28" y="1272380"/>
            <a:ext cx="2914732" cy="419554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496AC1-B5CE-44A5-8D07-43629EE81C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indent="358775" defTabSz="914400" fontAlgn="base"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endParaRPr lang="nl-NL" altLang="es-ES" sz="2000" kern="0" dirty="0">
              <a:solidFill>
                <a:srgbClr val="000000"/>
              </a:solidFill>
            </a:endParaRP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endParaRPr lang="nl-NL" altLang="es-ES" sz="2000" kern="0" dirty="0">
              <a:solidFill>
                <a:srgbClr val="000000"/>
              </a:solidFill>
            </a:endParaRP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NL" altLang="es-ES" sz="2000" kern="0" dirty="0">
                <a:solidFill>
                  <a:srgbClr val="000000"/>
                </a:solidFill>
              </a:rPr>
              <a:t>Phase: plan</a:t>
            </a: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NL" altLang="es-ES" sz="2000" kern="0" dirty="0">
                <a:solidFill>
                  <a:srgbClr val="000000"/>
                </a:solidFill>
              </a:rPr>
              <a:t>Introduction</a:t>
            </a:r>
          </a:p>
          <a:p>
            <a:pPr marL="717550" lvl="1" indent="-358775" defTabSz="914400" fontAlgn="base">
              <a:spcAft>
                <a:spcPct val="0"/>
              </a:spcAft>
              <a:buFontTx/>
              <a:buChar char="–"/>
            </a:pPr>
            <a:r>
              <a:rPr lang="nl-NL" altLang="es-ES" sz="2000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Chapters 1 and 2</a:t>
            </a: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NL" altLang="es-ES" sz="2000" kern="0" dirty="0">
                <a:solidFill>
                  <a:srgbClr val="000000"/>
                </a:solidFill>
              </a:rPr>
              <a:t>Event Marketing</a:t>
            </a:r>
          </a:p>
          <a:p>
            <a:pPr marL="717550" lvl="1" indent="-358775" defTabSz="914400" fontAlgn="base">
              <a:spcAft>
                <a:spcPct val="0"/>
              </a:spcAft>
              <a:buFontTx/>
              <a:buChar char="–"/>
            </a:pPr>
            <a:r>
              <a:rPr lang="nl-NL" altLang="es-ES" sz="2000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Chapter 3</a:t>
            </a: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NL" altLang="es-ES" sz="2000" kern="0" dirty="0">
                <a:solidFill>
                  <a:srgbClr val="000000"/>
                </a:solidFill>
              </a:rPr>
              <a:t>Four types of marketing</a:t>
            </a:r>
          </a:p>
          <a:p>
            <a:pPr marL="717550" lvl="1" indent="-358775" defTabSz="914400" fontAlgn="base">
              <a:spcAft>
                <a:spcPct val="0"/>
              </a:spcAft>
              <a:buFontTx/>
              <a:buChar char="–"/>
            </a:pPr>
            <a:r>
              <a:rPr lang="nl-NL" altLang="es-ES" sz="2000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Chapters 4-7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2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B13D-4E93-4C90-8C5C-2D5FC1D5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The EVENTS model</a:t>
            </a:r>
            <a:br>
              <a:rPr lang="en-GB" dirty="0"/>
            </a:b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E0BB18-83C3-4FD2-BF46-A23EE71C81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3369" y="1551781"/>
            <a:ext cx="64674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1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A829A0-B16F-40EF-BB57-181BE2FF60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14456" y="1651068"/>
            <a:ext cx="6145301" cy="35542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FC2AA1-3B0F-489A-AE68-6BEED656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The EVENTS model, plan phase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4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E184C-18AF-404B-A6A1-747CD9AC2C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52CBB3-EA3E-4EBB-A43F-87685D60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5" y="288235"/>
            <a:ext cx="7196137" cy="997743"/>
          </a:xfrm>
        </p:spPr>
        <p:txBody>
          <a:bodyPr/>
          <a:lstStyle/>
          <a:p>
            <a:r>
              <a:rPr lang="en-GB" sz="2400" b="0" dirty="0"/>
              <a:t>Chapter 2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0BB18-83C3-4FD2-BF46-A23EE71C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552575"/>
            <a:ext cx="64674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9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EBA8C5-5989-492E-866F-8F431AF9A4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Economic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Devaluation experience 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Happiness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Innovations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Scenario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Questions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B9AC2-2B1A-4501-8892-EAA6AB08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Contents lecture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25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95A4A8-D31D-400C-A92D-6FE60F8A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Economic stage</a:t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9334BB-CCC1-43FE-9824-9E270B21EA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8722" y="1474824"/>
            <a:ext cx="7196137" cy="3632128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0B10D5-2D55-4D1E-92CD-69FD054A4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51931"/>
              </p:ext>
            </p:extLst>
          </p:nvPr>
        </p:nvGraphicFramePr>
        <p:xfrm>
          <a:off x="1377538" y="1638795"/>
          <a:ext cx="6577108" cy="2109294"/>
        </p:xfrm>
        <a:graphic>
          <a:graphicData uri="http://schemas.openxmlformats.org/drawingml/2006/table">
            <a:tbl>
              <a:tblPr/>
              <a:tblGrid>
                <a:gridCol w="3303850">
                  <a:extLst>
                    <a:ext uri="{9D8B030D-6E8A-4147-A177-3AD203B41FA5}">
                      <a16:colId xmlns:a16="http://schemas.microsoft.com/office/drawing/2014/main" val="2310960345"/>
                    </a:ext>
                  </a:extLst>
                </a:gridCol>
                <a:gridCol w="1952438">
                  <a:extLst>
                    <a:ext uri="{9D8B030D-6E8A-4147-A177-3AD203B41FA5}">
                      <a16:colId xmlns:a16="http://schemas.microsoft.com/office/drawing/2014/main" val="3460284043"/>
                    </a:ext>
                  </a:extLst>
                </a:gridCol>
                <a:gridCol w="1320820">
                  <a:extLst>
                    <a:ext uri="{9D8B030D-6E8A-4147-A177-3AD203B41FA5}">
                      <a16:colId xmlns:a16="http://schemas.microsoft.com/office/drawing/2014/main" val="3594947492"/>
                    </a:ext>
                  </a:extLst>
                </a:gridCol>
              </a:tblGrid>
              <a:tr h="308934">
                <a:tc gridSpan="3"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Economic s</a:t>
                      </a:r>
                      <a:r>
                        <a:rPr lang="en-GB" sz="800" b="1" spc="-1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                                                        </a:t>
                      </a:r>
                      <a:r>
                        <a:rPr lang="en-GB" sz="800" b="1" spc="3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Supplier’s</a:t>
                      </a:r>
                      <a:r>
                        <a:rPr lang="en-GB" sz="800" b="1" spc="-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b="1" spc="-2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ocus                     </a:t>
                      </a:r>
                      <a:r>
                        <a:rPr lang="en-GB" sz="800" b="1" spc="18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onsumer’s </a:t>
                      </a:r>
                      <a:r>
                        <a:rPr lang="en-GB" sz="800" b="1" spc="-2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ocus</a:t>
                      </a:r>
                      <a:endParaRPr lang="en-GB" sz="11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29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679112"/>
                  </a:ext>
                </a:extLst>
              </a:tr>
              <a:tr h="308934"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</a:t>
                      </a:r>
                      <a:r>
                        <a:rPr lang="en-GB" sz="800" spc="-2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arian</a:t>
                      </a:r>
                      <a:r>
                        <a:rPr lang="en-GB" sz="800" spc="-5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economy</a:t>
                      </a:r>
                      <a:endParaRPr lang="en-GB" sz="11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</a:t>
                      </a:r>
                      <a:r>
                        <a:rPr lang="en-GB" sz="800" spc="-2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acting commodities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 spc="-15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800" spc="-5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ailability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629680"/>
                  </a:ext>
                </a:extLst>
              </a:tr>
              <a:tr h="308934"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r>
                        <a:rPr lang="en-GB" sz="800" spc="-3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economy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Manu</a:t>
                      </a:r>
                      <a:r>
                        <a:rPr lang="en-GB" sz="800" spc="-5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acturing</a:t>
                      </a:r>
                      <a:r>
                        <a:rPr lang="en-GB" sz="800" spc="5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products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 spc="-15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rice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33606"/>
                  </a:ext>
                </a:extLst>
              </a:tr>
              <a:tr h="308934"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Service</a:t>
                      </a:r>
                      <a:r>
                        <a:rPr lang="en-GB" sz="800" spc="-1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economy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</a:t>
                      </a:r>
                      <a:r>
                        <a:rPr lang="en-GB" sz="800" spc="-1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ering</a:t>
                      </a:r>
                      <a:r>
                        <a:rPr lang="en-GB" sz="800" spc="-5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services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Quality</a:t>
                      </a:r>
                      <a:endParaRPr lang="en-GB" sz="11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437753"/>
                  </a:ext>
                </a:extLst>
              </a:tr>
              <a:tr h="559166"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Experience</a:t>
                      </a:r>
                      <a:r>
                        <a:rPr lang="en-GB" sz="800" spc="-15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economy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800" spc="-15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aging</a:t>
                      </a:r>
                      <a:r>
                        <a:rPr lang="en-GB" sz="800" spc="-5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experiences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Authenticity</a:t>
                      </a:r>
                      <a:endParaRPr lang="en-GB" sz="11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563521"/>
                  </a:ext>
                </a:extLst>
              </a:tr>
              <a:tr h="314392">
                <a:tc>
                  <a:txBody>
                    <a:bodyPr/>
                    <a:lstStyle/>
                    <a:p>
                      <a:pPr marL="476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GB" sz="800" spc="-35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800" spc="-2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800" spc="-35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ormation</a:t>
                      </a:r>
                      <a:r>
                        <a:rPr lang="en-GB" sz="800" spc="17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economy</a:t>
                      </a:r>
                      <a:r>
                        <a:rPr lang="en-GB" sz="800" spc="4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(happiness</a:t>
                      </a:r>
                      <a:r>
                        <a:rPr lang="en-GB" sz="800" spc="-6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economy)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2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016770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20DCBF95-D3F7-4389-93CA-C07EC4C1F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3290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472B70-E33E-4AFC-A1E4-2B04EB46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808" y="5106951"/>
            <a:ext cx="4759631" cy="6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4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22FF26-FB88-468A-95FE-BD95491656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Characteristics of this new economic stage is that suppliers are taking on the challenge of bringing about permanent changes in the consumer and to help him give his life meaning.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53F6E-F10E-4295-A021-75237012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The happiness economy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37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683</Words>
  <Application>Microsoft Office PowerPoint</Application>
  <PresentationFormat>On-screen Show (4:3)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Office Theme</vt:lpstr>
      <vt:lpstr>Events as a Strategic Marketing Tool 2nd Edition</vt:lpstr>
      <vt:lpstr>PowerPoint Presentation</vt:lpstr>
      <vt:lpstr> </vt:lpstr>
      <vt:lpstr>The EVENTS model </vt:lpstr>
      <vt:lpstr>The EVENTS model, plan phase </vt:lpstr>
      <vt:lpstr>Chapter 2 </vt:lpstr>
      <vt:lpstr>Contents lecture </vt:lpstr>
      <vt:lpstr>Economic stage </vt:lpstr>
      <vt:lpstr>The happiness economy </vt:lpstr>
      <vt:lpstr>Alternative terms </vt:lpstr>
      <vt:lpstr>Happiness economy </vt:lpstr>
      <vt:lpstr>1. Enabling happiness </vt:lpstr>
      <vt:lpstr>2. Orchestrated happiness </vt:lpstr>
      <vt:lpstr>3. Helping people to help themselves </vt:lpstr>
      <vt:lpstr>4. Meaningful leisure products </vt:lpstr>
      <vt:lpstr>5. Events with added value </vt:lpstr>
      <vt:lpstr>6. Corporate social responsibility </vt:lpstr>
      <vt:lpstr>Innovation opportunities </vt:lpstr>
      <vt:lpstr>Scenario study </vt:lpstr>
      <vt:lpstr>Seven steps </vt:lpstr>
      <vt:lpstr> </vt:lpstr>
      <vt:lpstr> Four future scenarios </vt:lpstr>
      <vt:lpstr>Scenario 1: large-scale encounters – crowd  </vt:lpstr>
      <vt:lpstr>Scenario 2: large-scale encounters – cloud  </vt:lpstr>
      <vt:lpstr>Scenario 3: small-scale encounters – crowd  </vt:lpstr>
      <vt:lpstr>Scenario 4: small-scale encounters– cloud  </vt:lpstr>
      <vt:lpstr> </vt:lpstr>
      <vt:lpstr>Thank You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47</cp:revision>
  <dcterms:created xsi:type="dcterms:W3CDTF">2014-12-08T12:01:41Z</dcterms:created>
  <dcterms:modified xsi:type="dcterms:W3CDTF">2020-04-01T08:35:17Z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2020-01-27T12:36:40.9583091Z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8452f72d-45f6-4172-91eb-29f64e868d0b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