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9" r:id="rId4"/>
    <p:sldId id="271" r:id="rId5"/>
    <p:sldId id="278" r:id="rId6"/>
    <p:sldId id="277" r:id="rId7"/>
    <p:sldId id="276" r:id="rId8"/>
    <p:sldId id="275" r:id="rId9"/>
    <p:sldId id="274" r:id="rId10"/>
    <p:sldId id="273" r:id="rId11"/>
    <p:sldId id="280" r:id="rId12"/>
    <p:sldId id="282" r:id="rId13"/>
    <p:sldId id="283" r:id="rId14"/>
    <p:sldId id="284" r:id="rId15"/>
    <p:sldId id="289" r:id="rId16"/>
    <p:sldId id="281" r:id="rId17"/>
    <p:sldId id="288" r:id="rId18"/>
    <p:sldId id="287" r:id="rId19"/>
    <p:sldId id="286" r:id="rId20"/>
    <p:sldId id="293" r:id="rId21"/>
    <p:sldId id="292" r:id="rId22"/>
    <p:sldId id="285" r:id="rId23"/>
    <p:sldId id="291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29"/>
    <a:srgbClr val="405C05"/>
    <a:srgbClr val="516AAC"/>
    <a:srgbClr val="BCBECE"/>
    <a:srgbClr val="9AA7C0"/>
    <a:srgbClr val="98A7BE"/>
    <a:srgbClr val="F8634F"/>
    <a:srgbClr val="607C2F"/>
    <a:srgbClr val="607C5E"/>
    <a:srgbClr val="496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6EC23-7A08-4346-AF13-63A2F6A26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41429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CB227B3-5C22-7E4A-B20B-3363A8AEC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3997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9A154B-DC99-8748-B3A5-BA0A1FBCD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1D1D29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625DC1-E6F6-A948-8FDE-5A4F1BC928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8787B-6C95-D445-8CC3-2B3CC0B87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B11074-1EDA-3849-BB74-DF3A1C857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33881E-AB40-2F43-B8F5-DFCA258CA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CC83DC-15BD-B046-985D-044CF821D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870251-FF93-BB47-8509-206C25CF2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6BB7E4F-35A3-2443-BCB5-AD8B77FD0E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Events as a Strategic Marketing Tool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Dorothé</a:t>
            </a:r>
            <a:r>
              <a:rPr lang="en-GB" dirty="0"/>
              <a:t> Gerritsen and Ronald van </a:t>
            </a:r>
            <a:r>
              <a:rPr lang="en-GB" dirty="0" err="1"/>
              <a:t>Olderen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C841DD-DC80-49D6-B2D1-816A72A503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algn="ctr" defTabSz="914400" fontAlgn="base">
              <a:spcAft>
                <a:spcPct val="0"/>
              </a:spcAft>
              <a:buSzPct val="80000"/>
            </a:pPr>
            <a:endParaRPr lang="nl-NL" altLang="es-ES" sz="28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algn="ctr" defTabSz="914400" fontAlgn="base">
              <a:spcAft>
                <a:spcPct val="0"/>
              </a:spcAft>
              <a:buSzPct val="80000"/>
            </a:pPr>
            <a:r>
              <a:rPr lang="nl-NL" altLang="es-ES" sz="2000" kern="0" dirty="0">
                <a:solidFill>
                  <a:srgbClr val="000000"/>
                </a:solidFill>
              </a:rPr>
              <a:t>Effects are reactions to actions. There are intended and unintended effects. The intended effects of an event ensue from the predetermined objectives.</a:t>
            </a:r>
          </a:p>
          <a:p>
            <a:pPr lvl="0" algn="ctr" defTabSz="914400" fontAlgn="base">
              <a:spcAft>
                <a:spcPct val="0"/>
              </a:spcAft>
              <a:buSzPct val="80000"/>
            </a:pPr>
            <a:r>
              <a:rPr lang="nl-NL" altLang="es-ES" sz="2000" kern="0" dirty="0">
                <a:solidFill>
                  <a:srgbClr val="000000"/>
                </a:solidFill>
              </a:rPr>
              <a:t>Unintended effects refer to consequences you could not have foreseen in advance.</a:t>
            </a:r>
            <a:endParaRPr lang="en-US" altLang="es-ES" sz="2000" kern="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50CE04-459E-422C-AFAF-6AC9190E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95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19EF-342A-4B15-8D60-FDB8C311B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defTabSz="914400">
              <a:buSzPct val="80000"/>
              <a:defRPr/>
            </a:pPr>
            <a:endParaRPr lang="nl-NL" sz="2000" kern="0" dirty="0">
              <a:solidFill>
                <a:srgbClr val="000000"/>
              </a:solidFill>
            </a:endParaRPr>
          </a:p>
          <a:p>
            <a:pPr lvl="0" defTabSz="914400">
              <a:buSzPct val="80000"/>
              <a:defRPr/>
            </a:pPr>
            <a:endParaRPr lang="nl-NL" sz="2000" kern="0" dirty="0">
              <a:solidFill>
                <a:srgbClr val="000000"/>
              </a:solidFill>
            </a:endParaRPr>
          </a:p>
          <a:p>
            <a:pPr lvl="0" defTabSz="914400">
              <a:buSzPct val="80000"/>
              <a:defRPr/>
            </a:pPr>
            <a:endParaRPr lang="nl-NL" sz="2000" kern="0" dirty="0">
              <a:solidFill>
                <a:srgbClr val="000000"/>
              </a:solidFill>
            </a:endParaRPr>
          </a:p>
          <a:p>
            <a:pPr lvl="0" defTabSz="914400">
              <a:buSzPct val="80000"/>
              <a:defRPr/>
            </a:pPr>
            <a:endParaRPr lang="nl-NL" sz="2000" kern="0" dirty="0">
              <a:solidFill>
                <a:srgbClr val="000000"/>
              </a:solidFill>
            </a:endParaRPr>
          </a:p>
          <a:p>
            <a:pPr lvl="0" defTabSz="914400">
              <a:buSzPct val="80000"/>
              <a:defRPr/>
            </a:pPr>
            <a:endParaRPr lang="nl-NL" sz="2000" kern="0" dirty="0">
              <a:solidFill>
                <a:srgbClr val="000000"/>
              </a:solidFill>
            </a:endParaRPr>
          </a:p>
          <a:p>
            <a:pPr lvl="0" defTabSz="914400">
              <a:buSzPct val="80000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Types of effects of  </a:t>
            </a:r>
          </a:p>
          <a:p>
            <a:pPr lvl="0" defTabSz="914400">
              <a:buSzPct val="80000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public events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E8A3A1-9B72-4014-8147-293C1302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2555C-863E-42FD-8202-32746DB690A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r>
              <a:rPr lang="en-GB" sz="1000" dirty="0"/>
              <a:t>Effects matrix for public events. (source: Hall, 1992)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38F5D1-6C65-4E4C-9000-AE9605FD7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9" y="1657957"/>
            <a:ext cx="4877093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6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1BD12A-21EC-4E7A-9452-B096C19E88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95424" y="1670597"/>
            <a:ext cx="4490069" cy="351521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0CB939-4BBD-431E-AD12-B7B90CAD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AD57C-1A34-4765-939D-CCF7D6EB02C0}"/>
              </a:ext>
            </a:extLst>
          </p:cNvPr>
          <p:cNvSpPr/>
          <p:nvPr/>
        </p:nvSpPr>
        <p:spPr>
          <a:xfrm>
            <a:off x="1009403" y="2690336"/>
            <a:ext cx="28860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Different points of emphasis public and business events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5DA43-DFAF-4D6A-8585-88E3B92EC4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defTabSz="914400">
              <a:buSzPct val="80000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What is effect measurement?</a:t>
            </a:r>
          </a:p>
          <a:p>
            <a:pPr lvl="0" defTabSz="914400">
              <a:buSzPct val="80000"/>
              <a:defRPr/>
            </a:pPr>
            <a:r>
              <a:rPr lang="en-US" sz="2000" kern="0" dirty="0">
                <a:solidFill>
                  <a:srgbClr val="000000"/>
                </a:solidFill>
              </a:rPr>
              <a:t>Effect measurement comprises the collection of data for the analysis of an event to be able to: make adjustments before, during and after an event; account for everything; improve processes; and formulate new objectives</a:t>
            </a:r>
            <a:r>
              <a:rPr lang="nl-NL" sz="2000" kern="0" dirty="0">
                <a:solidFill>
                  <a:srgbClr val="000000"/>
                </a:solidFill>
              </a:rPr>
              <a:t>.</a:t>
            </a:r>
          </a:p>
          <a:p>
            <a:pPr marL="342900" lvl="1" indent="-342900" defTabSz="914400">
              <a:buNone/>
              <a:defRPr/>
            </a:pPr>
            <a:endParaRPr lang="nl-NL" sz="2000" kern="0" dirty="0">
              <a:solidFill>
                <a:srgbClr val="000000"/>
              </a:solidFill>
              <a:ea typeface="ＭＳ Ｐゴシック" charset="-128"/>
            </a:endParaRPr>
          </a:p>
          <a:p>
            <a:pPr lvl="0" defTabSz="914400">
              <a:buSzPct val="80000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Who wants to know what and why?</a:t>
            </a:r>
          </a:p>
          <a:p>
            <a:pPr lvl="0" defTabSz="914400">
              <a:buSzPct val="80000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The angle of the measurement is very important.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408042-14D3-4D54-A4B1-9B7A2B9E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7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16B751-AB08-450E-8771-2AF480CBC0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indent="358775" defTabSz="914400" fontAlgn="base"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endParaRPr lang="nl-NL" altLang="es-ES" sz="2000" kern="0" dirty="0">
              <a:solidFill>
                <a:srgbClr val="000000"/>
              </a:solidFill>
            </a:endParaRPr>
          </a:p>
          <a:p>
            <a:pPr lvl="0" indent="358775" defTabSz="914400" fontAlgn="base"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endParaRPr lang="nl-NL" altLang="es-ES" sz="2000" kern="0" dirty="0">
              <a:solidFill>
                <a:srgbClr val="000000"/>
              </a:solidFill>
            </a:endParaRPr>
          </a:p>
          <a:p>
            <a:pPr lvl="0" indent="358775" defTabSz="914400" fontAlgn="base"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</a:rPr>
              <a:t>Accountability</a:t>
            </a:r>
          </a:p>
          <a:p>
            <a:pPr lvl="0" indent="358775" defTabSz="914400" fontAlgn="base"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</a:rPr>
              <a:t>Return on investment (ROI)</a:t>
            </a:r>
          </a:p>
          <a:p>
            <a:pPr lvl="0" indent="358775" defTabSz="914400" fontAlgn="base"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</a:rPr>
              <a:t>Making adjustments</a:t>
            </a:r>
          </a:p>
          <a:p>
            <a:pPr lvl="0" indent="358775" defTabSz="914400" fontAlgn="base"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</a:rPr>
              <a:t>Looking back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74F56D-FC5A-4A8E-B903-AAE0EA87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l-NL" altLang="es-ES" sz="2400" b="0" kern="0" dirty="0">
                <a:solidFill>
                  <a:srgbClr val="000000"/>
                </a:solidFill>
                <a:ea typeface="+mn-ea"/>
              </a:rPr>
              <a:t>Reasons for effect measurement</a:t>
            </a:r>
            <a:br>
              <a:rPr lang="nl-NL" altLang="es-E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3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32AEC-D0E3-4957-B1C0-469D554518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57188" lvl="1" indent="-357188" defTabSz="914400">
              <a:buFont typeface="Arial" pitchFamily="34" charset="0"/>
              <a:buChar char="•"/>
              <a:defRPr/>
            </a:pPr>
            <a:endParaRPr lang="nl-NL" sz="2000" kern="0" dirty="0">
              <a:solidFill>
                <a:srgbClr val="000000"/>
              </a:solidFill>
              <a:ea typeface="ＭＳ Ｐゴシック" charset="-128"/>
            </a:endParaRPr>
          </a:p>
          <a:p>
            <a:pPr marL="357188" lvl="1" indent="-357188" defTabSz="914400">
              <a:buFont typeface="Arial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  <a:ea typeface="ＭＳ Ｐゴシック" charset="-128"/>
              </a:rPr>
              <a:t>What question</a:t>
            </a:r>
          </a:p>
          <a:p>
            <a:pPr marL="357188" lvl="1" indent="-357188" defTabSz="914400">
              <a:buFont typeface="Arial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  <a:ea typeface="ＭＳ Ｐゴシック" charset="-128"/>
              </a:rPr>
              <a:t>Hierarchy of objectives</a:t>
            </a:r>
          </a:p>
          <a:p>
            <a:pPr marL="712788" lvl="3" indent="-255588" defTabSz="914400">
              <a:buFont typeface="Calibri" pitchFamily="34" charset="0"/>
              <a:buChar char="−"/>
              <a:defRPr/>
            </a:pPr>
            <a:r>
              <a:rPr lang="nl-NL" kern="0" dirty="0">
                <a:solidFill>
                  <a:srgbClr val="000000"/>
                </a:solidFill>
                <a:ea typeface="ＭＳ Ｐゴシック" charset="-128"/>
              </a:rPr>
              <a:t>Strategic effect objectives</a:t>
            </a:r>
          </a:p>
          <a:p>
            <a:pPr marL="712788" lvl="3" indent="-255588" defTabSz="914400">
              <a:buFont typeface="Calibri" pitchFamily="34" charset="0"/>
              <a:buChar char="−"/>
              <a:defRPr/>
            </a:pPr>
            <a:r>
              <a:rPr lang="nl-NL" kern="0" dirty="0">
                <a:solidFill>
                  <a:srgbClr val="000000"/>
                </a:solidFill>
                <a:ea typeface="ＭＳ Ｐゴシック" charset="-128"/>
              </a:rPr>
              <a:t>Operational effect objectives</a:t>
            </a:r>
          </a:p>
          <a:p>
            <a:pPr marL="712788" lvl="3" indent="-255588" defTabSz="914400">
              <a:buFont typeface="Calibri" pitchFamily="34" charset="0"/>
              <a:buChar char="−"/>
              <a:defRPr/>
            </a:pPr>
            <a:r>
              <a:rPr lang="nl-NL" kern="0" dirty="0">
                <a:solidFill>
                  <a:srgbClr val="000000"/>
                </a:solidFill>
                <a:ea typeface="ＭＳ Ｐゴシック" charset="-128"/>
              </a:rPr>
              <a:t>Attainment objectives</a:t>
            </a:r>
          </a:p>
          <a:p>
            <a:pPr marL="357188" lvl="1" indent="-357188" defTabSz="914400">
              <a:buFont typeface="Arial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  <a:ea typeface="ＭＳ Ｐゴシック" charset="-128"/>
              </a:rPr>
              <a:t>SMART objectives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D47D97-5573-4F8F-9A29-4B907409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Objectives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1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F9FC01-2CBE-4BA2-9AA8-4A73A8503E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indent="358775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Strategic effect objectives</a:t>
            </a:r>
          </a:p>
          <a:p>
            <a:pPr marL="712788" lvl="2" indent="-312738" defTabSz="914400">
              <a:buFont typeface="Calibri" pitchFamily="34" charset="0"/>
              <a:buChar char="−"/>
              <a:defRPr/>
            </a:pPr>
            <a:r>
              <a:rPr lang="nl-NL" sz="2000" kern="0" dirty="0">
                <a:solidFill>
                  <a:srgbClr val="000000"/>
                </a:solidFill>
                <a:ea typeface="ＭＳ Ｐゴシック" charset="-128"/>
              </a:rPr>
              <a:t>Corporate objectives are the basis</a:t>
            </a:r>
          </a:p>
          <a:p>
            <a:pPr marL="712788" lvl="2" indent="-312738" defTabSz="914400">
              <a:buFont typeface="Calibri" pitchFamily="34" charset="0"/>
              <a:buChar char="−"/>
              <a:defRPr/>
            </a:pPr>
            <a:r>
              <a:rPr lang="nl-NL" sz="2000" kern="0" dirty="0">
                <a:solidFill>
                  <a:srgbClr val="000000"/>
                </a:solidFill>
                <a:ea typeface="ＭＳ Ｐゴシック" charset="-128"/>
              </a:rPr>
              <a:t>Long-term</a:t>
            </a:r>
          </a:p>
          <a:p>
            <a:pPr lvl="0" indent="358775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Operational effect objectives</a:t>
            </a:r>
          </a:p>
          <a:p>
            <a:pPr marL="712788" lvl="2" indent="-312738" defTabSz="914400">
              <a:buFont typeface="Calibri" pitchFamily="34" charset="0"/>
              <a:buChar char="−"/>
              <a:defRPr/>
            </a:pPr>
            <a:r>
              <a:rPr lang="nl-NL" sz="2000" kern="0" dirty="0">
                <a:solidFill>
                  <a:srgbClr val="000000"/>
                </a:solidFill>
                <a:ea typeface="ＭＳ Ｐゴシック" charset="-128"/>
              </a:rPr>
              <a:t>Degree of satisfaction and appreciation on event</a:t>
            </a:r>
          </a:p>
          <a:p>
            <a:pPr lvl="0" indent="358775" defTabSz="914400">
              <a:buSzPct val="80000"/>
              <a:buFont typeface="Arial" panose="020B0604020202020204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</a:rPr>
              <a:t>Attainment objectives</a:t>
            </a:r>
          </a:p>
          <a:p>
            <a:pPr marL="712788" lvl="2" indent="-312738" defTabSz="914400">
              <a:buFont typeface="Calibri" pitchFamily="34" charset="0"/>
              <a:buChar char="−"/>
              <a:defRPr/>
            </a:pPr>
            <a:r>
              <a:rPr lang="nl-NL" sz="2000" kern="0" dirty="0">
                <a:solidFill>
                  <a:srgbClr val="000000"/>
                </a:solidFill>
                <a:ea typeface="ＭＳ Ｐゴシック" charset="-128"/>
              </a:rPr>
              <a:t>Quality and quantity of the target group to be reached at an event</a:t>
            </a:r>
          </a:p>
          <a:p>
            <a:pPr marL="712788" lvl="2" indent="-312738" defTabSz="914400">
              <a:buFont typeface="Calibri" pitchFamily="34" charset="0"/>
              <a:buChar char="−"/>
              <a:defRPr/>
            </a:pPr>
            <a:r>
              <a:rPr lang="nl-NL" sz="2000" kern="0" dirty="0">
                <a:solidFill>
                  <a:srgbClr val="000000"/>
                </a:solidFill>
                <a:ea typeface="ＭＳ Ｐゴシック" charset="-128"/>
              </a:rPr>
              <a:t>Potential and effective reach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9FF77E-1AD8-4F41-8EC4-B012C38C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Hierarchy of objectives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7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C9248D-BBD0-455C-A7F9-350A069896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42950" lvl="2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nl-NL" altLang="es-ES" sz="2000" kern="0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2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  <a:ea typeface="ＭＳ Ｐゴシック" charset="-128"/>
              </a:rPr>
              <a:t>are embedded in strategy of the organization</a:t>
            </a:r>
          </a:p>
          <a:p>
            <a:pPr marL="742950" lvl="2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nl-NL" altLang="es-ES" sz="2000" kern="0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2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  <a:ea typeface="ＭＳ Ｐゴシック" charset="-128"/>
              </a:rPr>
              <a:t>have measurable performance indicators</a:t>
            </a:r>
          </a:p>
          <a:p>
            <a:pPr marL="742950" lvl="2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nl-NL" altLang="es-ES" sz="2000" kern="0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2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  <a:ea typeface="ＭＳ Ｐゴシック" charset="-128"/>
              </a:rPr>
              <a:t>are logical, transparant and lucid</a:t>
            </a:r>
          </a:p>
          <a:p>
            <a:pPr marL="742950" lvl="2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nl-NL" altLang="es-ES" sz="2000" kern="0" dirty="0">
              <a:solidFill>
                <a:srgbClr val="000000"/>
              </a:solidFill>
              <a:ea typeface="ＭＳ Ｐゴシック" charset="-128"/>
            </a:endParaRPr>
          </a:p>
          <a:p>
            <a:pPr marL="742950" lvl="2" indent="-342900" defTabSz="9144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  <a:ea typeface="ＭＳ Ｐゴシック" charset="-128"/>
              </a:rPr>
              <a:t>are SMART (Specific, Measurable, Acceptable, Realistic, Time bound)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01E396-B901-476D-BA29-F4E752A3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l-NL" altLang="es-ES" sz="2400" b="0" kern="0" dirty="0">
                <a:solidFill>
                  <a:srgbClr val="000000"/>
                </a:solidFill>
                <a:ea typeface="+mn-ea"/>
              </a:rPr>
              <a:t>Good (SMART) objectives</a:t>
            </a:r>
            <a:br>
              <a:rPr lang="nl-NL" altLang="es-ES" sz="28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78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89B61D-18A7-4A4B-84D6-D9E9ECB929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57188" lvl="1" indent="-357188" defTabSz="914400">
              <a:buFont typeface="Arial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  <a:ea typeface="ＭＳ Ｐゴシック" charset="-128"/>
              </a:rPr>
              <a:t>Beter position to work out a concept and design for an event</a:t>
            </a:r>
          </a:p>
          <a:p>
            <a:pPr marL="357188" lvl="1" indent="-357188" defTabSz="914400">
              <a:buFont typeface="Arial" pitchFamily="34" charset="0"/>
              <a:buChar char="•"/>
              <a:defRPr/>
            </a:pPr>
            <a:r>
              <a:rPr lang="nl-NL" sz="2000" kern="0" dirty="0">
                <a:solidFill>
                  <a:srgbClr val="000000"/>
                </a:solidFill>
                <a:ea typeface="ＭＳ Ｐゴシック" charset="-128"/>
              </a:rPr>
              <a:t>Easier to demonstrate to what extent an event has contributed to attaining the objectives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DF3923-2EB1-46A0-87BA-3661320A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nl-NL" sz="2700" b="0" kern="0" dirty="0">
                <a:solidFill>
                  <a:srgbClr val="000000"/>
                </a:solidFill>
                <a:ea typeface="+mn-ea"/>
              </a:rPr>
              <a:t>Relationship objective and effect measurement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E889B-E975-4CD6-88D6-797A34BA3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17" y="2743200"/>
            <a:ext cx="5237018" cy="27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14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87B7A2-06F5-4DDB-A85A-170ADF974E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06287" y="2003971"/>
            <a:ext cx="6282046" cy="28484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96C4D5B-DAD9-4FC6-AE2A-81DD5A5F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PDCA cycle including SMART objective</a:t>
            </a:r>
            <a:br>
              <a:rPr lang="nl-NL" sz="28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41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es-ES" sz="2400" b="1" kern="0" dirty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Part III Check – Chapter 10</a:t>
            </a:r>
          </a:p>
          <a:p>
            <a:r>
              <a:rPr lang="nl-NL" altLang="es-ES" sz="2400" kern="0" dirty="0">
                <a:solidFill>
                  <a:schemeClr val="bg1"/>
                </a:solidFill>
              </a:rPr>
              <a:t>Effect Measurement </a:t>
            </a:r>
            <a:r>
              <a:rPr lang="nl-NL" altLang="es-ES" sz="2400" kern="0">
                <a:solidFill>
                  <a:schemeClr val="bg1"/>
                </a:solidFill>
              </a:rPr>
              <a:t>and Evaluation</a:t>
            </a:r>
            <a:endParaRPr lang="nl-NL" altLang="es-ES" sz="2400" kern="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43B786-BBB2-46D3-B528-AF7099F799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95055" y="1467201"/>
            <a:ext cx="6390120" cy="39220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FE9415-5B3A-492A-BE4A-503D59D1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defRPr/>
            </a:pPr>
            <a:r>
              <a:rPr lang="nl-NL" sz="2400" b="0" kern="0" dirty="0">
                <a:solidFill>
                  <a:srgbClr val="000000"/>
                </a:solidFill>
                <a:ea typeface="+mn-ea"/>
              </a:rPr>
              <a:t>Hierarchy of objectives and PDCA cycle</a:t>
            </a:r>
            <a:br>
              <a:rPr lang="nl-NL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225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99D7B1-3A7C-4A62-ACA6-A25DC33BA9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indent="358775" defTabSz="914400" fontAlgn="base"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endParaRPr lang="en-US" altLang="es-ES" sz="2000" kern="0" dirty="0">
              <a:solidFill>
                <a:srgbClr val="000000"/>
              </a:solidFill>
            </a:endParaRPr>
          </a:p>
          <a:p>
            <a:pPr lvl="0" indent="358775" defTabSz="914400" fontAlgn="base"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r>
              <a:rPr lang="en-US" altLang="es-ES" sz="2000" kern="0" dirty="0">
                <a:solidFill>
                  <a:srgbClr val="000000"/>
                </a:solidFill>
              </a:rPr>
              <a:t>Drawing up a plan for effect measurement and evaluation</a:t>
            </a:r>
          </a:p>
          <a:p>
            <a:pPr marL="717550" lvl="1" indent="-358775" defTabSz="914400" fontAlgn="base">
              <a:spcAft>
                <a:spcPct val="0"/>
              </a:spcAft>
              <a:buFontTx/>
              <a:buChar char="–"/>
              <a:defRPr/>
            </a:pPr>
            <a:r>
              <a:rPr lang="en-US" altLang="es-ES" sz="2000" kern="0" dirty="0">
                <a:solidFill>
                  <a:srgbClr val="000000"/>
                </a:solidFill>
                <a:ea typeface="ＭＳ Ｐゴシック" pitchFamily="34" charset="-128"/>
              </a:rPr>
              <a:t>Knowing what you want to measure</a:t>
            </a:r>
          </a:p>
          <a:p>
            <a:pPr marL="717550" lvl="1" indent="-358775" defTabSz="914400" fontAlgn="base">
              <a:spcAft>
                <a:spcPct val="0"/>
              </a:spcAft>
              <a:buFontTx/>
              <a:buChar char="–"/>
              <a:defRPr/>
            </a:pPr>
            <a:r>
              <a:rPr lang="en-US" altLang="es-ES" sz="2000" kern="0" dirty="0">
                <a:solidFill>
                  <a:srgbClr val="000000"/>
                </a:solidFill>
                <a:ea typeface="ＭＳ Ｐゴシック" pitchFamily="34" charset="-128"/>
              </a:rPr>
              <a:t>Selecting indicators</a:t>
            </a:r>
          </a:p>
          <a:p>
            <a:pPr marL="717550" lvl="1" indent="-358775" defTabSz="914400" fontAlgn="base">
              <a:spcAft>
                <a:spcPct val="0"/>
              </a:spcAft>
              <a:buFontTx/>
              <a:buChar char="–"/>
              <a:defRPr/>
            </a:pPr>
            <a:r>
              <a:rPr lang="en-US" altLang="es-ES" sz="2000" kern="0" dirty="0">
                <a:solidFill>
                  <a:srgbClr val="000000"/>
                </a:solidFill>
                <a:ea typeface="ＭＳ Ｐゴシック" pitchFamily="34" charset="-128"/>
              </a:rPr>
              <a:t>Making measurement tools operational</a:t>
            </a:r>
          </a:p>
          <a:p>
            <a:pPr marL="717550" lvl="1" indent="-358775" defTabSz="914400" fontAlgn="base">
              <a:spcAft>
                <a:spcPct val="0"/>
              </a:spcAft>
              <a:buFontTx/>
              <a:buChar char="–"/>
              <a:defRPr/>
            </a:pPr>
            <a:r>
              <a:rPr lang="en-US" altLang="es-ES" sz="2000" kern="0" dirty="0">
                <a:solidFill>
                  <a:srgbClr val="000000"/>
                </a:solidFill>
                <a:ea typeface="ＭＳ Ｐゴシック" pitchFamily="34" charset="-128"/>
              </a:rPr>
              <a:t>Collecting data</a:t>
            </a:r>
          </a:p>
          <a:p>
            <a:pPr lvl="0" indent="358775" defTabSz="914400" fontAlgn="base"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r>
              <a:rPr lang="en-US" altLang="es-ES" sz="2000" kern="0" dirty="0">
                <a:solidFill>
                  <a:srgbClr val="000000"/>
                </a:solidFill>
              </a:rPr>
              <a:t>Baseline, first and second measurement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2E9586-516E-4E77-A62B-602BD5DA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l-NL" altLang="es-ES" sz="2400" b="0" kern="0" dirty="0">
                <a:solidFill>
                  <a:srgbClr val="000000"/>
                </a:solidFill>
                <a:ea typeface="+mn-ea"/>
              </a:rPr>
              <a:t>How question</a:t>
            </a:r>
            <a:br>
              <a:rPr lang="nl-NL" altLang="es-E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709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2F5F5A-E578-4902-842C-7B531EFB62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indent="35877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/>
            </a:pPr>
            <a:endParaRPr lang="en-US" altLang="es-ES" sz="28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indent="35877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s-ES" sz="2000" kern="0" dirty="0">
                <a:solidFill>
                  <a:srgbClr val="000000"/>
                </a:solidFill>
              </a:rPr>
              <a:t>Quantitative research</a:t>
            </a:r>
          </a:p>
          <a:p>
            <a:pPr marL="717550" lvl="1" indent="-358775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altLang="es-ES" sz="2000" kern="0" dirty="0">
                <a:solidFill>
                  <a:srgbClr val="000000"/>
                </a:solidFill>
                <a:ea typeface="ＭＳ Ｐゴシック" charset="-128"/>
              </a:rPr>
              <a:t>Measuring impact on large groups of visitors</a:t>
            </a:r>
          </a:p>
          <a:p>
            <a:pPr marL="717550" lvl="1" indent="-358775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altLang="es-ES" sz="2000" kern="0" dirty="0">
                <a:solidFill>
                  <a:srgbClr val="000000"/>
                </a:solidFill>
                <a:ea typeface="ＭＳ Ｐゴシック" charset="-128"/>
              </a:rPr>
              <a:t>Monitoring</a:t>
            </a:r>
          </a:p>
          <a:p>
            <a:pPr marL="717550" lvl="1" indent="-358775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altLang="es-ES" sz="2000" kern="0" dirty="0">
                <a:solidFill>
                  <a:srgbClr val="000000"/>
                </a:solidFill>
                <a:ea typeface="ＭＳ Ｐゴシック" charset="-128"/>
              </a:rPr>
              <a:t>Surveys</a:t>
            </a:r>
          </a:p>
          <a:p>
            <a:pPr lvl="0" indent="35877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s-ES" sz="2000" kern="0" dirty="0">
                <a:solidFill>
                  <a:srgbClr val="000000"/>
                </a:solidFill>
              </a:rPr>
              <a:t>Qualitative research</a:t>
            </a:r>
          </a:p>
          <a:p>
            <a:pPr marL="717550" lvl="1" indent="-358775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altLang="es-ES" sz="2000" kern="0" dirty="0">
                <a:solidFill>
                  <a:srgbClr val="000000"/>
                </a:solidFill>
                <a:ea typeface="ＭＳ Ｐゴシック" charset="-128"/>
              </a:rPr>
              <a:t>To find out underlying thoughts, values or motives</a:t>
            </a:r>
          </a:p>
          <a:p>
            <a:pPr marL="717550" lvl="1" indent="-358775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altLang="es-ES" sz="2000" kern="0" dirty="0">
                <a:solidFill>
                  <a:srgbClr val="000000"/>
                </a:solidFill>
                <a:ea typeface="ＭＳ Ｐゴシック" charset="-128"/>
              </a:rPr>
              <a:t>Laddering</a:t>
            </a:r>
          </a:p>
          <a:p>
            <a:pPr marL="717550" lvl="1" indent="-358775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altLang="es-ES" sz="2000" kern="0" dirty="0">
                <a:solidFill>
                  <a:srgbClr val="000000"/>
                </a:solidFill>
                <a:ea typeface="ＭＳ Ｐゴシック" charset="-128"/>
              </a:rPr>
              <a:t>Observation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2C1DF-FBF2-4699-85EB-AD748EE5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s-ES" sz="2400" b="0" kern="0" dirty="0">
                <a:solidFill>
                  <a:srgbClr val="000000"/>
                </a:solidFill>
                <a:ea typeface="+mn-ea"/>
              </a:rPr>
              <a:t>Quantitative and qualitative research</a:t>
            </a:r>
            <a:br>
              <a:rPr lang="en-US" altLang="es-E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357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AE4AFF-378B-4714-9496-D0AC62E3E2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algn="ctr" defTabSz="914400" fontAlgn="base">
              <a:spcBef>
                <a:spcPts val="638"/>
              </a:spcBef>
              <a:spcAft>
                <a:spcPct val="0"/>
              </a:spcAft>
            </a:pPr>
            <a:endParaRPr lang="nl-NL" altLang="es-ES" sz="4000" b="1" dirty="0">
              <a:solidFill>
                <a:srgbClr val="000000"/>
              </a:solidFill>
              <a:cs typeface="+mn-cs"/>
            </a:endParaRPr>
          </a:p>
          <a:p>
            <a:pPr lvl="0" algn="ctr" defTabSz="914400" fontAlgn="base">
              <a:spcBef>
                <a:spcPts val="638"/>
              </a:spcBef>
              <a:spcAft>
                <a:spcPct val="0"/>
              </a:spcAft>
            </a:pPr>
            <a:endParaRPr lang="nl-NL" altLang="es-ES" sz="4000" b="1" dirty="0">
              <a:solidFill>
                <a:srgbClr val="000000"/>
              </a:solidFill>
              <a:cs typeface="+mn-cs"/>
            </a:endParaRPr>
          </a:p>
          <a:p>
            <a:pPr lvl="0" algn="ctr" defTabSz="914400" fontAlgn="base">
              <a:spcBef>
                <a:spcPts val="638"/>
              </a:spcBef>
              <a:spcAft>
                <a:spcPct val="0"/>
              </a:spcAft>
            </a:pPr>
            <a:r>
              <a:rPr lang="nl-NL" altLang="es-ES" sz="4000" b="1" dirty="0">
                <a:solidFill>
                  <a:srgbClr val="000000"/>
                </a:solidFill>
                <a:cs typeface="+mn-cs"/>
              </a:rPr>
              <a:t>Questions?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AF409E-D264-41CE-8F82-03F84A3A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8077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8B9C19-8ACB-4A1A-8925-45AA10DC3C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56704" y="1272381"/>
            <a:ext cx="2828789" cy="404809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041E34-90E8-4743-8175-A9677FBF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9A7AE6-9718-43D8-976A-AE5FE76A3A12}"/>
              </a:ext>
            </a:extLst>
          </p:cNvPr>
          <p:cNvSpPr/>
          <p:nvPr/>
        </p:nvSpPr>
        <p:spPr>
          <a:xfrm>
            <a:off x="1021278" y="2875002"/>
            <a:ext cx="42632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5877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Phase: check (and act) </a:t>
            </a:r>
          </a:p>
          <a:p>
            <a:pPr marL="0" marR="0" lvl="0" indent="35877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255334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AB450A-2E6E-4A0C-9D7D-3A224C0A50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43819" y="1432719"/>
            <a:ext cx="6886575" cy="39909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9573BD-6E85-4A61-9AAD-D719FB69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nl-NL" altLang="es-ES" sz="2400" b="0" kern="0" dirty="0">
                <a:solidFill>
                  <a:srgbClr val="000000"/>
                </a:solidFill>
                <a:ea typeface="+mn-ea"/>
              </a:rPr>
              <a:t>The EVENTS model</a:t>
            </a:r>
            <a:br>
              <a:rPr lang="nl-NL" altLang="es-E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30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4F8A25-C994-4AD6-B43C-D227F3E228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9776" y="1271588"/>
            <a:ext cx="7174660" cy="43132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65FF6B-5338-490F-976A-CC4871EA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nl-NL" altLang="es-ES" sz="2700" b="0" kern="0" dirty="0">
                <a:solidFill>
                  <a:srgbClr val="000000"/>
                </a:solidFill>
                <a:ea typeface="+mn-ea"/>
              </a:rPr>
              <a:t>The EVENTS model, check phase (and act phase)</a:t>
            </a:r>
            <a:br>
              <a:rPr lang="nl-NL" altLang="es-E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39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E65DE7-7951-4DD1-840B-7FA48D66DB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B58FFD-9A21-4C6B-811C-B6A545CF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0" dirty="0"/>
              <a:t>Chapter 10</a:t>
            </a:r>
          </a:p>
        </p:txBody>
      </p:sp>
      <p:pic>
        <p:nvPicPr>
          <p:cNvPr id="4" name="Picture 4" descr="M:\Voor Milenka\Gerritsen - EVENT MODEL\PNG\Deel-3_Hoofdstuk-10-en-bijlagen-2-01.png">
            <a:extLst>
              <a:ext uri="{FF2B5EF4-FFF2-40B4-BE49-F238E27FC236}">
                <a16:creationId xmlns:a16="http://schemas.microsoft.com/office/drawing/2014/main" id="{1FE16876-B03F-4100-99FD-940C8888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31" y="1893888"/>
            <a:ext cx="6145213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45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3ABA6-E6E4-4AA6-B69B-8AA2BF49D0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br>
              <a:rPr lang="en-US" altLang="es-ES" sz="3400" b="1" kern="0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</a:br>
            <a:endParaRPr lang="en-US" altLang="es-ES" sz="3400" b="1" kern="0" dirty="0">
              <a:solidFill>
                <a:srgbClr val="000000"/>
              </a:solidFill>
              <a:latin typeface="Calibri"/>
              <a:ea typeface="+mj-ea"/>
              <a:cs typeface="+mj-cs"/>
            </a:endParaRPr>
          </a:p>
          <a:p>
            <a:pPr algn="ctr"/>
            <a:r>
              <a:rPr lang="en-US" altLang="es-ES" sz="2800" kern="0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Who wants to know what and why?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5C09FE-1F73-45A5-BB78-83C71891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s-ES" sz="2400" kern="0" dirty="0">
                <a:solidFill>
                  <a:srgbClr val="000000"/>
                </a:solidFill>
              </a:rPr>
              <a:t>Effect measurement and evaluation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7325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D9401-858E-4724-99BE-A1834FB9A2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indent="35877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endParaRPr lang="nl-NL" altLang="es-ES" sz="2000" kern="0" dirty="0">
              <a:solidFill>
                <a:srgbClr val="000000"/>
              </a:solidFill>
            </a:endParaRPr>
          </a:p>
          <a:p>
            <a:pPr lvl="0" indent="35877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</a:rPr>
              <a:t>PDCA cycle</a:t>
            </a:r>
          </a:p>
          <a:p>
            <a:pPr lvl="0" indent="35877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</a:rPr>
              <a:t>Description and types of effects</a:t>
            </a:r>
          </a:p>
          <a:p>
            <a:pPr lvl="0" indent="35877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</a:rPr>
              <a:t>What is effect measurement?</a:t>
            </a:r>
          </a:p>
          <a:p>
            <a:pPr lvl="0" indent="35877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</a:rPr>
              <a:t>Reasons for effect measurement</a:t>
            </a:r>
          </a:p>
          <a:p>
            <a:pPr lvl="0" indent="35877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</a:rPr>
              <a:t>Objectives </a:t>
            </a:r>
          </a:p>
          <a:p>
            <a:pPr marL="717550" lvl="1" indent="-358775" defTabSz="914400" fontAlgn="base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nl-NL" altLang="es-ES" sz="2000" kern="0" dirty="0">
                <a:solidFill>
                  <a:srgbClr val="000000"/>
                </a:solidFill>
                <a:ea typeface="ＭＳ Ｐゴシック" pitchFamily="34" charset="-128"/>
              </a:rPr>
              <a:t>Hierarchy of objectives</a:t>
            </a:r>
          </a:p>
          <a:p>
            <a:pPr marL="717550" lvl="1" indent="-358775" defTabSz="914400" fontAlgn="base"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nl-NL" altLang="es-ES" sz="2000" kern="0" dirty="0">
                <a:solidFill>
                  <a:srgbClr val="000000"/>
                </a:solidFill>
                <a:ea typeface="ＭＳ Ｐゴシック" pitchFamily="34" charset="-128"/>
              </a:rPr>
              <a:t>SMART objectives</a:t>
            </a:r>
          </a:p>
          <a:p>
            <a:pPr lvl="0" indent="35877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</a:rPr>
              <a:t>How question</a:t>
            </a:r>
          </a:p>
          <a:p>
            <a:pPr lvl="0" indent="35877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Arial" charset="0"/>
              <a:buChar char="•"/>
              <a:defRPr/>
            </a:pPr>
            <a:r>
              <a:rPr lang="nl-NL" altLang="es-ES" sz="2000" kern="0" dirty="0">
                <a:solidFill>
                  <a:srgbClr val="000000"/>
                </a:solidFill>
              </a:rPr>
              <a:t>Quantitative and qualitative research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5794DC-554E-4927-B47F-4A01E43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l-NL" altLang="es-ES" sz="2400" b="0" kern="0" dirty="0">
                <a:solidFill>
                  <a:srgbClr val="000000"/>
                </a:solidFill>
                <a:ea typeface="+mn-ea"/>
              </a:rPr>
              <a:t>Contents lecture</a:t>
            </a:r>
            <a:br>
              <a:rPr lang="nl-NL" altLang="es-ES" sz="3000" b="0" kern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46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5C745-51B2-4E92-B4AC-58664E86A7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>
            <a:normAutofit lnSpcReduction="10000"/>
          </a:bodyPr>
          <a:lstStyle/>
          <a:p>
            <a:pPr lvl="0" indent="358775" defTabSz="914400">
              <a:buSzPct val="80000"/>
              <a:defRPr/>
            </a:pPr>
            <a:endParaRPr lang="nl-NL" sz="30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indent="358775" defTabSz="914400">
              <a:buSzPct val="80000"/>
              <a:defRPr/>
            </a:pPr>
            <a:endParaRPr lang="nl-NL" sz="30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indent="358775" defTabSz="914400">
              <a:buSzPct val="80000"/>
              <a:defRPr/>
            </a:pPr>
            <a:endParaRPr lang="nl-NL" sz="30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indent="358775" defTabSz="914400">
              <a:buSzPct val="80000"/>
              <a:defRPr/>
            </a:pPr>
            <a:endParaRPr lang="nl-NL" sz="30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indent="358775" defTabSz="914400">
              <a:buSzPct val="80000"/>
              <a:defRPr/>
            </a:pPr>
            <a:endParaRPr lang="nl-NL" sz="30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indent="358775" defTabSz="914400">
              <a:buSzPct val="80000"/>
              <a:defRPr/>
            </a:pPr>
            <a:endParaRPr lang="nl-NL" sz="30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indent="358775" defTabSz="914400">
              <a:buSzPct val="80000"/>
              <a:defRPr/>
            </a:pPr>
            <a:endParaRPr lang="nl-NL" sz="3000" kern="0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0" defTabSz="914400">
              <a:buSzPct val="80000"/>
              <a:defRPr/>
            </a:pPr>
            <a:r>
              <a:rPr lang="nl-NL" sz="3000" kern="0" dirty="0">
                <a:solidFill>
                  <a:srgbClr val="000000"/>
                </a:solidFill>
                <a:latin typeface="Calibri"/>
                <a:cs typeface="+mn-cs"/>
              </a:rPr>
              <a:t>Feedback to EVENTS model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B1C698-F684-4093-B0BB-13A8DD81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ct val="20000"/>
              </a:spcBef>
              <a:defRPr/>
            </a:pPr>
            <a:r>
              <a:rPr lang="nl-NL" sz="2800" b="0" kern="0" dirty="0">
                <a:solidFill>
                  <a:srgbClr val="000000"/>
                </a:solidFill>
                <a:latin typeface="Calibri"/>
                <a:ea typeface="+mn-ea"/>
              </a:rPr>
              <a:t>PDCA cycle</a:t>
            </a:r>
            <a:br>
              <a:rPr lang="nl-NL" sz="2800" b="0" kern="0" dirty="0">
                <a:solidFill>
                  <a:srgbClr val="000000"/>
                </a:solidFill>
                <a:latin typeface="Calibri"/>
                <a:ea typeface="+mn-ea"/>
              </a:rPr>
            </a:br>
            <a:endParaRPr lang="en-GB" dirty="0"/>
          </a:p>
        </p:txBody>
      </p:sp>
      <p:pic>
        <p:nvPicPr>
          <p:cNvPr id="5" name="Picture 4" descr="M:\Voor Milenka\Gerritsen\PNG\fig_10.1-01.png">
            <a:extLst>
              <a:ext uri="{FF2B5EF4-FFF2-40B4-BE49-F238E27FC236}">
                <a16:creationId xmlns:a16="http://schemas.microsoft.com/office/drawing/2014/main" id="{2F206563-405F-42DB-8101-9EF76EA7A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43" y="966050"/>
            <a:ext cx="44323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95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461</Words>
  <Application>Microsoft Office PowerPoint</Application>
  <PresentationFormat>On-screen Show (4:3)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Office Theme</vt:lpstr>
      <vt:lpstr>Events as a Strategic Marketing Tool 2nd Edition</vt:lpstr>
      <vt:lpstr>PowerPoint Presentation</vt:lpstr>
      <vt:lpstr> </vt:lpstr>
      <vt:lpstr>The EVENTS model </vt:lpstr>
      <vt:lpstr>The EVENTS model, check phase (and act phase) </vt:lpstr>
      <vt:lpstr>Chapter 10</vt:lpstr>
      <vt:lpstr>Effect measurement and evaluation</vt:lpstr>
      <vt:lpstr>Contents lecture </vt:lpstr>
      <vt:lpstr>PDCA cycle </vt:lpstr>
      <vt:lpstr> </vt:lpstr>
      <vt:lpstr> </vt:lpstr>
      <vt:lpstr> </vt:lpstr>
      <vt:lpstr> </vt:lpstr>
      <vt:lpstr>Reasons for effect measurement </vt:lpstr>
      <vt:lpstr>Objectives </vt:lpstr>
      <vt:lpstr>Hierarchy of objectives </vt:lpstr>
      <vt:lpstr>Good (SMART) objectives </vt:lpstr>
      <vt:lpstr>Relationship objective and effect measurement </vt:lpstr>
      <vt:lpstr>PDCA cycle including SMART objective </vt:lpstr>
      <vt:lpstr>Hierarchy of objectives and PDCA cycle </vt:lpstr>
      <vt:lpstr>How question </vt:lpstr>
      <vt:lpstr>Quantitative and qualitative research </vt:lpstr>
      <vt:lpstr> </vt:lpstr>
      <vt:lpstr>Thank You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45</cp:revision>
  <dcterms:created xsi:type="dcterms:W3CDTF">2014-12-08T12:01:41Z</dcterms:created>
  <dcterms:modified xsi:type="dcterms:W3CDTF">2020-04-02T07:40:52Z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2020-01-27T12:36:40.9583091Z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8452f72d-45f6-4172-91eb-29f64e868d0b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