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57" r:id="rId3"/>
    <p:sldId id="258" r:id="rId4"/>
    <p:sldId id="272" r:id="rId5"/>
    <p:sldId id="271" r:id="rId6"/>
    <p:sldId id="274" r:id="rId7"/>
    <p:sldId id="273" r:id="rId8"/>
    <p:sldId id="278" r:id="rId9"/>
    <p:sldId id="277" r:id="rId10"/>
    <p:sldId id="276" r:id="rId11"/>
    <p:sldId id="275" r:id="rId12"/>
    <p:sldId id="279" r:id="rId13"/>
    <p:sldId id="280" r:id="rId14"/>
    <p:sldId id="284" r:id="rId15"/>
    <p:sldId id="283" r:id="rId16"/>
    <p:sldId id="282" r:id="rId17"/>
    <p:sldId id="288" r:id="rId18"/>
    <p:sldId id="287" r:id="rId19"/>
    <p:sldId id="286" r:id="rId20"/>
    <p:sldId id="289" r:id="rId21"/>
    <p:sldId id="290" r:id="rId22"/>
    <p:sldId id="285" r:id="rId23"/>
    <p:sldId id="27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29"/>
    <a:srgbClr val="405C05"/>
    <a:srgbClr val="516AAC"/>
    <a:srgbClr val="BCBECE"/>
    <a:srgbClr val="9AA7C0"/>
    <a:srgbClr val="98A7BE"/>
    <a:srgbClr val="F8634F"/>
    <a:srgbClr val="607C2F"/>
    <a:srgbClr val="607C5E"/>
    <a:srgbClr val="4966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41" autoAdjust="0"/>
  </p:normalViewPr>
  <p:slideViewPr>
    <p:cSldViewPr snapToGrid="0" snapToObjects="1">
      <p:cViewPr varScale="1">
        <p:scale>
          <a:sx n="81" d="100"/>
          <a:sy n="81" d="100"/>
        </p:scale>
        <p:origin x="1674" y="96"/>
      </p:cViewPr>
      <p:guideLst>
        <p:guide orient="horz" pos="2160"/>
        <p:guide pos="3294"/>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76EC23-7A08-4346-AF13-63A2F6A263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141429"/>
          </a:xfrm>
          <a:prstGeom prst="rect">
            <a:avLst/>
          </a:prstGeom>
        </p:spPr>
      </p:pic>
      <p:sp>
        <p:nvSpPr>
          <p:cNvPr id="37" name="Rectangle 36"/>
          <p:cNvSpPr/>
          <p:nvPr userDrawn="1"/>
        </p:nvSpPr>
        <p:spPr>
          <a:xfrm>
            <a:off x="0" y="4152900"/>
            <a:ext cx="9144000" cy="2705100"/>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3" name="Picture 2"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CB227B3-5C22-7E4A-B20B-3363A8AECF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764556"/>
          </a:xfrm>
          <a:prstGeom prst="rect">
            <a:avLst/>
          </a:prstGeom>
        </p:spPr>
      </p:pic>
      <p:sp>
        <p:nvSpPr>
          <p:cNvPr id="2" name="Rectangle 1"/>
          <p:cNvSpPr/>
          <p:nvPr userDrawn="1"/>
        </p:nvSpPr>
        <p:spPr>
          <a:xfrm>
            <a:off x="0" y="0"/>
            <a:ext cx="9143997" cy="5768258"/>
          </a:xfrm>
          <a:prstGeom prst="rect">
            <a:avLst/>
          </a:prstGeom>
          <a:gradFill flip="none" rotWithShape="1">
            <a:gsLst>
              <a:gs pos="0">
                <a:schemeClr val="tx1">
                  <a:alpha val="76000"/>
                </a:schemeClr>
              </a:gs>
              <a:gs pos="100000">
                <a:schemeClr val="bg1">
                  <a:alpha val="0"/>
                </a:schemeClr>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5768258"/>
            <a:ext cx="9144000" cy="1089742"/>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solidFill>
                  <a:schemeClr val="bg1"/>
                </a:solidFill>
              </a:defRPr>
            </a:lvl1pPr>
          </a:lstStyle>
          <a:p>
            <a:r>
              <a:rPr lang="en-GB" dirty="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15" name="Picture 14"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9A154B-DC99-8748-B3A5-BA0A1FBCDC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764556"/>
          </a:xfrm>
          <a:prstGeom prst="rect">
            <a:avLst/>
          </a:prstGeom>
        </p:spPr>
      </p:pic>
      <p:sp>
        <p:nvSpPr>
          <p:cNvPr id="8" name="Rectangle 7"/>
          <p:cNvSpPr/>
          <p:nvPr userDrawn="1"/>
        </p:nvSpPr>
        <p:spPr>
          <a:xfrm>
            <a:off x="0" y="4160520"/>
            <a:ext cx="9144000" cy="1607738"/>
          </a:xfrm>
          <a:prstGeom prst="rect">
            <a:avLst/>
          </a:prstGeom>
          <a:solidFill>
            <a:srgbClr val="1D1D29">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Rectangle 13"/>
          <p:cNvSpPr/>
          <p:nvPr userDrawn="1"/>
        </p:nvSpPr>
        <p:spPr>
          <a:xfrm>
            <a:off x="0" y="5768258"/>
            <a:ext cx="9144000" cy="1089742"/>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5" name="Picture 14"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625DC1-E6F6-A948-8FDE-5A4F1BC9282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144000" cy="5764556"/>
          </a:xfrm>
          <a:prstGeom prst="rect">
            <a:avLst/>
          </a:prstGeom>
        </p:spPr>
      </p:pic>
      <p:sp>
        <p:nvSpPr>
          <p:cNvPr id="8" name="Rectangle 7"/>
          <p:cNvSpPr/>
          <p:nvPr userDrawn="1"/>
        </p:nvSpPr>
        <p:spPr>
          <a:xfrm>
            <a:off x="0" y="5768258"/>
            <a:ext cx="9144000" cy="1089742"/>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pic>
        <p:nvPicPr>
          <p:cNvPr id="14" name="Picture 13"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4160520"/>
            <a:ext cx="9144000" cy="2697480"/>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descr="CABI Logo_NEW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pic>
        <p:nvPicPr>
          <p:cNvPr id="7" name="Picture 6">
            <a:extLst>
              <a:ext uri="{FF2B5EF4-FFF2-40B4-BE49-F238E27FC236}">
                <a16:creationId xmlns:a16="http://schemas.microsoft.com/office/drawing/2014/main" id="{4E28787B-6C95-D445-8CC3-2B3CC0B872A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4141429"/>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B11074-1EDA-3849-BB74-DF3A1C8573D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144000" cy="5764556"/>
          </a:xfrm>
          <a:prstGeom prst="rect">
            <a:avLst/>
          </a:prstGeom>
        </p:spPr>
      </p:pic>
      <p:sp>
        <p:nvSpPr>
          <p:cNvPr id="8" name="Rectangle 7"/>
          <p:cNvSpPr/>
          <p:nvPr userDrawn="1"/>
        </p:nvSpPr>
        <p:spPr>
          <a:xfrm>
            <a:off x="0" y="5768258"/>
            <a:ext cx="9144000" cy="1089742"/>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pic>
        <p:nvPicPr>
          <p:cNvPr id="14" name="Picture 13"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33881E-AB40-2F43-B8F5-DFCA258CABB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144000" cy="5764556"/>
          </a:xfrm>
          <a:prstGeom prst="rect">
            <a:avLst/>
          </a:prstGeom>
        </p:spPr>
      </p:pic>
      <p:sp>
        <p:nvSpPr>
          <p:cNvPr id="8" name="Rectangle 7"/>
          <p:cNvSpPr/>
          <p:nvPr userDrawn="1"/>
        </p:nvSpPr>
        <p:spPr>
          <a:xfrm>
            <a:off x="0" y="5768258"/>
            <a:ext cx="9144000" cy="1089742"/>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pic>
        <p:nvPicPr>
          <p:cNvPr id="14" name="Picture 13"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CC83DC-15BD-B046-985D-044CF821D03B}"/>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144000" cy="5764556"/>
          </a:xfrm>
          <a:prstGeom prst="rect">
            <a:avLst/>
          </a:prstGeom>
        </p:spPr>
      </p:pic>
      <p:sp>
        <p:nvSpPr>
          <p:cNvPr id="8" name="Rectangle 7"/>
          <p:cNvSpPr/>
          <p:nvPr userDrawn="1"/>
        </p:nvSpPr>
        <p:spPr>
          <a:xfrm>
            <a:off x="0" y="5768258"/>
            <a:ext cx="9144000" cy="1089742"/>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870251-FF93-BB47-8509-206C25CF2DE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144000" cy="5764556"/>
          </a:xfrm>
          <a:prstGeom prst="rect">
            <a:avLst/>
          </a:prstGeom>
        </p:spPr>
      </p:pic>
      <p:sp>
        <p:nvSpPr>
          <p:cNvPr id="8" name="Rectangle 7"/>
          <p:cNvSpPr/>
          <p:nvPr userDrawn="1"/>
        </p:nvSpPr>
        <p:spPr>
          <a:xfrm>
            <a:off x="0" y="5768258"/>
            <a:ext cx="9144000" cy="1089742"/>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a:t>Click to edit Master title style</a:t>
            </a:r>
            <a:endParaRPr lang="en-US" dirty="0"/>
          </a:p>
        </p:txBody>
      </p:sp>
      <p:pic>
        <p:nvPicPr>
          <p:cNvPr id="14" name="Picture 13"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BB7E4F-35A3-2443-BCB5-AD8B77FD0E48}"/>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144000" cy="5764556"/>
          </a:xfrm>
          <a:prstGeom prst="rect">
            <a:avLst/>
          </a:prstGeom>
        </p:spPr>
      </p:pic>
      <p:sp>
        <p:nvSpPr>
          <p:cNvPr id="8" name="Rectangle 7"/>
          <p:cNvSpPr/>
          <p:nvPr userDrawn="1"/>
        </p:nvSpPr>
        <p:spPr>
          <a:xfrm>
            <a:off x="0" y="5768258"/>
            <a:ext cx="9144000" cy="1089742"/>
          </a:xfrm>
          <a:prstGeom prst="rect">
            <a:avLst/>
          </a:prstGeom>
          <a:solidFill>
            <a:srgbClr val="1D1D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5" name="Picture 14" descr="CABI Logo_NEW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4/1/2020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Lst>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Events as a Strategic Marketing Tool</a:t>
            </a:r>
            <a:br>
              <a:rPr lang="en-GB" dirty="0"/>
            </a:br>
            <a:r>
              <a:rPr lang="en-GB" sz="2000" dirty="0"/>
              <a:t>2nd Edition</a:t>
            </a:r>
            <a:endParaRPr lang="en-GB" sz="2400" dirty="0"/>
          </a:p>
        </p:txBody>
      </p:sp>
      <p:sp>
        <p:nvSpPr>
          <p:cNvPr id="3" name="Subtitle 2"/>
          <p:cNvSpPr>
            <a:spLocks noGrp="1"/>
          </p:cNvSpPr>
          <p:nvPr>
            <p:ph type="subTitle" idx="1"/>
          </p:nvPr>
        </p:nvSpPr>
        <p:spPr/>
        <p:txBody>
          <a:bodyPr/>
          <a:lstStyle/>
          <a:p>
            <a:r>
              <a:rPr lang="en-GB" dirty="0" err="1"/>
              <a:t>Dorothé</a:t>
            </a:r>
            <a:r>
              <a:rPr lang="en-GB" dirty="0"/>
              <a:t> Gerritsen and Ronald van </a:t>
            </a:r>
            <a:r>
              <a:rPr lang="en-GB" dirty="0" err="1"/>
              <a:t>Olderen</a:t>
            </a:r>
            <a:endParaRPr lang="en-GB" dirty="0"/>
          </a:p>
        </p:txBody>
      </p:sp>
    </p:spTree>
    <p:extLst>
      <p:ext uri="{BB962C8B-B14F-4D97-AF65-F5344CB8AC3E}">
        <p14:creationId xmlns:p14="http://schemas.microsoft.com/office/powerpoint/2010/main" val="307549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5DF638-3091-4A27-AA6C-8A029C858CAC}"/>
              </a:ext>
            </a:extLst>
          </p:cNvPr>
          <p:cNvSpPr>
            <a:spLocks noGrp="1"/>
          </p:cNvSpPr>
          <p:nvPr>
            <p:ph sz="quarter" idx="13"/>
          </p:nvPr>
        </p:nvSpPr>
        <p:spPr/>
        <p:txBody>
          <a:bodyPr/>
          <a:lstStyle/>
          <a:p>
            <a:r>
              <a:rPr lang="en-GB" sz="2400" dirty="0"/>
              <a:t>Increasing interest in events</a:t>
            </a:r>
          </a:p>
          <a:p>
            <a:endParaRPr lang="en-GB" dirty="0"/>
          </a:p>
          <a:p>
            <a:pPr marL="342900" indent="-342900">
              <a:buFont typeface="Arial" panose="020B0604020202020204" pitchFamily="34" charset="0"/>
              <a:buChar char="•"/>
            </a:pPr>
            <a:r>
              <a:rPr lang="en-GB" sz="2000" dirty="0"/>
              <a:t>People come together	</a:t>
            </a:r>
          </a:p>
          <a:p>
            <a:pPr marL="342900" indent="-342900">
              <a:buFont typeface="Arial" panose="020B0604020202020204" pitchFamily="34" charset="0"/>
              <a:buChar char="•"/>
            </a:pPr>
            <a:r>
              <a:rPr lang="en-GB" sz="2000" dirty="0"/>
              <a:t>Experience, emotion and value</a:t>
            </a:r>
          </a:p>
          <a:p>
            <a:pPr marL="342900" indent="-342900">
              <a:buFont typeface="Arial" panose="020B0604020202020204" pitchFamily="34" charset="0"/>
              <a:buChar char="•"/>
            </a:pPr>
            <a:r>
              <a:rPr lang="en-GB" sz="2000" dirty="0"/>
              <a:t>Everyone has a memory/experience</a:t>
            </a:r>
          </a:p>
          <a:p>
            <a:endParaRPr lang="en-GB" dirty="0"/>
          </a:p>
        </p:txBody>
      </p:sp>
      <p:sp>
        <p:nvSpPr>
          <p:cNvPr id="3" name="Title 2">
            <a:extLst>
              <a:ext uri="{FF2B5EF4-FFF2-40B4-BE49-F238E27FC236}">
                <a16:creationId xmlns:a16="http://schemas.microsoft.com/office/drawing/2014/main" id="{D98403A9-6E90-43ED-BC91-CD8E220085A1}"/>
              </a:ext>
            </a:extLst>
          </p:cNvPr>
          <p:cNvSpPr>
            <a:spLocks noGrp="1"/>
          </p:cNvSpPr>
          <p:nvPr>
            <p:ph type="title"/>
          </p:nvPr>
        </p:nvSpPr>
        <p:spPr/>
        <p:txBody>
          <a:bodyPr/>
          <a:lstStyle/>
          <a:p>
            <a:r>
              <a:rPr lang="en-GB" dirty="0"/>
              <a:t> </a:t>
            </a:r>
          </a:p>
        </p:txBody>
      </p:sp>
    </p:spTree>
    <p:extLst>
      <p:ext uri="{BB962C8B-B14F-4D97-AF65-F5344CB8AC3E}">
        <p14:creationId xmlns:p14="http://schemas.microsoft.com/office/powerpoint/2010/main" val="2340358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6CF557-2887-4F45-A9E2-C88ABA55D6E3}"/>
              </a:ext>
            </a:extLst>
          </p:cNvPr>
          <p:cNvSpPr>
            <a:spLocks noGrp="1"/>
          </p:cNvSpPr>
          <p:nvPr>
            <p:ph sz="quarter" idx="13"/>
          </p:nvPr>
        </p:nvSpPr>
        <p:spPr/>
        <p:txBody>
          <a:bodyPr/>
          <a:lstStyle/>
          <a:p>
            <a:endParaRPr lang="en-GB" dirty="0"/>
          </a:p>
          <a:p>
            <a:r>
              <a:rPr lang="en-GB" dirty="0"/>
              <a:t>‘</a:t>
            </a:r>
            <a:r>
              <a:rPr lang="en-GB" sz="2000" dirty="0"/>
              <a:t>We survived because of science. We lived because of events. Every month we celebrated birthdays, anniversaries, the births of new creatures and our personal and professional triumphs. Our looking forward to these celebrations, sustained our spirits.’ </a:t>
            </a:r>
          </a:p>
          <a:p>
            <a:endParaRPr lang="en-GB" dirty="0"/>
          </a:p>
        </p:txBody>
      </p:sp>
      <p:sp>
        <p:nvSpPr>
          <p:cNvPr id="3" name="Title 2">
            <a:extLst>
              <a:ext uri="{FF2B5EF4-FFF2-40B4-BE49-F238E27FC236}">
                <a16:creationId xmlns:a16="http://schemas.microsoft.com/office/drawing/2014/main" id="{F6F048CB-D7F8-4A97-A5BE-FE320E0D2F51}"/>
              </a:ext>
            </a:extLst>
          </p:cNvPr>
          <p:cNvSpPr>
            <a:spLocks noGrp="1"/>
          </p:cNvSpPr>
          <p:nvPr>
            <p:ph type="title"/>
          </p:nvPr>
        </p:nvSpPr>
        <p:spPr/>
        <p:txBody>
          <a:bodyPr/>
          <a:lstStyle/>
          <a:p>
            <a:r>
              <a:rPr lang="en-GB" dirty="0"/>
              <a:t> </a:t>
            </a:r>
          </a:p>
        </p:txBody>
      </p:sp>
    </p:spTree>
    <p:extLst>
      <p:ext uri="{BB962C8B-B14F-4D97-AF65-F5344CB8AC3E}">
        <p14:creationId xmlns:p14="http://schemas.microsoft.com/office/powerpoint/2010/main" val="60761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128D40-4FE3-4A56-8CEC-FFBED014CC7A}"/>
              </a:ext>
            </a:extLst>
          </p:cNvPr>
          <p:cNvSpPr>
            <a:spLocks noGrp="1"/>
          </p:cNvSpPr>
          <p:nvPr>
            <p:ph type="title"/>
          </p:nvPr>
        </p:nvSpPr>
        <p:spPr/>
        <p:txBody>
          <a:bodyPr/>
          <a:lstStyle/>
          <a:p>
            <a:r>
              <a:rPr lang="en-GB" sz="2400" b="0" dirty="0"/>
              <a:t>Event as live communication tool</a:t>
            </a:r>
            <a:br>
              <a:rPr lang="en-GB" dirty="0"/>
            </a:br>
            <a:endParaRPr lang="en-GB" dirty="0"/>
          </a:p>
        </p:txBody>
      </p:sp>
      <p:pic>
        <p:nvPicPr>
          <p:cNvPr id="6" name="Content Placeholder 5">
            <a:extLst>
              <a:ext uri="{FF2B5EF4-FFF2-40B4-BE49-F238E27FC236}">
                <a16:creationId xmlns:a16="http://schemas.microsoft.com/office/drawing/2014/main" id="{80974F88-1DAA-4E09-A485-EEBAAA9542FA}"/>
              </a:ext>
            </a:extLst>
          </p:cNvPr>
          <p:cNvPicPr>
            <a:picLocks noGrp="1" noChangeAspect="1"/>
          </p:cNvPicPr>
          <p:nvPr>
            <p:ph sz="quarter" idx="13"/>
          </p:nvPr>
        </p:nvPicPr>
        <p:blipFill>
          <a:blip r:embed="rId2"/>
          <a:stretch>
            <a:fillRect/>
          </a:stretch>
        </p:blipFill>
        <p:spPr>
          <a:xfrm>
            <a:off x="1553369" y="1432719"/>
            <a:ext cx="6467475" cy="3990975"/>
          </a:xfrm>
          <a:prstGeom prst="rect">
            <a:avLst/>
          </a:prstGeom>
        </p:spPr>
      </p:pic>
    </p:spTree>
    <p:extLst>
      <p:ext uri="{BB962C8B-B14F-4D97-AF65-F5344CB8AC3E}">
        <p14:creationId xmlns:p14="http://schemas.microsoft.com/office/powerpoint/2010/main" val="167734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1B5EBA-9843-47C7-A24D-DC2EEFF7933D}"/>
              </a:ext>
            </a:extLst>
          </p:cNvPr>
          <p:cNvSpPr>
            <a:spLocks noGrp="1"/>
          </p:cNvSpPr>
          <p:nvPr>
            <p:ph sz="quarter" idx="13"/>
          </p:nvPr>
        </p:nvSpPr>
        <p:spPr/>
        <p:txBody>
          <a:bodyPr>
            <a:normAutofit/>
          </a:bodyPr>
          <a:lstStyle/>
          <a:p>
            <a:endParaRPr lang="en-GB" sz="2000" dirty="0"/>
          </a:p>
          <a:p>
            <a:r>
              <a:rPr lang="en-GB" sz="2000" dirty="0"/>
              <a:t>Planning a unique event or series of events for one or more target groups where people come together, either physically or virtually, at the invitation and initiation of a company/business, government body or non-profit organization. The client wishes to achieve an emotional added value by means of an experience, to support a predefined objective (communicative or otherwise) that has to be achieved among one or more of the target groups identified.</a:t>
            </a:r>
          </a:p>
          <a:p>
            <a:endParaRPr lang="en-GB" sz="2000" dirty="0"/>
          </a:p>
        </p:txBody>
      </p:sp>
      <p:sp>
        <p:nvSpPr>
          <p:cNvPr id="3" name="Title 2">
            <a:extLst>
              <a:ext uri="{FF2B5EF4-FFF2-40B4-BE49-F238E27FC236}">
                <a16:creationId xmlns:a16="http://schemas.microsoft.com/office/drawing/2014/main" id="{C5598E1E-9F84-42CF-A370-92E511ED80BF}"/>
              </a:ext>
            </a:extLst>
          </p:cNvPr>
          <p:cNvSpPr>
            <a:spLocks noGrp="1"/>
          </p:cNvSpPr>
          <p:nvPr>
            <p:ph type="title"/>
          </p:nvPr>
        </p:nvSpPr>
        <p:spPr/>
        <p:txBody>
          <a:bodyPr>
            <a:normAutofit fontScale="90000"/>
          </a:bodyPr>
          <a:lstStyle/>
          <a:p>
            <a:r>
              <a:rPr lang="en-GB" sz="2700" b="0" dirty="0"/>
              <a:t>Definition using events as a strategic marketing tool:</a:t>
            </a:r>
            <a:br>
              <a:rPr lang="en-GB" dirty="0"/>
            </a:br>
            <a:endParaRPr lang="en-GB" dirty="0"/>
          </a:p>
        </p:txBody>
      </p:sp>
    </p:spTree>
    <p:extLst>
      <p:ext uri="{BB962C8B-B14F-4D97-AF65-F5344CB8AC3E}">
        <p14:creationId xmlns:p14="http://schemas.microsoft.com/office/powerpoint/2010/main" val="333866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70F456-D20B-42D1-93DF-8567FF9557DB}"/>
              </a:ext>
            </a:extLst>
          </p:cNvPr>
          <p:cNvSpPr>
            <a:spLocks noGrp="1"/>
          </p:cNvSpPr>
          <p:nvPr>
            <p:ph sz="quarter" idx="13"/>
          </p:nvPr>
        </p:nvSpPr>
        <p:spPr/>
        <p:txBody>
          <a:bodyPr>
            <a:normAutofit/>
          </a:bodyPr>
          <a:lstStyle/>
          <a:p>
            <a:r>
              <a:rPr lang="en-GB" dirty="0"/>
              <a:t>	</a:t>
            </a:r>
          </a:p>
          <a:p>
            <a:pPr marL="342900" indent="-342900">
              <a:buFont typeface="Arial" panose="020B0604020202020204" pitchFamily="34" charset="0"/>
              <a:buChar char="•"/>
            </a:pPr>
            <a:r>
              <a:rPr lang="en-GB" sz="2000" dirty="0"/>
              <a:t>Unique event or series of events</a:t>
            </a:r>
          </a:p>
          <a:p>
            <a:pPr marL="342900" indent="-342900">
              <a:buFont typeface="Arial" panose="020B0604020202020204" pitchFamily="34" charset="0"/>
              <a:buChar char="•"/>
            </a:pPr>
            <a:r>
              <a:rPr lang="en-GB" sz="2000" dirty="0"/>
              <a:t>Physical and/or virtual come together</a:t>
            </a:r>
          </a:p>
          <a:p>
            <a:pPr marL="342900" indent="-342900">
              <a:buFont typeface="Arial" panose="020B0604020202020204" pitchFamily="34" charset="0"/>
              <a:buChar char="•"/>
            </a:pPr>
            <a:r>
              <a:rPr lang="en-GB" sz="2000" dirty="0"/>
              <a:t>At invitation</a:t>
            </a:r>
          </a:p>
          <a:p>
            <a:pPr marL="342900" indent="-342900">
              <a:buFont typeface="Arial" panose="020B0604020202020204" pitchFamily="34" charset="0"/>
              <a:buChar char="•"/>
            </a:pPr>
            <a:r>
              <a:rPr lang="en-GB" sz="2000" dirty="0"/>
              <a:t>Initiated by the client, the government body or non-profit organization</a:t>
            </a:r>
          </a:p>
          <a:p>
            <a:pPr marL="342900" indent="-342900">
              <a:buFont typeface="Arial" panose="020B0604020202020204" pitchFamily="34" charset="0"/>
              <a:buChar char="•"/>
            </a:pPr>
            <a:r>
              <a:rPr lang="en-GB" sz="2000" dirty="0"/>
              <a:t>Achieving objectives</a:t>
            </a:r>
          </a:p>
          <a:p>
            <a:pPr marL="342900" indent="-342900">
              <a:buFont typeface="Arial" panose="020B0604020202020204" pitchFamily="34" charset="0"/>
              <a:buChar char="•"/>
            </a:pPr>
            <a:r>
              <a:rPr lang="en-GB" sz="2000" dirty="0"/>
              <a:t>Emotional added value by means of an experience</a:t>
            </a:r>
          </a:p>
          <a:p>
            <a:endParaRPr lang="en-GB" dirty="0"/>
          </a:p>
        </p:txBody>
      </p:sp>
      <p:sp>
        <p:nvSpPr>
          <p:cNvPr id="3" name="Title 2">
            <a:extLst>
              <a:ext uri="{FF2B5EF4-FFF2-40B4-BE49-F238E27FC236}">
                <a16:creationId xmlns:a16="http://schemas.microsoft.com/office/drawing/2014/main" id="{94B482A9-38A8-420C-9E1D-A3C583829D82}"/>
              </a:ext>
            </a:extLst>
          </p:cNvPr>
          <p:cNvSpPr>
            <a:spLocks noGrp="1"/>
          </p:cNvSpPr>
          <p:nvPr>
            <p:ph type="title"/>
          </p:nvPr>
        </p:nvSpPr>
        <p:spPr/>
        <p:txBody>
          <a:bodyPr>
            <a:normAutofit/>
          </a:bodyPr>
          <a:lstStyle/>
          <a:p>
            <a:r>
              <a:rPr lang="en-GB" sz="2400" b="0" dirty="0"/>
              <a:t>Definition using events as a strategic marketing tool</a:t>
            </a:r>
            <a:br>
              <a:rPr lang="en-GB" dirty="0"/>
            </a:br>
            <a:endParaRPr lang="en-GB" dirty="0"/>
          </a:p>
        </p:txBody>
      </p:sp>
    </p:spTree>
    <p:extLst>
      <p:ext uri="{BB962C8B-B14F-4D97-AF65-F5344CB8AC3E}">
        <p14:creationId xmlns:p14="http://schemas.microsoft.com/office/powerpoint/2010/main" val="394233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8F55E3-0EFC-4B49-A493-A62DB2C9B45A}"/>
              </a:ext>
            </a:extLst>
          </p:cNvPr>
          <p:cNvSpPr>
            <a:spLocks noGrp="1"/>
          </p:cNvSpPr>
          <p:nvPr>
            <p:ph type="title"/>
          </p:nvPr>
        </p:nvSpPr>
        <p:spPr/>
        <p:txBody>
          <a:bodyPr/>
          <a:lstStyle/>
          <a:p>
            <a:br>
              <a:rPr lang="en-GB" dirty="0"/>
            </a:br>
            <a:endParaRPr lang="en-GB" dirty="0"/>
          </a:p>
        </p:txBody>
      </p:sp>
      <p:sp>
        <p:nvSpPr>
          <p:cNvPr id="7" name="Content Placeholder 6">
            <a:extLst>
              <a:ext uri="{FF2B5EF4-FFF2-40B4-BE49-F238E27FC236}">
                <a16:creationId xmlns:a16="http://schemas.microsoft.com/office/drawing/2014/main" id="{9B44F445-770C-45EC-A5B0-B02358ABAFF4}"/>
              </a:ext>
            </a:extLst>
          </p:cNvPr>
          <p:cNvSpPr>
            <a:spLocks noGrp="1"/>
          </p:cNvSpPr>
          <p:nvPr>
            <p:ph sz="quarter" idx="13"/>
          </p:nvPr>
        </p:nvSpPr>
        <p:spPr/>
        <p:txBody>
          <a:bodyPr/>
          <a:lstStyle/>
          <a:p>
            <a:r>
              <a:rPr lang="en-GB" dirty="0"/>
              <a:t> </a:t>
            </a:r>
          </a:p>
        </p:txBody>
      </p:sp>
      <p:sp>
        <p:nvSpPr>
          <p:cNvPr id="11" name="Tijdelijke aanduiding voor inhoud 2">
            <a:extLst>
              <a:ext uri="{FF2B5EF4-FFF2-40B4-BE49-F238E27FC236}">
                <a16:creationId xmlns:a16="http://schemas.microsoft.com/office/drawing/2014/main" id="{1437F888-1548-4D45-BBE6-71BAED56BA56}"/>
              </a:ext>
            </a:extLst>
          </p:cNvPr>
          <p:cNvSpPr txBox="1">
            <a:spLocks/>
          </p:cNvSpPr>
          <p:nvPr/>
        </p:nvSpPr>
        <p:spPr bwMode="auto">
          <a:xfrm>
            <a:off x="250031" y="628072"/>
            <a:ext cx="8642350" cy="495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358775" algn="l" rtl="0" eaLnBrk="0" fontAlgn="base" hangingPunct="0">
              <a:spcBef>
                <a:spcPct val="20000"/>
              </a:spcBef>
              <a:spcAft>
                <a:spcPct val="0"/>
              </a:spcAft>
              <a:buSzPct val="80000"/>
              <a:buFont typeface="Arial" panose="020B0604020202020204" pitchFamily="34" charset="0"/>
              <a:buChar char="•"/>
              <a:defRPr sz="3000">
                <a:solidFill>
                  <a:schemeClr val="tx1"/>
                </a:solidFill>
                <a:latin typeface="+mn-lt"/>
                <a:ea typeface="+mn-ea"/>
                <a:cs typeface="+mn-cs"/>
              </a:defRPr>
            </a:lvl1pPr>
            <a:lvl2pPr marL="717550" indent="-358775"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076325" indent="-35877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435100" indent="-358775"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1793875" indent="-358775"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3775075"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4232275"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4689475"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5146675"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Pct val="80000"/>
              <a:buFont typeface="Arial" charset="0"/>
              <a:buNone/>
              <a:tabLst/>
              <a:defRPr/>
            </a:pPr>
            <a:r>
              <a:rPr kumimoji="0" lang="nl-NL" altLang="es-ES" sz="3000" b="0" i="0" u="none" strike="noStrike" kern="0" cap="none" spc="0" normalizeH="0" baseline="0" noProof="0" dirty="0">
                <a:ln>
                  <a:noFill/>
                </a:ln>
                <a:solidFill>
                  <a:srgbClr val="000000"/>
                </a:solidFill>
                <a:effectLst/>
                <a:uLnTx/>
                <a:uFillTx/>
                <a:latin typeface="Calibri"/>
                <a:ea typeface="+mn-ea"/>
                <a:cs typeface="+mn-cs"/>
              </a:rPr>
              <a:t>Experience</a:t>
            </a:r>
          </a:p>
          <a:p>
            <a:pPr marL="0" marR="0" lvl="0" indent="358775" algn="l" defTabSz="914400" rtl="0" eaLnBrk="1" fontAlgn="base" latinLnBrk="0" hangingPunct="1">
              <a:lnSpc>
                <a:spcPct val="100000"/>
              </a:lnSpc>
              <a:spcBef>
                <a:spcPct val="20000"/>
              </a:spcBef>
              <a:spcAft>
                <a:spcPct val="0"/>
              </a:spcAft>
              <a:buClrTx/>
              <a:buSzPct val="80000"/>
              <a:buFont typeface="Arial" charset="0"/>
              <a:buNone/>
              <a:tabLst/>
              <a:defRPr/>
            </a:pPr>
            <a:endParaRPr kumimoji="0" lang="nl-NL" altLang="es-ES" sz="3000" b="0" i="0" u="none" strike="noStrike" kern="0" cap="none" spc="0" normalizeH="0" baseline="0" noProof="0" dirty="0">
              <a:ln>
                <a:noFill/>
              </a:ln>
              <a:solidFill>
                <a:srgbClr val="000000"/>
              </a:solidFill>
              <a:effectLst/>
              <a:uLnTx/>
              <a:uFillTx/>
              <a:latin typeface="Calibri"/>
              <a:ea typeface="+mn-ea"/>
              <a:cs typeface="+mn-cs"/>
            </a:endParaRPr>
          </a:p>
          <a:p>
            <a:pPr marL="0" marR="0" lvl="0" indent="358775" algn="l" defTabSz="914400" rtl="0" eaLnBrk="1" fontAlgn="base" latinLnBrk="0" hangingPunct="1">
              <a:lnSpc>
                <a:spcPct val="100000"/>
              </a:lnSpc>
              <a:spcBef>
                <a:spcPct val="20000"/>
              </a:spcBef>
              <a:spcAft>
                <a:spcPct val="0"/>
              </a:spcAft>
              <a:buClrTx/>
              <a:buSzPct val="80000"/>
              <a:buFont typeface="Arial" charset="0"/>
              <a:buNone/>
              <a:tabLst/>
              <a:defRPr/>
            </a:pPr>
            <a:r>
              <a:rPr kumimoji="0" lang="nl-NL" altLang="es-ES" sz="3000" b="0" i="0" u="none" strike="noStrike" kern="0" cap="none" spc="0" normalizeH="0" baseline="0" noProof="0" dirty="0">
                <a:ln>
                  <a:noFill/>
                </a:ln>
                <a:solidFill>
                  <a:srgbClr val="000000"/>
                </a:solidFill>
                <a:effectLst/>
                <a:uLnTx/>
                <a:uFillTx/>
                <a:latin typeface="Calibri"/>
                <a:ea typeface="+mn-ea"/>
                <a:cs typeface="+mn-cs"/>
              </a:rPr>
              <a:t>				</a:t>
            </a:r>
          </a:p>
          <a:p>
            <a:pPr marL="0" marR="0" lvl="0" indent="358775" algn="l" defTabSz="914400" rtl="0" eaLnBrk="1" fontAlgn="base" latinLnBrk="0" hangingPunct="1">
              <a:lnSpc>
                <a:spcPct val="100000"/>
              </a:lnSpc>
              <a:spcBef>
                <a:spcPct val="20000"/>
              </a:spcBef>
              <a:spcAft>
                <a:spcPct val="0"/>
              </a:spcAft>
              <a:buClrTx/>
              <a:buSzPct val="80000"/>
              <a:buFont typeface="Arial" charset="0"/>
              <a:buNone/>
              <a:tabLst/>
              <a:defRPr/>
            </a:pPr>
            <a:r>
              <a:rPr kumimoji="0" lang="nl-NL" altLang="es-ES" sz="3000" b="0" i="0" u="none" strike="noStrike" kern="0" cap="none" spc="0" normalizeH="0" baseline="0" noProof="0" dirty="0">
                <a:ln>
                  <a:noFill/>
                </a:ln>
                <a:solidFill>
                  <a:srgbClr val="000000"/>
                </a:solidFill>
                <a:effectLst/>
                <a:uLnTx/>
                <a:uFillTx/>
                <a:latin typeface="Calibri"/>
                <a:ea typeface="+mn-ea"/>
                <a:cs typeface="+mn-cs"/>
              </a:rPr>
              <a:t>			</a:t>
            </a:r>
          </a:p>
          <a:p>
            <a:pPr marL="0" marR="0" lvl="0" indent="358775" algn="l" defTabSz="914400" rtl="0" eaLnBrk="1" fontAlgn="base" latinLnBrk="0" hangingPunct="1">
              <a:lnSpc>
                <a:spcPct val="100000"/>
              </a:lnSpc>
              <a:spcBef>
                <a:spcPct val="20000"/>
              </a:spcBef>
              <a:spcAft>
                <a:spcPct val="0"/>
              </a:spcAft>
              <a:buClrTx/>
              <a:buSzPct val="80000"/>
              <a:buFont typeface="Arial" charset="0"/>
              <a:buNone/>
              <a:tabLst/>
              <a:defRPr/>
            </a:pPr>
            <a:r>
              <a:rPr kumimoji="0" lang="nl-NL" altLang="es-ES" sz="3000" b="0" i="0" u="none" strike="noStrike" kern="0" cap="none" spc="0" normalizeH="0" baseline="0" noProof="0" dirty="0">
                <a:ln>
                  <a:noFill/>
                </a:ln>
                <a:solidFill>
                  <a:srgbClr val="000000"/>
                </a:solidFill>
                <a:effectLst/>
                <a:uLnTx/>
                <a:uFillTx/>
                <a:latin typeface="Calibri"/>
                <a:ea typeface="+mn-ea"/>
                <a:cs typeface="+mn-cs"/>
              </a:rPr>
              <a:t> </a:t>
            </a:r>
          </a:p>
          <a:p>
            <a:pPr marL="0" marR="0" lvl="0" indent="358775" algn="l" defTabSz="914400" rtl="0" eaLnBrk="1" fontAlgn="base" latinLnBrk="0" hangingPunct="1">
              <a:lnSpc>
                <a:spcPct val="100000"/>
              </a:lnSpc>
              <a:spcBef>
                <a:spcPct val="20000"/>
              </a:spcBef>
              <a:spcAft>
                <a:spcPct val="0"/>
              </a:spcAft>
              <a:buClrTx/>
              <a:buSzPct val="80000"/>
              <a:buFont typeface="Arial" charset="0"/>
              <a:buNone/>
              <a:tabLst/>
              <a:defRPr/>
            </a:pPr>
            <a:endParaRPr kumimoji="0" lang="nl-NL" altLang="es-ES" sz="3000" b="0" i="0" u="none" strike="noStrike" kern="0" cap="none" spc="0" normalizeH="0" baseline="0" noProof="0" dirty="0">
              <a:ln>
                <a:noFill/>
              </a:ln>
              <a:solidFill>
                <a:srgbClr val="000000"/>
              </a:solidFill>
              <a:effectLst/>
              <a:uLnTx/>
              <a:uFillTx/>
              <a:latin typeface="Calibri"/>
              <a:ea typeface="+mn-ea"/>
              <a:cs typeface="+mn-cs"/>
            </a:endParaRPr>
          </a:p>
          <a:p>
            <a:pPr marL="0" marR="0" lvl="0" indent="358775" algn="l" defTabSz="914400" rtl="0" eaLnBrk="1" fontAlgn="base" latinLnBrk="0" hangingPunct="1">
              <a:lnSpc>
                <a:spcPct val="100000"/>
              </a:lnSpc>
              <a:spcBef>
                <a:spcPct val="20000"/>
              </a:spcBef>
              <a:spcAft>
                <a:spcPct val="0"/>
              </a:spcAft>
              <a:buClrTx/>
              <a:buSzPct val="80000"/>
              <a:buFont typeface="Arial" charset="0"/>
              <a:buNone/>
              <a:tabLst/>
              <a:defRPr/>
            </a:pPr>
            <a:endParaRPr kumimoji="0" lang="nl-NL" altLang="es-ES" sz="3000" b="0" i="0" u="none" strike="noStrike" kern="0" cap="none" spc="0" normalizeH="0" baseline="0" noProof="0" dirty="0">
              <a:ln>
                <a:noFill/>
              </a:ln>
              <a:solidFill>
                <a:srgbClr val="000000"/>
              </a:solidFill>
              <a:effectLst/>
              <a:uLnTx/>
              <a:uFillTx/>
              <a:latin typeface="Calibri"/>
              <a:ea typeface="+mn-ea"/>
              <a:cs typeface="+mn-cs"/>
            </a:endParaRPr>
          </a:p>
          <a:p>
            <a:pPr marL="0" marR="0" lvl="0" indent="358775" algn="l" defTabSz="914400" rtl="0" eaLnBrk="1" fontAlgn="base" latinLnBrk="0" hangingPunct="1">
              <a:lnSpc>
                <a:spcPct val="100000"/>
              </a:lnSpc>
              <a:spcBef>
                <a:spcPct val="20000"/>
              </a:spcBef>
              <a:spcAft>
                <a:spcPct val="0"/>
              </a:spcAft>
              <a:buClrTx/>
              <a:buSzPct val="80000"/>
              <a:buFont typeface="Arial" charset="0"/>
              <a:buNone/>
              <a:tabLst/>
              <a:defRPr/>
            </a:pPr>
            <a:endParaRPr kumimoji="0" lang="nl-NL" altLang="es-ES" sz="3000" b="0" i="0" u="none" strike="noStrike" kern="0" cap="none" spc="0" normalizeH="0" baseline="0" noProof="0" dirty="0">
              <a:ln>
                <a:noFill/>
              </a:ln>
              <a:solidFill>
                <a:srgbClr val="000000"/>
              </a:solidFill>
              <a:effectLst/>
              <a:uLnTx/>
              <a:uFillTx/>
              <a:latin typeface="Calibri"/>
              <a:ea typeface="+mn-ea"/>
              <a:cs typeface="+mn-cs"/>
            </a:endParaRPr>
          </a:p>
        </p:txBody>
      </p:sp>
      <p:sp>
        <p:nvSpPr>
          <p:cNvPr id="12" name="Rechthoek 3">
            <a:extLst>
              <a:ext uri="{FF2B5EF4-FFF2-40B4-BE49-F238E27FC236}">
                <a16:creationId xmlns:a16="http://schemas.microsoft.com/office/drawing/2014/main" id="{3895A024-6C7C-464A-8194-13DEF0F87E45}"/>
              </a:ext>
            </a:extLst>
          </p:cNvPr>
          <p:cNvSpPr/>
          <p:nvPr/>
        </p:nvSpPr>
        <p:spPr>
          <a:xfrm>
            <a:off x="3635375" y="2565400"/>
            <a:ext cx="1944688" cy="1008063"/>
          </a:xfrm>
          <a:prstGeom prst="rect">
            <a:avLst/>
          </a:prstGeom>
          <a:solidFill>
            <a:srgbClr val="750D68"/>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FFFFFF"/>
                </a:solidFill>
                <a:effectLst/>
                <a:uLnTx/>
                <a:uFillTx/>
                <a:latin typeface="Calibri"/>
                <a:ea typeface="+mn-ea"/>
                <a:cs typeface="+mn-cs"/>
              </a:rPr>
              <a:t>Event</a:t>
            </a:r>
            <a:endParaRPr kumimoji="0" lang="nl-NL"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3" name="Tekstvak 4">
            <a:extLst>
              <a:ext uri="{FF2B5EF4-FFF2-40B4-BE49-F238E27FC236}">
                <a16:creationId xmlns:a16="http://schemas.microsoft.com/office/drawing/2014/main" id="{28AB563D-75B9-4EA0-A872-563B74D77501}"/>
              </a:ext>
            </a:extLst>
          </p:cNvPr>
          <p:cNvSpPr txBox="1">
            <a:spLocks noChangeArrowheads="1"/>
          </p:cNvSpPr>
          <p:nvPr/>
        </p:nvSpPr>
        <p:spPr bwMode="auto">
          <a:xfrm>
            <a:off x="1476375" y="2852738"/>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nl-NL" altLang="es-ES" sz="1800" b="0" i="0" u="none" strike="noStrike" kern="0" cap="none" spc="0" normalizeH="0" baseline="0" noProof="0">
                <a:ln>
                  <a:noFill/>
                </a:ln>
                <a:solidFill>
                  <a:srgbClr val="000000"/>
                </a:solidFill>
                <a:effectLst/>
                <a:uLnTx/>
                <a:uFillTx/>
                <a:latin typeface="Calibri" panose="020F0502020204030204" pitchFamily="34" charset="0"/>
              </a:rPr>
              <a:t>Input</a:t>
            </a:r>
          </a:p>
        </p:txBody>
      </p:sp>
      <p:sp>
        <p:nvSpPr>
          <p:cNvPr id="14" name="Tekstvak 5">
            <a:extLst>
              <a:ext uri="{FF2B5EF4-FFF2-40B4-BE49-F238E27FC236}">
                <a16:creationId xmlns:a16="http://schemas.microsoft.com/office/drawing/2014/main" id="{2A6ACF8C-A45A-48D5-AF55-F4262FE5501D}"/>
              </a:ext>
            </a:extLst>
          </p:cNvPr>
          <p:cNvSpPr txBox="1">
            <a:spLocks noChangeArrowheads="1"/>
          </p:cNvSpPr>
          <p:nvPr/>
        </p:nvSpPr>
        <p:spPr bwMode="auto">
          <a:xfrm>
            <a:off x="6875463" y="28527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0000"/>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nl-NL" altLang="es-ES" sz="1800" b="0" i="0" u="none" strike="noStrike" kern="0" cap="none" spc="0" normalizeH="0" baseline="0" noProof="0">
                <a:ln>
                  <a:noFill/>
                </a:ln>
                <a:solidFill>
                  <a:srgbClr val="000000"/>
                </a:solidFill>
                <a:effectLst/>
                <a:uLnTx/>
                <a:uFillTx/>
                <a:latin typeface="Calibri" panose="020F0502020204030204" pitchFamily="34" charset="0"/>
              </a:rPr>
              <a:t>Output</a:t>
            </a:r>
          </a:p>
        </p:txBody>
      </p:sp>
      <p:cxnSp>
        <p:nvCxnSpPr>
          <p:cNvPr id="15" name="Rechte verbindingslijn met pijl 7">
            <a:extLst>
              <a:ext uri="{FF2B5EF4-FFF2-40B4-BE49-F238E27FC236}">
                <a16:creationId xmlns:a16="http://schemas.microsoft.com/office/drawing/2014/main" id="{FC698F40-E37D-481D-B063-7CE17E9FEBBE}"/>
              </a:ext>
            </a:extLst>
          </p:cNvPr>
          <p:cNvCxnSpPr/>
          <p:nvPr/>
        </p:nvCxnSpPr>
        <p:spPr>
          <a:xfrm>
            <a:off x="2411413" y="3068638"/>
            <a:ext cx="865187" cy="0"/>
          </a:xfrm>
          <a:prstGeom prst="straightConnector1">
            <a:avLst/>
          </a:prstGeom>
          <a:noFill/>
          <a:ln w="9525" cap="flat" cmpd="sng" algn="ctr">
            <a:solidFill>
              <a:srgbClr val="800080"/>
            </a:solidFill>
            <a:prstDash val="solid"/>
            <a:tailEnd type="arrow"/>
          </a:ln>
          <a:effectLst/>
        </p:spPr>
      </p:cxnSp>
      <p:cxnSp>
        <p:nvCxnSpPr>
          <p:cNvPr id="16" name="Rechte verbindingslijn met pijl 8">
            <a:extLst>
              <a:ext uri="{FF2B5EF4-FFF2-40B4-BE49-F238E27FC236}">
                <a16:creationId xmlns:a16="http://schemas.microsoft.com/office/drawing/2014/main" id="{AC647F05-418C-4D9E-8237-454AC5922C00}"/>
              </a:ext>
            </a:extLst>
          </p:cNvPr>
          <p:cNvCxnSpPr/>
          <p:nvPr/>
        </p:nvCxnSpPr>
        <p:spPr>
          <a:xfrm>
            <a:off x="5795963" y="2997200"/>
            <a:ext cx="863600" cy="0"/>
          </a:xfrm>
          <a:prstGeom prst="straightConnector1">
            <a:avLst/>
          </a:prstGeom>
          <a:noFill/>
          <a:ln w="9525" cap="flat" cmpd="sng" algn="ctr">
            <a:solidFill>
              <a:srgbClr val="750D68"/>
            </a:solidFill>
            <a:prstDash val="solid"/>
            <a:tailEnd type="arrow"/>
          </a:ln>
          <a:effectLst/>
        </p:spPr>
      </p:cxnSp>
      <p:grpSp>
        <p:nvGrpSpPr>
          <p:cNvPr id="17" name="Group 2">
            <a:extLst>
              <a:ext uri="{FF2B5EF4-FFF2-40B4-BE49-F238E27FC236}">
                <a16:creationId xmlns:a16="http://schemas.microsoft.com/office/drawing/2014/main" id="{54C8811E-4183-42C2-B29B-FC61A404A45C}"/>
              </a:ext>
            </a:extLst>
          </p:cNvPr>
          <p:cNvGrpSpPr>
            <a:grpSpLocks/>
          </p:cNvGrpSpPr>
          <p:nvPr/>
        </p:nvGrpSpPr>
        <p:grpSpPr bwMode="auto">
          <a:xfrm>
            <a:off x="1295400" y="4109246"/>
            <a:ext cx="6624637" cy="1511300"/>
            <a:chOff x="748" y="1661"/>
            <a:chExt cx="4173" cy="952"/>
          </a:xfrm>
        </p:grpSpPr>
        <p:grpSp>
          <p:nvGrpSpPr>
            <p:cNvPr id="18" name="Group 3">
              <a:extLst>
                <a:ext uri="{FF2B5EF4-FFF2-40B4-BE49-F238E27FC236}">
                  <a16:creationId xmlns:a16="http://schemas.microsoft.com/office/drawing/2014/main" id="{1CED92FA-9272-4843-A047-560EB01954DD}"/>
                </a:ext>
              </a:extLst>
            </p:cNvPr>
            <p:cNvGrpSpPr>
              <a:grpSpLocks/>
            </p:cNvGrpSpPr>
            <p:nvPr/>
          </p:nvGrpSpPr>
          <p:grpSpPr bwMode="auto">
            <a:xfrm>
              <a:off x="748" y="1661"/>
              <a:ext cx="4173" cy="952"/>
              <a:chOff x="385" y="2750"/>
              <a:chExt cx="4173" cy="952"/>
            </a:xfrm>
          </p:grpSpPr>
          <p:sp>
            <p:nvSpPr>
              <p:cNvPr id="20" name="AutoShape 4">
                <a:extLst>
                  <a:ext uri="{FF2B5EF4-FFF2-40B4-BE49-F238E27FC236}">
                    <a16:creationId xmlns:a16="http://schemas.microsoft.com/office/drawing/2014/main" id="{FD9DBE04-96B8-4C02-857F-9FF8763119EA}"/>
                  </a:ext>
                </a:extLst>
              </p:cNvPr>
              <p:cNvSpPr>
                <a:spLocks noChangeArrowheads="1"/>
              </p:cNvSpPr>
              <p:nvPr/>
            </p:nvSpPr>
            <p:spPr bwMode="auto">
              <a:xfrm>
                <a:off x="385" y="2750"/>
                <a:ext cx="4173" cy="952"/>
              </a:xfrm>
              <a:prstGeom prst="flowChartAlternateProcess">
                <a:avLst/>
              </a:prstGeom>
              <a:solidFill>
                <a:srgbClr val="45A12A"/>
              </a:solidFill>
              <a:ln w="9525">
                <a:solidFill>
                  <a:srgbClr val="A3C0FB"/>
                </a:solidFill>
                <a:miter lim="800000"/>
                <a:headEnd/>
                <a:tailEnd/>
              </a:ln>
            </p:spPr>
            <p:txBody>
              <a:bodyPr wrap="none" anchor="ctr"/>
              <a:lstStyle>
                <a:lvl1pPr>
                  <a:spcBef>
                    <a:spcPct val="20000"/>
                  </a:spcBef>
                  <a:buSzPct val="80000"/>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s-ES" sz="18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1" name="AutoShape 5">
                <a:extLst>
                  <a:ext uri="{FF2B5EF4-FFF2-40B4-BE49-F238E27FC236}">
                    <a16:creationId xmlns:a16="http://schemas.microsoft.com/office/drawing/2014/main" id="{F029DB6B-0049-4151-BE78-37EF12364089}"/>
                  </a:ext>
                </a:extLst>
              </p:cNvPr>
              <p:cNvSpPr>
                <a:spLocks noChangeArrowheads="1"/>
              </p:cNvSpPr>
              <p:nvPr/>
            </p:nvSpPr>
            <p:spPr bwMode="auto">
              <a:xfrm>
                <a:off x="431" y="2931"/>
                <a:ext cx="771" cy="578"/>
              </a:xfrm>
              <a:prstGeom prst="chevron">
                <a:avLst>
                  <a:gd name="adj" fmla="val 33348"/>
                </a:avLst>
              </a:prstGeom>
              <a:solidFill>
                <a:srgbClr val="750D68"/>
              </a:solidFill>
              <a:ln w="9525">
                <a:solidFill>
                  <a:srgbClr val="000066"/>
                </a:solidFill>
                <a:miter lim="800000"/>
                <a:headEnd/>
                <a:tailEnd/>
              </a:ln>
            </p:spPr>
            <p:txBody>
              <a:bodyPr wrap="none" anchor="ctr"/>
              <a:lstStyle>
                <a:lvl1pPr>
                  <a:spcBef>
                    <a:spcPct val="20000"/>
                  </a:spcBef>
                  <a:buSzPct val="80000"/>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nl-NL" altLang="es-ES" sz="1200" b="0" i="0" u="none" strike="noStrike" kern="0" cap="none" spc="0" normalizeH="0" baseline="0" noProof="0">
                    <a:ln>
                      <a:noFill/>
                    </a:ln>
                    <a:solidFill>
                      <a:srgbClr val="FFFFFF"/>
                    </a:solidFill>
                    <a:effectLst/>
                    <a:uLnTx/>
                    <a:uFillTx/>
                    <a:latin typeface="Calibri" panose="020F0502020204030204" pitchFamily="34" charset="0"/>
                  </a:rPr>
                  <a:t>  </a:t>
                </a:r>
                <a:r>
                  <a:rPr kumimoji="0" lang="nl-NL" altLang="es-ES" sz="1000" b="0" i="0" u="none" strike="noStrike" kern="0" cap="none" spc="0" normalizeH="0" baseline="0" noProof="0">
                    <a:ln>
                      <a:noFill/>
                    </a:ln>
                    <a:solidFill>
                      <a:srgbClr val="FFFFFF"/>
                    </a:solidFill>
                    <a:effectLst/>
                    <a:uLnTx/>
                    <a:uFillTx/>
                    <a:latin typeface="Calibri" panose="020F0502020204030204" pitchFamily="34" charset="0"/>
                  </a:rPr>
                  <a:t>Sensory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nl-NL" altLang="es-ES" sz="1000" b="0" i="0" u="none" strike="noStrike" kern="0" cap="none" spc="0" normalizeH="0" baseline="0" noProof="0">
                    <a:ln>
                      <a:noFill/>
                    </a:ln>
                    <a:solidFill>
                      <a:srgbClr val="FFFFFF"/>
                    </a:solidFill>
                    <a:effectLst/>
                    <a:uLnTx/>
                    <a:uFillTx/>
                    <a:latin typeface="Calibri" panose="020F0502020204030204" pitchFamily="34" charset="0"/>
                  </a:rPr>
                  <a:t>   perception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nl-NL" altLang="es-ES" sz="1000" b="0" i="0" u="none" strike="noStrike" kern="0" cap="none" spc="0" normalizeH="0" baseline="0" noProof="0">
                    <a:ln>
                      <a:noFill/>
                    </a:ln>
                    <a:solidFill>
                      <a:srgbClr val="FFFFFF"/>
                    </a:solidFill>
                    <a:effectLst/>
                    <a:uLnTx/>
                    <a:uFillTx/>
                    <a:latin typeface="Calibri" panose="020F0502020204030204" pitchFamily="34" charset="0"/>
                  </a:rPr>
                  <a:t>      </a:t>
                </a:r>
              </a:p>
            </p:txBody>
          </p:sp>
          <p:sp>
            <p:nvSpPr>
              <p:cNvPr id="22" name="AutoShape 6">
                <a:extLst>
                  <a:ext uri="{FF2B5EF4-FFF2-40B4-BE49-F238E27FC236}">
                    <a16:creationId xmlns:a16="http://schemas.microsoft.com/office/drawing/2014/main" id="{F0AAC03F-133E-4232-8380-4760F6430E9E}"/>
                  </a:ext>
                </a:extLst>
              </p:cNvPr>
              <p:cNvSpPr>
                <a:spLocks noChangeArrowheads="1"/>
              </p:cNvSpPr>
              <p:nvPr/>
            </p:nvSpPr>
            <p:spPr bwMode="auto">
              <a:xfrm>
                <a:off x="1247" y="2931"/>
                <a:ext cx="771" cy="578"/>
              </a:xfrm>
              <a:prstGeom prst="chevron">
                <a:avLst>
                  <a:gd name="adj" fmla="val 33348"/>
                </a:avLst>
              </a:prstGeom>
              <a:solidFill>
                <a:srgbClr val="750D68"/>
              </a:solidFill>
              <a:ln w="9525">
                <a:solidFill>
                  <a:srgbClr val="000066"/>
                </a:solidFill>
                <a:miter lim="800000"/>
                <a:headEnd/>
                <a:tailEnd/>
              </a:ln>
            </p:spPr>
            <p:txBody>
              <a:bodyPr wrap="none" anchor="ctr"/>
              <a:lstStyle>
                <a:lvl1pPr>
                  <a:spcBef>
                    <a:spcPct val="20000"/>
                  </a:spcBef>
                  <a:buSzPct val="80000"/>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nl-NL" altLang="es-ES" sz="1200" b="0" i="0" u="none" strike="noStrike" kern="0" cap="none" spc="0" normalizeH="0" baseline="0" noProof="0">
                    <a:ln>
                      <a:noFill/>
                    </a:ln>
                    <a:solidFill>
                      <a:srgbClr val="000000"/>
                    </a:solidFill>
                    <a:effectLst/>
                    <a:uLnTx/>
                    <a:uFillTx/>
                    <a:latin typeface="Calibri" panose="020F0502020204030204" pitchFamily="34" charset="0"/>
                  </a:rPr>
                  <a:t>        </a:t>
                </a:r>
                <a:r>
                  <a:rPr kumimoji="0" lang="nl-NL" altLang="es-ES" sz="1000" b="0" i="0" u="none" strike="noStrike" kern="0" cap="none" spc="0" normalizeH="0" baseline="0" noProof="0">
                    <a:ln>
                      <a:noFill/>
                    </a:ln>
                    <a:solidFill>
                      <a:srgbClr val="FFFFFF"/>
                    </a:solidFill>
                    <a:effectLst/>
                    <a:uLnTx/>
                    <a:uFillTx/>
                    <a:latin typeface="Calibri" panose="020F0502020204030204" pitchFamily="34" charset="0"/>
                  </a:rPr>
                  <a:t>Emotion</a:t>
                </a:r>
              </a:p>
            </p:txBody>
          </p:sp>
          <p:sp>
            <p:nvSpPr>
              <p:cNvPr id="23" name="AutoShape 7">
                <a:extLst>
                  <a:ext uri="{FF2B5EF4-FFF2-40B4-BE49-F238E27FC236}">
                    <a16:creationId xmlns:a16="http://schemas.microsoft.com/office/drawing/2014/main" id="{62C80862-6836-47EC-9411-23DA30738E38}"/>
                  </a:ext>
                </a:extLst>
              </p:cNvPr>
              <p:cNvSpPr>
                <a:spLocks noChangeArrowheads="1"/>
              </p:cNvSpPr>
              <p:nvPr/>
            </p:nvSpPr>
            <p:spPr bwMode="auto">
              <a:xfrm>
                <a:off x="2064" y="2931"/>
                <a:ext cx="771" cy="578"/>
              </a:xfrm>
              <a:prstGeom prst="chevron">
                <a:avLst>
                  <a:gd name="adj" fmla="val 33348"/>
                </a:avLst>
              </a:prstGeom>
              <a:solidFill>
                <a:srgbClr val="750D68"/>
              </a:solidFill>
              <a:ln w="9525">
                <a:solidFill>
                  <a:srgbClr val="000066"/>
                </a:solidFill>
                <a:miter lim="800000"/>
                <a:headEnd/>
                <a:tailEnd/>
              </a:ln>
            </p:spPr>
            <p:txBody>
              <a:bodyPr wrap="none" anchor="ctr"/>
              <a:lstStyle>
                <a:lvl1pPr>
                  <a:spcBef>
                    <a:spcPct val="20000"/>
                  </a:spcBef>
                  <a:buSzPct val="80000"/>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nl-NL" altLang="es-ES" sz="1200" b="0" i="0" u="none" strike="noStrike" kern="0" cap="none" spc="0" normalizeH="0" baseline="0" noProof="0" dirty="0">
                    <a:ln>
                      <a:noFill/>
                    </a:ln>
                    <a:solidFill>
                      <a:srgbClr val="000000"/>
                    </a:solidFill>
                    <a:effectLst/>
                    <a:uLnTx/>
                    <a:uFillTx/>
                    <a:latin typeface="Calibri" panose="020F0502020204030204" pitchFamily="34" charset="0"/>
                  </a:rPr>
                  <a:t> </a:t>
                </a:r>
                <a:r>
                  <a:rPr kumimoji="0" lang="nl-NL" altLang="es-ES" sz="1000" b="0" i="0" u="none" strike="noStrike" kern="0" cap="none" spc="0" normalizeH="0" baseline="0" noProof="0" dirty="0">
                    <a:ln>
                      <a:noFill/>
                    </a:ln>
                    <a:solidFill>
                      <a:srgbClr val="FFFFFF"/>
                    </a:solidFill>
                    <a:effectLst/>
                    <a:uLnTx/>
                    <a:uFillTx/>
                    <a:latin typeface="Calibri" panose="020F0502020204030204" pitchFamily="34" charset="0"/>
                  </a:rPr>
                  <a:t>Staged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nl-NL" altLang="es-ES" sz="1000" b="0" i="0" u="none" strike="noStrike" kern="0" cap="none" spc="0" normalizeH="0" baseline="0" noProof="0" dirty="0">
                    <a:ln>
                      <a:noFill/>
                    </a:ln>
                    <a:solidFill>
                      <a:srgbClr val="FFFFFF"/>
                    </a:solidFill>
                    <a:effectLst/>
                    <a:uLnTx/>
                    <a:uFillTx/>
                    <a:latin typeface="Calibri" panose="020F0502020204030204" pitchFamily="34" charset="0"/>
                  </a:rPr>
                  <a:t>experience</a:t>
                </a:r>
              </a:p>
            </p:txBody>
          </p:sp>
          <p:sp>
            <p:nvSpPr>
              <p:cNvPr id="24" name="AutoShape 8">
                <a:extLst>
                  <a:ext uri="{FF2B5EF4-FFF2-40B4-BE49-F238E27FC236}">
                    <a16:creationId xmlns:a16="http://schemas.microsoft.com/office/drawing/2014/main" id="{4CCAB89D-17D3-4677-A297-963298472FBF}"/>
                  </a:ext>
                </a:extLst>
              </p:cNvPr>
              <p:cNvSpPr>
                <a:spLocks noChangeArrowheads="1"/>
              </p:cNvSpPr>
              <p:nvPr/>
            </p:nvSpPr>
            <p:spPr bwMode="auto">
              <a:xfrm>
                <a:off x="2880" y="2931"/>
                <a:ext cx="771" cy="578"/>
              </a:xfrm>
              <a:prstGeom prst="chevron">
                <a:avLst>
                  <a:gd name="adj" fmla="val 33348"/>
                </a:avLst>
              </a:prstGeom>
              <a:solidFill>
                <a:srgbClr val="750D68"/>
              </a:solidFill>
              <a:ln w="9525">
                <a:solidFill>
                  <a:srgbClr val="000066"/>
                </a:solidFill>
                <a:miter lim="800000"/>
                <a:headEnd/>
                <a:tailEnd/>
              </a:ln>
            </p:spPr>
            <p:txBody>
              <a:bodyPr wrap="none" anchor="ctr"/>
              <a:lstStyle>
                <a:lvl1pPr>
                  <a:spcBef>
                    <a:spcPct val="20000"/>
                  </a:spcBef>
                  <a:buSzPct val="80000"/>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nl-NL" altLang="es-ES" sz="1200" b="0" i="0" u="none" strike="noStrike" kern="0" cap="none" spc="0" normalizeH="0" baseline="0" noProof="0">
                    <a:ln>
                      <a:noFill/>
                    </a:ln>
                    <a:solidFill>
                      <a:srgbClr val="FFFFFF"/>
                    </a:solidFill>
                    <a:effectLst/>
                    <a:uLnTx/>
                    <a:uFillTx/>
                    <a:latin typeface="Calibri" panose="020F0502020204030204" pitchFamily="34" charset="0"/>
                  </a:rPr>
                  <a:t> </a:t>
                </a:r>
                <a:r>
                  <a:rPr kumimoji="0" lang="nl-NL" altLang="es-ES" sz="1200" b="0" i="0" u="none" strike="noStrike" kern="0" cap="none" spc="0" normalizeH="0" baseline="0" noProof="0">
                    <a:ln>
                      <a:noFill/>
                    </a:ln>
                    <a:solidFill>
                      <a:srgbClr val="000000"/>
                    </a:solidFill>
                    <a:effectLst/>
                    <a:uLnTx/>
                    <a:uFillTx/>
                    <a:latin typeface="Calibri" panose="020F0502020204030204" pitchFamily="34" charset="0"/>
                  </a:rPr>
                  <a:t>      </a:t>
                </a:r>
                <a:r>
                  <a:rPr kumimoji="0" lang="nl-NL" altLang="es-ES" sz="1000" b="0" i="0" u="none" strike="noStrike" kern="0" cap="none" spc="0" normalizeH="0" baseline="0" noProof="0">
                    <a:ln>
                      <a:noFill/>
                    </a:ln>
                    <a:solidFill>
                      <a:srgbClr val="FFFFFF"/>
                    </a:solidFill>
                    <a:effectLst/>
                    <a:uLnTx/>
                    <a:uFillTx/>
                    <a:latin typeface="Calibri" panose="020F0502020204030204" pitchFamily="34" charset="0"/>
                  </a:rPr>
                  <a:t>Experience</a:t>
                </a:r>
              </a:p>
            </p:txBody>
          </p:sp>
        </p:grpSp>
        <p:sp>
          <p:nvSpPr>
            <p:cNvPr id="19" name="AutoShape 9">
              <a:extLst>
                <a:ext uri="{FF2B5EF4-FFF2-40B4-BE49-F238E27FC236}">
                  <a16:creationId xmlns:a16="http://schemas.microsoft.com/office/drawing/2014/main" id="{B00649E0-9C86-4FD3-85B9-1BA77A575952}"/>
                </a:ext>
              </a:extLst>
            </p:cNvPr>
            <p:cNvSpPr>
              <a:spLocks noChangeArrowheads="1"/>
            </p:cNvSpPr>
            <p:nvPr/>
          </p:nvSpPr>
          <p:spPr bwMode="auto">
            <a:xfrm>
              <a:off x="4059" y="1842"/>
              <a:ext cx="771" cy="578"/>
            </a:xfrm>
            <a:prstGeom prst="chevron">
              <a:avLst>
                <a:gd name="adj" fmla="val 33348"/>
              </a:avLst>
            </a:prstGeom>
            <a:solidFill>
              <a:srgbClr val="750D68"/>
            </a:solidFill>
            <a:ln w="9525">
              <a:solidFill>
                <a:srgbClr val="000066"/>
              </a:solidFill>
              <a:miter lim="800000"/>
              <a:headEnd/>
              <a:tailEnd/>
            </a:ln>
          </p:spPr>
          <p:txBody>
            <a:bodyPr wrap="none" anchor="ctr"/>
            <a:lstStyle>
              <a:lvl1pPr>
                <a:spcBef>
                  <a:spcPct val="20000"/>
                </a:spcBef>
                <a:buSzPct val="80000"/>
                <a:buFont typeface="Arial" panose="020B0604020202020204" pitchFamily="34" charset="0"/>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nl-NL" altLang="es-ES" sz="1200" b="0" i="0" u="none" strike="noStrike" kern="0" cap="none" spc="0" normalizeH="0" baseline="0" noProof="0">
                  <a:ln>
                    <a:noFill/>
                  </a:ln>
                  <a:solidFill>
                    <a:srgbClr val="000000"/>
                  </a:solidFill>
                  <a:effectLst/>
                  <a:uLnTx/>
                  <a:uFillTx/>
                  <a:latin typeface="Calibri" panose="020F0502020204030204" pitchFamily="34" charset="0"/>
                </a:rPr>
                <a:t>       </a:t>
              </a:r>
              <a:r>
                <a:rPr kumimoji="0" lang="nl-NL" altLang="es-ES" sz="1000" b="0" i="0" u="none" strike="noStrike" kern="0" cap="none" spc="0" normalizeH="0" baseline="0" noProof="0">
                  <a:ln>
                    <a:noFill/>
                  </a:ln>
                  <a:solidFill>
                    <a:srgbClr val="FFFFFF"/>
                  </a:solidFill>
                  <a:effectLst/>
                  <a:uLnTx/>
                  <a:uFillTx/>
                  <a:latin typeface="Calibri" panose="020F0502020204030204" pitchFamily="34" charset="0"/>
                </a:rPr>
                <a:t>Giving meaning</a:t>
              </a:r>
            </a:p>
          </p:txBody>
        </p:sp>
      </p:grpSp>
    </p:spTree>
    <p:extLst>
      <p:ext uri="{BB962C8B-B14F-4D97-AF65-F5344CB8AC3E}">
        <p14:creationId xmlns:p14="http://schemas.microsoft.com/office/powerpoint/2010/main" val="350702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F58F41-6FAE-4CB5-8B4C-7CFD181BB816}"/>
              </a:ext>
            </a:extLst>
          </p:cNvPr>
          <p:cNvSpPr>
            <a:spLocks noGrp="1"/>
          </p:cNvSpPr>
          <p:nvPr>
            <p:ph type="title"/>
          </p:nvPr>
        </p:nvSpPr>
        <p:spPr/>
        <p:txBody>
          <a:bodyPr/>
          <a:lstStyle/>
          <a:p>
            <a:r>
              <a:rPr lang="en-GB" sz="2400" dirty="0"/>
              <a:t>Corporate</a:t>
            </a:r>
            <a:r>
              <a:rPr lang="en-GB" sz="2400" b="0" dirty="0"/>
              <a:t> and public events</a:t>
            </a:r>
            <a:br>
              <a:rPr lang="en-GB" dirty="0"/>
            </a:br>
            <a:endParaRPr lang="en-GB" dirty="0"/>
          </a:p>
        </p:txBody>
      </p:sp>
      <p:pic>
        <p:nvPicPr>
          <p:cNvPr id="8" name="Content Placeholder 7">
            <a:extLst>
              <a:ext uri="{FF2B5EF4-FFF2-40B4-BE49-F238E27FC236}">
                <a16:creationId xmlns:a16="http://schemas.microsoft.com/office/drawing/2014/main" id="{BE447520-CADE-474D-9D67-B46A8AC838DD}"/>
              </a:ext>
            </a:extLst>
          </p:cNvPr>
          <p:cNvPicPr>
            <a:picLocks noGrp="1" noChangeAspect="1"/>
          </p:cNvPicPr>
          <p:nvPr>
            <p:ph sz="quarter" idx="13"/>
          </p:nvPr>
        </p:nvPicPr>
        <p:blipFill>
          <a:blip r:embed="rId2"/>
          <a:stretch>
            <a:fillRect/>
          </a:stretch>
        </p:blipFill>
        <p:spPr>
          <a:xfrm>
            <a:off x="1189038" y="1690272"/>
            <a:ext cx="7196137" cy="3475869"/>
          </a:xfrm>
          <a:prstGeom prst="rect">
            <a:avLst/>
          </a:prstGeom>
        </p:spPr>
      </p:pic>
    </p:spTree>
    <p:extLst>
      <p:ext uri="{BB962C8B-B14F-4D97-AF65-F5344CB8AC3E}">
        <p14:creationId xmlns:p14="http://schemas.microsoft.com/office/powerpoint/2010/main" val="76989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25F1FA-EBE0-4708-9CCF-DBF348FD66D7}"/>
              </a:ext>
            </a:extLst>
          </p:cNvPr>
          <p:cNvSpPr>
            <a:spLocks noGrp="1"/>
          </p:cNvSpPr>
          <p:nvPr>
            <p:ph type="title"/>
          </p:nvPr>
        </p:nvSpPr>
        <p:spPr/>
        <p:txBody>
          <a:bodyPr/>
          <a:lstStyle/>
          <a:p>
            <a:r>
              <a:rPr lang="en-GB" sz="2400" b="0" dirty="0"/>
              <a:t>Corporate and </a:t>
            </a:r>
            <a:r>
              <a:rPr lang="en-GB" sz="2400" dirty="0"/>
              <a:t>public events</a:t>
            </a:r>
            <a:br>
              <a:rPr lang="en-GB" dirty="0"/>
            </a:br>
            <a:endParaRPr lang="en-GB" dirty="0"/>
          </a:p>
        </p:txBody>
      </p:sp>
      <p:pic>
        <p:nvPicPr>
          <p:cNvPr id="9" name="Content Placeholder 8">
            <a:extLst>
              <a:ext uri="{FF2B5EF4-FFF2-40B4-BE49-F238E27FC236}">
                <a16:creationId xmlns:a16="http://schemas.microsoft.com/office/drawing/2014/main" id="{6AC4EDCE-EC37-44EF-B910-0C19A2C751C8}"/>
              </a:ext>
            </a:extLst>
          </p:cNvPr>
          <p:cNvPicPr>
            <a:picLocks noGrp="1" noChangeAspect="1"/>
          </p:cNvPicPr>
          <p:nvPr>
            <p:ph sz="quarter" idx="13"/>
          </p:nvPr>
        </p:nvPicPr>
        <p:blipFill>
          <a:blip r:embed="rId2"/>
          <a:stretch>
            <a:fillRect/>
          </a:stretch>
        </p:blipFill>
        <p:spPr>
          <a:xfrm>
            <a:off x="1189038" y="1683524"/>
            <a:ext cx="7196137" cy="3489365"/>
          </a:xfrm>
          <a:prstGeom prst="rect">
            <a:avLst/>
          </a:prstGeom>
        </p:spPr>
      </p:pic>
    </p:spTree>
    <p:extLst>
      <p:ext uri="{BB962C8B-B14F-4D97-AF65-F5344CB8AC3E}">
        <p14:creationId xmlns:p14="http://schemas.microsoft.com/office/powerpoint/2010/main" val="3196072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3E3810-BC08-420F-832C-976297B5DC49}"/>
              </a:ext>
            </a:extLst>
          </p:cNvPr>
          <p:cNvPicPr>
            <a:picLocks noGrp="1" noChangeAspect="1"/>
          </p:cNvPicPr>
          <p:nvPr>
            <p:ph sz="quarter" idx="13"/>
          </p:nvPr>
        </p:nvPicPr>
        <p:blipFill>
          <a:blip r:embed="rId2"/>
          <a:stretch>
            <a:fillRect/>
          </a:stretch>
        </p:blipFill>
        <p:spPr>
          <a:xfrm>
            <a:off x="792437" y="1272381"/>
            <a:ext cx="3877903" cy="4313237"/>
          </a:xfrm>
          <a:prstGeom prst="rect">
            <a:avLst/>
          </a:prstGeom>
        </p:spPr>
      </p:pic>
      <p:sp>
        <p:nvSpPr>
          <p:cNvPr id="3" name="Title 2">
            <a:extLst>
              <a:ext uri="{FF2B5EF4-FFF2-40B4-BE49-F238E27FC236}">
                <a16:creationId xmlns:a16="http://schemas.microsoft.com/office/drawing/2014/main" id="{297ACF02-637F-47A0-8781-03EB109E5925}"/>
              </a:ext>
            </a:extLst>
          </p:cNvPr>
          <p:cNvSpPr>
            <a:spLocks noGrp="1"/>
          </p:cNvSpPr>
          <p:nvPr>
            <p:ph type="title"/>
          </p:nvPr>
        </p:nvSpPr>
        <p:spPr/>
        <p:txBody>
          <a:bodyPr>
            <a:normAutofit/>
          </a:bodyPr>
          <a:lstStyle/>
          <a:p>
            <a:r>
              <a:rPr lang="en-GB" sz="2400" b="0" dirty="0"/>
              <a:t>Differences corporate and public events	</a:t>
            </a:r>
            <a:br>
              <a:rPr lang="en-GB" dirty="0"/>
            </a:br>
            <a:endParaRPr lang="en-GB" dirty="0"/>
          </a:p>
        </p:txBody>
      </p:sp>
      <p:pic>
        <p:nvPicPr>
          <p:cNvPr id="4" name="Picture 3">
            <a:extLst>
              <a:ext uri="{FF2B5EF4-FFF2-40B4-BE49-F238E27FC236}">
                <a16:creationId xmlns:a16="http://schemas.microsoft.com/office/drawing/2014/main" id="{203B0823-8CC7-4B8C-945C-B22F397B4B6A}"/>
              </a:ext>
            </a:extLst>
          </p:cNvPr>
          <p:cNvPicPr>
            <a:picLocks noChangeAspect="1"/>
          </p:cNvPicPr>
          <p:nvPr/>
        </p:nvPicPr>
        <p:blipFill>
          <a:blip r:embed="rId3"/>
          <a:stretch>
            <a:fillRect/>
          </a:stretch>
        </p:blipFill>
        <p:spPr>
          <a:xfrm>
            <a:off x="4904509" y="1202622"/>
            <a:ext cx="3877903" cy="4590686"/>
          </a:xfrm>
          <a:prstGeom prst="rect">
            <a:avLst/>
          </a:prstGeom>
        </p:spPr>
      </p:pic>
    </p:spTree>
    <p:extLst>
      <p:ext uri="{BB962C8B-B14F-4D97-AF65-F5344CB8AC3E}">
        <p14:creationId xmlns:p14="http://schemas.microsoft.com/office/powerpoint/2010/main" val="3715614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6B1D03-BEA0-44E7-BA1C-5DE9239385E7}"/>
              </a:ext>
            </a:extLst>
          </p:cNvPr>
          <p:cNvSpPr>
            <a:spLocks noGrp="1"/>
          </p:cNvSpPr>
          <p:nvPr>
            <p:ph type="title"/>
          </p:nvPr>
        </p:nvSpPr>
        <p:spPr/>
        <p:txBody>
          <a:bodyPr/>
          <a:lstStyle/>
          <a:p>
            <a:r>
              <a:rPr lang="en-GB" sz="2400" b="0" dirty="0"/>
              <a:t>Fading </a:t>
            </a:r>
            <a:r>
              <a:rPr lang="en-GB" sz="2400" b="0" dirty="0" err="1"/>
              <a:t>bounderies</a:t>
            </a:r>
            <a:br>
              <a:rPr lang="en-GB" dirty="0"/>
            </a:br>
            <a:endParaRPr lang="en-GB" dirty="0"/>
          </a:p>
        </p:txBody>
      </p:sp>
      <p:sp>
        <p:nvSpPr>
          <p:cNvPr id="5" name="Content Placeholder 4">
            <a:extLst>
              <a:ext uri="{FF2B5EF4-FFF2-40B4-BE49-F238E27FC236}">
                <a16:creationId xmlns:a16="http://schemas.microsoft.com/office/drawing/2014/main" id="{8C39B56A-46C2-4564-A7D3-5FABED130B99}"/>
              </a:ext>
            </a:extLst>
          </p:cNvPr>
          <p:cNvSpPr>
            <a:spLocks noGrp="1"/>
          </p:cNvSpPr>
          <p:nvPr>
            <p:ph sz="quarter" idx="13"/>
          </p:nvPr>
        </p:nvSpPr>
        <p:spPr/>
        <p:txBody>
          <a:bodyPr/>
          <a:lstStyle/>
          <a:p>
            <a:r>
              <a:rPr lang="en-GB" dirty="0"/>
              <a:t> </a:t>
            </a:r>
          </a:p>
        </p:txBody>
      </p:sp>
      <p:pic>
        <p:nvPicPr>
          <p:cNvPr id="6" name="Picture 5">
            <a:extLst>
              <a:ext uri="{FF2B5EF4-FFF2-40B4-BE49-F238E27FC236}">
                <a16:creationId xmlns:a16="http://schemas.microsoft.com/office/drawing/2014/main" id="{B42BB603-BEB0-4472-BEA1-5EFC5AE1F5A6}"/>
              </a:ext>
            </a:extLst>
          </p:cNvPr>
          <p:cNvPicPr>
            <a:picLocks noChangeAspect="1"/>
          </p:cNvPicPr>
          <p:nvPr/>
        </p:nvPicPr>
        <p:blipFill>
          <a:blip r:embed="rId2"/>
          <a:stretch>
            <a:fillRect/>
          </a:stretch>
        </p:blipFill>
        <p:spPr>
          <a:xfrm>
            <a:off x="2357437" y="2247900"/>
            <a:ext cx="4429125" cy="2362200"/>
          </a:xfrm>
          <a:prstGeom prst="rect">
            <a:avLst/>
          </a:prstGeom>
        </p:spPr>
      </p:pic>
    </p:spTree>
    <p:extLst>
      <p:ext uri="{BB962C8B-B14F-4D97-AF65-F5344CB8AC3E}">
        <p14:creationId xmlns:p14="http://schemas.microsoft.com/office/powerpoint/2010/main" val="2632796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0" indent="0">
              <a:buNone/>
            </a:pPr>
            <a:r>
              <a:rPr lang="en-US" sz="2000" dirty="0">
                <a:solidFill>
                  <a:schemeClr val="bg1"/>
                </a:solidFill>
                <a:latin typeface="Arial"/>
                <a:cs typeface="Arial"/>
              </a:rPr>
              <a:t>Part I Plan – Chapter 1</a:t>
            </a:r>
          </a:p>
          <a:p>
            <a:r>
              <a:rPr lang="en-US" sz="2000" dirty="0">
                <a:solidFill>
                  <a:schemeClr val="bg1"/>
                </a:solidFill>
                <a:latin typeface="Arial"/>
                <a:cs typeface="Arial"/>
              </a:rPr>
              <a:t>Introduction: </a:t>
            </a:r>
            <a:r>
              <a:rPr lang="en-GB" sz="2000" dirty="0">
                <a:solidFill>
                  <a:schemeClr val="bg1"/>
                </a:solidFill>
                <a:latin typeface="Arial"/>
                <a:cs typeface="Arial"/>
              </a:rPr>
              <a:t>Using Events as a Strategic Marketing Tool</a:t>
            </a:r>
            <a:endParaRPr lang="en-US" sz="2000" dirty="0">
              <a:solidFill>
                <a:schemeClr val="bg1"/>
              </a:solidFill>
              <a:latin typeface="Arial"/>
              <a:cs typeface="Arial"/>
            </a:endParaRPr>
          </a:p>
          <a:p>
            <a:pPr marL="0" indent="0">
              <a:buNone/>
            </a:pPr>
            <a:endParaRPr lang="en-GB" dirty="0"/>
          </a:p>
        </p:txBody>
      </p:sp>
    </p:spTree>
    <p:extLst>
      <p:ext uri="{BB962C8B-B14F-4D97-AF65-F5344CB8AC3E}">
        <p14:creationId xmlns:p14="http://schemas.microsoft.com/office/powerpoint/2010/main" val="1516765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25F6F5-9C10-435B-9DB6-DDFF2187B52B}"/>
              </a:ext>
            </a:extLst>
          </p:cNvPr>
          <p:cNvSpPr>
            <a:spLocks noGrp="1"/>
          </p:cNvSpPr>
          <p:nvPr>
            <p:ph type="title"/>
          </p:nvPr>
        </p:nvSpPr>
        <p:spPr/>
        <p:txBody>
          <a:bodyPr/>
          <a:lstStyle/>
          <a:p>
            <a:pPr lvl="0" defTabSz="914400" fontAlgn="base">
              <a:spcBef>
                <a:spcPct val="20000"/>
              </a:spcBef>
              <a:spcAft>
                <a:spcPct val="0"/>
              </a:spcAft>
              <a:defRPr/>
            </a:pPr>
            <a:r>
              <a:rPr lang="nl-NL" altLang="es-ES" sz="2400" b="0" kern="0" dirty="0">
                <a:solidFill>
                  <a:srgbClr val="000000"/>
                </a:solidFill>
                <a:ea typeface="+mn-ea"/>
              </a:rPr>
              <a:t>The importance of managing events</a:t>
            </a:r>
            <a:br>
              <a:rPr lang="nl-NL" altLang="es-ES" sz="3000" b="0" kern="0" dirty="0">
                <a:solidFill>
                  <a:srgbClr val="000000"/>
                </a:solidFill>
                <a:latin typeface="Calibri"/>
                <a:ea typeface="+mn-ea"/>
                <a:cs typeface="+mn-cs"/>
              </a:rPr>
            </a:br>
            <a:endParaRPr lang="en-GB" dirty="0"/>
          </a:p>
        </p:txBody>
      </p:sp>
      <p:pic>
        <p:nvPicPr>
          <p:cNvPr id="6" name="Content Placeholder 5">
            <a:extLst>
              <a:ext uri="{FF2B5EF4-FFF2-40B4-BE49-F238E27FC236}">
                <a16:creationId xmlns:a16="http://schemas.microsoft.com/office/drawing/2014/main" id="{834D77B8-4795-464D-9C32-8E7DC4CFDD4F}"/>
              </a:ext>
            </a:extLst>
          </p:cNvPr>
          <p:cNvPicPr>
            <a:picLocks noGrp="1" noChangeAspect="1"/>
          </p:cNvPicPr>
          <p:nvPr>
            <p:ph sz="quarter" idx="13"/>
          </p:nvPr>
        </p:nvPicPr>
        <p:blipFill>
          <a:blip r:embed="rId2"/>
          <a:stretch>
            <a:fillRect/>
          </a:stretch>
        </p:blipFill>
        <p:spPr>
          <a:xfrm>
            <a:off x="1459346" y="1690255"/>
            <a:ext cx="3777671" cy="3249880"/>
          </a:xfrm>
          <a:prstGeom prst="rect">
            <a:avLst/>
          </a:prstGeom>
        </p:spPr>
      </p:pic>
    </p:spTree>
    <p:extLst>
      <p:ext uri="{BB962C8B-B14F-4D97-AF65-F5344CB8AC3E}">
        <p14:creationId xmlns:p14="http://schemas.microsoft.com/office/powerpoint/2010/main" val="4090706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DA1165-B74C-4A75-8087-19D816EB14A8}"/>
              </a:ext>
            </a:extLst>
          </p:cNvPr>
          <p:cNvSpPr>
            <a:spLocks noGrp="1"/>
          </p:cNvSpPr>
          <p:nvPr>
            <p:ph sz="quarter" idx="13"/>
          </p:nvPr>
        </p:nvSpPr>
        <p:spPr/>
        <p:txBody>
          <a:bodyPr/>
          <a:lstStyle/>
          <a:p>
            <a:endParaRPr lang="en-GB" sz="2000" dirty="0"/>
          </a:p>
          <a:p>
            <a:r>
              <a:rPr lang="en-GB" sz="2000" dirty="0"/>
              <a:t>E = environment</a:t>
            </a:r>
          </a:p>
          <a:p>
            <a:r>
              <a:rPr lang="en-GB" sz="2000" dirty="0"/>
              <a:t>V = value</a:t>
            </a:r>
          </a:p>
          <a:p>
            <a:r>
              <a:rPr lang="en-GB" sz="2000" dirty="0"/>
              <a:t>E = effect</a:t>
            </a:r>
          </a:p>
          <a:p>
            <a:r>
              <a:rPr lang="en-GB" sz="2000" dirty="0"/>
              <a:t>N = new (concept and design)</a:t>
            </a:r>
          </a:p>
          <a:p>
            <a:r>
              <a:rPr lang="en-GB" sz="2000" dirty="0"/>
              <a:t>T = touchpoints</a:t>
            </a:r>
          </a:p>
          <a:p>
            <a:r>
              <a:rPr lang="en-GB" sz="2000" dirty="0"/>
              <a:t>S = strategy</a:t>
            </a:r>
          </a:p>
          <a:p>
            <a:endParaRPr lang="en-GB" dirty="0"/>
          </a:p>
        </p:txBody>
      </p:sp>
      <p:sp>
        <p:nvSpPr>
          <p:cNvPr id="3" name="Title 2">
            <a:extLst>
              <a:ext uri="{FF2B5EF4-FFF2-40B4-BE49-F238E27FC236}">
                <a16:creationId xmlns:a16="http://schemas.microsoft.com/office/drawing/2014/main" id="{5D324364-09E6-4325-BEB8-4239B536638F}"/>
              </a:ext>
            </a:extLst>
          </p:cNvPr>
          <p:cNvSpPr>
            <a:spLocks noGrp="1"/>
          </p:cNvSpPr>
          <p:nvPr>
            <p:ph type="title"/>
          </p:nvPr>
        </p:nvSpPr>
        <p:spPr/>
        <p:txBody>
          <a:bodyPr/>
          <a:lstStyle/>
          <a:p>
            <a:r>
              <a:rPr lang="en-GB" sz="2400" b="0" dirty="0"/>
              <a:t>EVENTS model</a:t>
            </a:r>
            <a:br>
              <a:rPr lang="en-GB" dirty="0"/>
            </a:br>
            <a:endParaRPr lang="en-GB" dirty="0"/>
          </a:p>
        </p:txBody>
      </p:sp>
    </p:spTree>
    <p:extLst>
      <p:ext uri="{BB962C8B-B14F-4D97-AF65-F5344CB8AC3E}">
        <p14:creationId xmlns:p14="http://schemas.microsoft.com/office/powerpoint/2010/main" val="4264780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943BD0-3FF9-4F1C-B797-4C92659F8876}"/>
              </a:ext>
            </a:extLst>
          </p:cNvPr>
          <p:cNvSpPr>
            <a:spLocks noGrp="1"/>
          </p:cNvSpPr>
          <p:nvPr>
            <p:ph sz="quarter" idx="13"/>
          </p:nvPr>
        </p:nvSpPr>
        <p:spPr/>
        <p:txBody>
          <a:bodyPr/>
          <a:lstStyle/>
          <a:p>
            <a:endParaRPr lang="en-GB" dirty="0"/>
          </a:p>
          <a:p>
            <a:endParaRPr lang="en-GB" dirty="0"/>
          </a:p>
          <a:p>
            <a:endParaRPr lang="en-GB" dirty="0"/>
          </a:p>
          <a:p>
            <a:pPr algn="ctr"/>
            <a:r>
              <a:rPr lang="en-GB" sz="4000" b="1" dirty="0"/>
              <a:t>Questions?</a:t>
            </a:r>
          </a:p>
          <a:p>
            <a:endParaRPr lang="en-GB" dirty="0"/>
          </a:p>
        </p:txBody>
      </p:sp>
      <p:sp>
        <p:nvSpPr>
          <p:cNvPr id="3" name="Title 2">
            <a:extLst>
              <a:ext uri="{FF2B5EF4-FFF2-40B4-BE49-F238E27FC236}">
                <a16:creationId xmlns:a16="http://schemas.microsoft.com/office/drawing/2014/main" id="{1A69BD2C-4D8F-4493-8359-92DF28B689B4}"/>
              </a:ext>
            </a:extLst>
          </p:cNvPr>
          <p:cNvSpPr>
            <a:spLocks noGrp="1"/>
          </p:cNvSpPr>
          <p:nvPr>
            <p:ph type="title"/>
          </p:nvPr>
        </p:nvSpPr>
        <p:spPr/>
        <p:txBody>
          <a:bodyPr/>
          <a:lstStyle/>
          <a:p>
            <a:r>
              <a:rPr lang="en-GB" dirty="0"/>
              <a:t> </a:t>
            </a:r>
          </a:p>
        </p:txBody>
      </p:sp>
    </p:spTree>
    <p:extLst>
      <p:ext uri="{BB962C8B-B14F-4D97-AF65-F5344CB8AC3E}">
        <p14:creationId xmlns:p14="http://schemas.microsoft.com/office/powerpoint/2010/main" val="478046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a:t>
            </a: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87871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3"/>
          </p:nvPr>
        </p:nvSpPr>
        <p:spPr/>
        <p:txBody>
          <a:bodyPr>
            <a:normAutofit/>
          </a:bodyPr>
          <a:lstStyle/>
          <a:p>
            <a:endParaRPr lang="en-GB" sz="2000" dirty="0"/>
          </a:p>
          <a:p>
            <a:endParaRPr lang="en-GB" sz="2000" dirty="0"/>
          </a:p>
          <a:p>
            <a:r>
              <a:rPr lang="en-GB" sz="2000" dirty="0"/>
              <a:t>Phase: plan</a:t>
            </a:r>
          </a:p>
          <a:p>
            <a:r>
              <a:rPr lang="en-GB" sz="2000" dirty="0"/>
              <a:t>Introductory chapters</a:t>
            </a:r>
          </a:p>
          <a:p>
            <a:r>
              <a:rPr lang="en-GB" sz="2000" dirty="0"/>
              <a:t>Chapters 1 and 2</a:t>
            </a:r>
          </a:p>
          <a:p>
            <a:r>
              <a:rPr lang="en-GB" sz="2000" dirty="0"/>
              <a:t>Event Marketing</a:t>
            </a:r>
          </a:p>
          <a:p>
            <a:r>
              <a:rPr lang="en-GB" sz="2000" dirty="0"/>
              <a:t>Chapter 3</a:t>
            </a:r>
          </a:p>
          <a:p>
            <a:r>
              <a:rPr lang="en-GB" sz="2000" dirty="0"/>
              <a:t>Four types of marketing</a:t>
            </a:r>
          </a:p>
          <a:p>
            <a:r>
              <a:rPr lang="en-GB" sz="2000" dirty="0"/>
              <a:t>Chapters 4-7</a:t>
            </a:r>
          </a:p>
          <a:p>
            <a:endParaRPr lang="en-GB" dirty="0"/>
          </a:p>
        </p:txBody>
      </p:sp>
      <p:sp>
        <p:nvSpPr>
          <p:cNvPr id="3" name="Title 2">
            <a:extLst>
              <a:ext uri="{FF2B5EF4-FFF2-40B4-BE49-F238E27FC236}">
                <a16:creationId xmlns:a16="http://schemas.microsoft.com/office/drawing/2014/main" id="{CC446B76-3030-4762-B901-6CBE8033DDC7}"/>
              </a:ext>
            </a:extLst>
          </p:cNvPr>
          <p:cNvSpPr>
            <a:spLocks noGrp="1"/>
          </p:cNvSpPr>
          <p:nvPr>
            <p:ph type="title"/>
          </p:nvPr>
        </p:nvSpPr>
        <p:spPr/>
        <p:txBody>
          <a:bodyPr/>
          <a:lstStyle/>
          <a:p>
            <a:r>
              <a:rPr lang="en-GB" dirty="0"/>
              <a:t> </a:t>
            </a:r>
          </a:p>
        </p:txBody>
      </p:sp>
      <p:pic>
        <p:nvPicPr>
          <p:cNvPr id="5" name="Picture 4">
            <a:extLst>
              <a:ext uri="{FF2B5EF4-FFF2-40B4-BE49-F238E27FC236}">
                <a16:creationId xmlns:a16="http://schemas.microsoft.com/office/drawing/2014/main" id="{A2F7C62B-7525-4FC6-8BD9-5881201EDE3B}"/>
              </a:ext>
            </a:extLst>
          </p:cNvPr>
          <p:cNvPicPr>
            <a:picLocks noChangeAspect="1"/>
          </p:cNvPicPr>
          <p:nvPr/>
        </p:nvPicPr>
        <p:blipFill>
          <a:blip r:embed="rId2"/>
          <a:stretch>
            <a:fillRect/>
          </a:stretch>
        </p:blipFill>
        <p:spPr>
          <a:xfrm>
            <a:off x="5830784" y="1413164"/>
            <a:ext cx="2826328" cy="4049485"/>
          </a:xfrm>
          <a:prstGeom prst="rect">
            <a:avLst/>
          </a:prstGeom>
        </p:spPr>
      </p:pic>
    </p:spTree>
    <p:extLst>
      <p:ext uri="{BB962C8B-B14F-4D97-AF65-F5344CB8AC3E}">
        <p14:creationId xmlns:p14="http://schemas.microsoft.com/office/powerpoint/2010/main" val="1237524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B998AF-38B6-4F6F-BA7A-7EF847A6C0B0}"/>
              </a:ext>
            </a:extLst>
          </p:cNvPr>
          <p:cNvSpPr>
            <a:spLocks noGrp="1"/>
          </p:cNvSpPr>
          <p:nvPr>
            <p:ph sz="quarter" idx="13"/>
          </p:nvPr>
        </p:nvSpPr>
        <p:spPr/>
        <p:txBody>
          <a:bodyPr/>
          <a:lstStyle/>
          <a:p>
            <a:endParaRPr lang="en-GB" dirty="0"/>
          </a:p>
          <a:p>
            <a:endParaRPr lang="en-GB" dirty="0"/>
          </a:p>
          <a:p>
            <a:endParaRPr lang="en-GB" dirty="0"/>
          </a:p>
        </p:txBody>
      </p:sp>
      <p:sp>
        <p:nvSpPr>
          <p:cNvPr id="3" name="Title 2">
            <a:extLst>
              <a:ext uri="{FF2B5EF4-FFF2-40B4-BE49-F238E27FC236}">
                <a16:creationId xmlns:a16="http://schemas.microsoft.com/office/drawing/2014/main" id="{96139991-F0FD-4CA7-B6D8-9304F8735180}"/>
              </a:ext>
            </a:extLst>
          </p:cNvPr>
          <p:cNvSpPr>
            <a:spLocks noGrp="1"/>
          </p:cNvSpPr>
          <p:nvPr>
            <p:ph type="title"/>
          </p:nvPr>
        </p:nvSpPr>
        <p:spPr/>
        <p:txBody>
          <a:bodyPr/>
          <a:lstStyle/>
          <a:p>
            <a:pPr lvl="0" defTabSz="914400" fontAlgn="base">
              <a:spcBef>
                <a:spcPct val="20000"/>
              </a:spcBef>
              <a:spcAft>
                <a:spcPct val="0"/>
              </a:spcAft>
              <a:buSzPct val="80000"/>
            </a:pPr>
            <a:r>
              <a:rPr lang="en-GB" dirty="0"/>
              <a:t> </a:t>
            </a:r>
            <a:r>
              <a:rPr lang="nl-NL" altLang="es-ES" sz="3000" b="0" kern="0" dirty="0">
                <a:solidFill>
                  <a:srgbClr val="000000"/>
                </a:solidFill>
                <a:latin typeface="Calibri"/>
                <a:ea typeface="+mn-ea"/>
                <a:cs typeface="+mn-cs"/>
              </a:rPr>
              <a:t>The EVENTS model</a:t>
            </a:r>
            <a:br>
              <a:rPr lang="nl-NL" altLang="es-ES" sz="3000" b="0" kern="0" dirty="0">
                <a:solidFill>
                  <a:srgbClr val="000000"/>
                </a:solidFill>
                <a:latin typeface="Calibri"/>
                <a:ea typeface="+mn-ea"/>
                <a:cs typeface="+mn-cs"/>
              </a:rPr>
            </a:br>
            <a:endParaRPr lang="en-GB" dirty="0"/>
          </a:p>
        </p:txBody>
      </p:sp>
      <p:pic>
        <p:nvPicPr>
          <p:cNvPr id="5" name="Picture 4">
            <a:extLst>
              <a:ext uri="{FF2B5EF4-FFF2-40B4-BE49-F238E27FC236}">
                <a16:creationId xmlns:a16="http://schemas.microsoft.com/office/drawing/2014/main" id="{D5E0BB18-83C3-4FD2-BF46-A23EE71C81BC}"/>
              </a:ext>
            </a:extLst>
          </p:cNvPr>
          <p:cNvPicPr>
            <a:picLocks noChangeAspect="1"/>
          </p:cNvPicPr>
          <p:nvPr/>
        </p:nvPicPr>
        <p:blipFill>
          <a:blip r:embed="rId2"/>
          <a:stretch>
            <a:fillRect/>
          </a:stretch>
        </p:blipFill>
        <p:spPr>
          <a:xfrm>
            <a:off x="1338262" y="1552575"/>
            <a:ext cx="6467475" cy="3752850"/>
          </a:xfrm>
          <a:prstGeom prst="rect">
            <a:avLst/>
          </a:prstGeom>
        </p:spPr>
      </p:pic>
    </p:spTree>
    <p:extLst>
      <p:ext uri="{BB962C8B-B14F-4D97-AF65-F5344CB8AC3E}">
        <p14:creationId xmlns:p14="http://schemas.microsoft.com/office/powerpoint/2010/main" val="539423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A8EAEF-2D9C-4FDF-8CF7-C33FE3C5CBC4}"/>
              </a:ext>
            </a:extLst>
          </p:cNvPr>
          <p:cNvSpPr>
            <a:spLocks noGrp="1"/>
          </p:cNvSpPr>
          <p:nvPr>
            <p:ph type="title"/>
          </p:nvPr>
        </p:nvSpPr>
        <p:spPr/>
        <p:txBody>
          <a:bodyPr/>
          <a:lstStyle/>
          <a:p>
            <a:r>
              <a:rPr lang="en-GB" dirty="0"/>
              <a:t>The EVENTS model, plan phase</a:t>
            </a:r>
            <a:br>
              <a:rPr lang="en-GB" dirty="0"/>
            </a:br>
            <a:endParaRPr lang="en-GB" dirty="0"/>
          </a:p>
        </p:txBody>
      </p:sp>
      <p:sp>
        <p:nvSpPr>
          <p:cNvPr id="8" name="Content Placeholder 7">
            <a:extLst>
              <a:ext uri="{FF2B5EF4-FFF2-40B4-BE49-F238E27FC236}">
                <a16:creationId xmlns:a16="http://schemas.microsoft.com/office/drawing/2014/main" id="{8BA6BFF4-5B6E-4E3D-A9BC-45CE3662F12B}"/>
              </a:ext>
            </a:extLst>
          </p:cNvPr>
          <p:cNvSpPr>
            <a:spLocks noGrp="1"/>
          </p:cNvSpPr>
          <p:nvPr>
            <p:ph sz="quarter" idx="13"/>
          </p:nvPr>
        </p:nvSpPr>
        <p:spPr/>
        <p:txBody>
          <a:bodyPr/>
          <a:lstStyle/>
          <a:p>
            <a:r>
              <a:rPr lang="en-GB" dirty="0"/>
              <a:t> </a:t>
            </a:r>
          </a:p>
        </p:txBody>
      </p:sp>
      <p:pic>
        <p:nvPicPr>
          <p:cNvPr id="2" name="Picture 1">
            <a:extLst>
              <a:ext uri="{FF2B5EF4-FFF2-40B4-BE49-F238E27FC236}">
                <a16:creationId xmlns:a16="http://schemas.microsoft.com/office/drawing/2014/main" id="{9199AF56-DB6A-449D-8B8A-BC0CA9D97FC9}"/>
              </a:ext>
            </a:extLst>
          </p:cNvPr>
          <p:cNvPicPr>
            <a:picLocks noChangeAspect="1"/>
          </p:cNvPicPr>
          <p:nvPr/>
        </p:nvPicPr>
        <p:blipFill>
          <a:blip r:embed="rId2"/>
          <a:stretch>
            <a:fillRect/>
          </a:stretch>
        </p:blipFill>
        <p:spPr>
          <a:xfrm>
            <a:off x="1338262" y="1433512"/>
            <a:ext cx="6467475" cy="3990975"/>
          </a:xfrm>
          <a:prstGeom prst="rect">
            <a:avLst/>
          </a:prstGeom>
        </p:spPr>
      </p:pic>
    </p:spTree>
    <p:extLst>
      <p:ext uri="{BB962C8B-B14F-4D97-AF65-F5344CB8AC3E}">
        <p14:creationId xmlns:p14="http://schemas.microsoft.com/office/powerpoint/2010/main" val="3997868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425028-EDC0-4DCD-8B8C-198B602BE9F7}"/>
              </a:ext>
            </a:extLst>
          </p:cNvPr>
          <p:cNvSpPr>
            <a:spLocks noGrp="1"/>
          </p:cNvSpPr>
          <p:nvPr>
            <p:ph type="title"/>
          </p:nvPr>
        </p:nvSpPr>
        <p:spPr/>
        <p:txBody>
          <a:bodyPr/>
          <a:lstStyle/>
          <a:p>
            <a:r>
              <a:rPr lang="en-GB" dirty="0"/>
              <a:t>Chapter 1</a:t>
            </a:r>
            <a:br>
              <a:rPr lang="en-GB" dirty="0"/>
            </a:br>
            <a:endParaRPr lang="en-GB" dirty="0"/>
          </a:p>
        </p:txBody>
      </p:sp>
      <p:pic>
        <p:nvPicPr>
          <p:cNvPr id="5" name="Content Placeholder 4">
            <a:extLst>
              <a:ext uri="{FF2B5EF4-FFF2-40B4-BE49-F238E27FC236}">
                <a16:creationId xmlns:a16="http://schemas.microsoft.com/office/drawing/2014/main" id="{E575570E-BE7D-4570-A66A-2B092CA62559}"/>
              </a:ext>
            </a:extLst>
          </p:cNvPr>
          <p:cNvPicPr>
            <a:picLocks noGrp="1" noChangeAspect="1"/>
          </p:cNvPicPr>
          <p:nvPr>
            <p:ph sz="quarter" idx="13"/>
          </p:nvPr>
        </p:nvPicPr>
        <p:blipFill>
          <a:blip r:embed="rId2"/>
          <a:stretch>
            <a:fillRect/>
          </a:stretch>
        </p:blipFill>
        <p:spPr>
          <a:xfrm>
            <a:off x="1555946" y="1553524"/>
            <a:ext cx="6462320" cy="3749365"/>
          </a:xfrm>
          <a:prstGeom prst="rect">
            <a:avLst/>
          </a:prstGeom>
        </p:spPr>
      </p:pic>
    </p:spTree>
    <p:extLst>
      <p:ext uri="{BB962C8B-B14F-4D97-AF65-F5344CB8AC3E}">
        <p14:creationId xmlns:p14="http://schemas.microsoft.com/office/powerpoint/2010/main" val="284855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210E2-E220-413E-9A06-E68F9F4AB908}"/>
              </a:ext>
            </a:extLst>
          </p:cNvPr>
          <p:cNvSpPr>
            <a:spLocks noGrp="1"/>
          </p:cNvSpPr>
          <p:nvPr>
            <p:ph sz="quarter" idx="13"/>
          </p:nvPr>
        </p:nvSpPr>
        <p:spPr>
          <a:xfrm>
            <a:off x="1189356" y="1325696"/>
            <a:ext cx="7196137" cy="4313237"/>
          </a:xfrm>
        </p:spPr>
        <p:txBody>
          <a:bodyPr/>
          <a:lstStyle/>
          <a:p>
            <a:r>
              <a:rPr lang="en-GB" dirty="0"/>
              <a:t> </a:t>
            </a:r>
          </a:p>
        </p:txBody>
      </p:sp>
      <p:sp>
        <p:nvSpPr>
          <p:cNvPr id="3" name="Title 2">
            <a:extLst>
              <a:ext uri="{FF2B5EF4-FFF2-40B4-BE49-F238E27FC236}">
                <a16:creationId xmlns:a16="http://schemas.microsoft.com/office/drawing/2014/main" id="{CA814BB7-10EE-42C1-8A63-8377BC0ACE6C}"/>
              </a:ext>
            </a:extLst>
          </p:cNvPr>
          <p:cNvSpPr>
            <a:spLocks noGrp="1"/>
          </p:cNvSpPr>
          <p:nvPr>
            <p:ph type="title"/>
          </p:nvPr>
        </p:nvSpPr>
        <p:spPr/>
        <p:txBody>
          <a:bodyPr/>
          <a:lstStyle/>
          <a:p>
            <a:r>
              <a:rPr lang="en-GB" sz="2400" dirty="0"/>
              <a:t>Contents lecture</a:t>
            </a:r>
            <a:br>
              <a:rPr lang="en-GB" dirty="0"/>
            </a:br>
            <a:endParaRPr lang="en-GB" dirty="0"/>
          </a:p>
        </p:txBody>
      </p:sp>
      <p:sp>
        <p:nvSpPr>
          <p:cNvPr id="5" name="Rectangle 4">
            <a:extLst>
              <a:ext uri="{FF2B5EF4-FFF2-40B4-BE49-F238E27FC236}">
                <a16:creationId xmlns:a16="http://schemas.microsoft.com/office/drawing/2014/main" id="{D0318E60-750B-4F38-B9E4-0C78F6DCD583}"/>
              </a:ext>
            </a:extLst>
          </p:cNvPr>
          <p:cNvSpPr/>
          <p:nvPr/>
        </p:nvSpPr>
        <p:spPr>
          <a:xfrm>
            <a:off x="1189356" y="1988466"/>
            <a:ext cx="4572000" cy="2246769"/>
          </a:xfrm>
          <a:prstGeom prst="rect">
            <a:avLst/>
          </a:prstGeom>
        </p:spPr>
        <p:txBody>
          <a:bodyPr>
            <a:spAutoFit/>
          </a:bodyPr>
          <a:lstStyle/>
          <a:p>
            <a:pPr marL="285750" indent="-285750">
              <a:buFont typeface="Arial" panose="020B0604020202020204" pitchFamily="34" charset="0"/>
              <a:buChar char="•"/>
            </a:pPr>
            <a:r>
              <a:rPr lang="en-GB" sz="2000" dirty="0"/>
              <a:t>Increasing popularity in events</a:t>
            </a:r>
          </a:p>
          <a:p>
            <a:pPr marL="285750" indent="-285750">
              <a:buFont typeface="Arial" panose="020B0604020202020204" pitchFamily="34" charset="0"/>
              <a:buChar char="•"/>
            </a:pPr>
            <a:r>
              <a:rPr lang="en-GB" sz="2000" dirty="0"/>
              <a:t>Event as live communication tool</a:t>
            </a:r>
          </a:p>
          <a:p>
            <a:pPr marL="285750" indent="-285750">
              <a:buFont typeface="Arial" panose="020B0604020202020204" pitchFamily="34" charset="0"/>
              <a:buChar char="•"/>
            </a:pPr>
            <a:r>
              <a:rPr lang="en-GB" sz="2000" dirty="0"/>
              <a:t>Experience</a:t>
            </a:r>
          </a:p>
          <a:p>
            <a:pPr marL="285750" indent="-285750">
              <a:buFont typeface="Arial" panose="020B0604020202020204" pitchFamily="34" charset="0"/>
              <a:buChar char="•"/>
            </a:pPr>
            <a:r>
              <a:rPr lang="en-GB" sz="2000" dirty="0"/>
              <a:t>Corporate and public events</a:t>
            </a:r>
          </a:p>
          <a:p>
            <a:pPr marL="285750" indent="-285750">
              <a:buFont typeface="Arial" panose="020B0604020202020204" pitchFamily="34" charset="0"/>
              <a:buChar char="•"/>
            </a:pPr>
            <a:r>
              <a:rPr lang="en-GB" sz="2000" dirty="0"/>
              <a:t>Fading boundaries</a:t>
            </a:r>
          </a:p>
          <a:p>
            <a:pPr marL="285750" indent="-285750">
              <a:buFont typeface="Arial" panose="020B0604020202020204" pitchFamily="34" charset="0"/>
              <a:buChar char="•"/>
            </a:pPr>
            <a:r>
              <a:rPr lang="en-GB" sz="2000" dirty="0"/>
              <a:t>EVENTS model</a:t>
            </a:r>
          </a:p>
          <a:p>
            <a:pPr marL="285750" indent="-285750">
              <a:buFont typeface="Arial" panose="020B0604020202020204" pitchFamily="34" charset="0"/>
              <a:buChar char="•"/>
            </a:pPr>
            <a:r>
              <a:rPr lang="en-GB" sz="2000" dirty="0"/>
              <a:t>Questions</a:t>
            </a:r>
          </a:p>
        </p:txBody>
      </p:sp>
    </p:spTree>
    <p:extLst>
      <p:ext uri="{BB962C8B-B14F-4D97-AF65-F5344CB8AC3E}">
        <p14:creationId xmlns:p14="http://schemas.microsoft.com/office/powerpoint/2010/main" val="41109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B5F276-9C55-427D-AF48-5AA321B4ED55}"/>
              </a:ext>
            </a:extLst>
          </p:cNvPr>
          <p:cNvPicPr>
            <a:picLocks noGrp="1" noChangeAspect="1"/>
          </p:cNvPicPr>
          <p:nvPr>
            <p:ph sz="quarter" idx="13"/>
          </p:nvPr>
        </p:nvPicPr>
        <p:blipFill>
          <a:blip r:embed="rId2"/>
          <a:stretch>
            <a:fillRect/>
          </a:stretch>
        </p:blipFill>
        <p:spPr>
          <a:xfrm>
            <a:off x="4787106" y="1272381"/>
            <a:ext cx="4072481" cy="2156619"/>
          </a:xfrm>
          <a:prstGeom prst="rect">
            <a:avLst/>
          </a:prstGeom>
        </p:spPr>
      </p:pic>
      <p:sp>
        <p:nvSpPr>
          <p:cNvPr id="3" name="Title 2">
            <a:extLst>
              <a:ext uri="{FF2B5EF4-FFF2-40B4-BE49-F238E27FC236}">
                <a16:creationId xmlns:a16="http://schemas.microsoft.com/office/drawing/2014/main" id="{B9709499-4515-4938-8CB7-9E4CF794B521}"/>
              </a:ext>
            </a:extLst>
          </p:cNvPr>
          <p:cNvSpPr>
            <a:spLocks noGrp="1"/>
          </p:cNvSpPr>
          <p:nvPr>
            <p:ph type="title"/>
          </p:nvPr>
        </p:nvSpPr>
        <p:spPr>
          <a:xfrm>
            <a:off x="157019" y="274638"/>
            <a:ext cx="4017818" cy="997743"/>
          </a:xfrm>
        </p:spPr>
        <p:txBody>
          <a:bodyPr>
            <a:normAutofit/>
          </a:bodyPr>
          <a:lstStyle/>
          <a:p>
            <a:r>
              <a:rPr lang="en-GB" sz="2700" dirty="0"/>
              <a:t>Fading boundaries</a:t>
            </a:r>
            <a:br>
              <a:rPr lang="en-GB" dirty="0"/>
            </a:br>
            <a:endParaRPr lang="en-GB" dirty="0"/>
          </a:p>
        </p:txBody>
      </p:sp>
      <p:pic>
        <p:nvPicPr>
          <p:cNvPr id="5" name="Picture 4">
            <a:extLst>
              <a:ext uri="{FF2B5EF4-FFF2-40B4-BE49-F238E27FC236}">
                <a16:creationId xmlns:a16="http://schemas.microsoft.com/office/drawing/2014/main" id="{6508F20B-AE4C-4921-9F0F-C9F8803D9408}"/>
              </a:ext>
            </a:extLst>
          </p:cNvPr>
          <p:cNvPicPr>
            <a:picLocks noChangeAspect="1"/>
          </p:cNvPicPr>
          <p:nvPr/>
        </p:nvPicPr>
        <p:blipFill>
          <a:blip r:embed="rId3"/>
          <a:stretch>
            <a:fillRect/>
          </a:stretch>
        </p:blipFill>
        <p:spPr>
          <a:xfrm>
            <a:off x="0" y="1168280"/>
            <a:ext cx="4608975" cy="3072650"/>
          </a:xfrm>
          <a:prstGeom prst="rect">
            <a:avLst/>
          </a:prstGeom>
        </p:spPr>
      </p:pic>
      <p:pic>
        <p:nvPicPr>
          <p:cNvPr id="2" name="Picture 1">
            <a:extLst>
              <a:ext uri="{FF2B5EF4-FFF2-40B4-BE49-F238E27FC236}">
                <a16:creationId xmlns:a16="http://schemas.microsoft.com/office/drawing/2014/main" id="{5347CEFE-F23D-43EE-8CFB-B6C4584C48A5}"/>
              </a:ext>
            </a:extLst>
          </p:cNvPr>
          <p:cNvPicPr>
            <a:picLocks noChangeAspect="1"/>
          </p:cNvPicPr>
          <p:nvPr/>
        </p:nvPicPr>
        <p:blipFill>
          <a:blip r:embed="rId4"/>
          <a:stretch>
            <a:fillRect/>
          </a:stretch>
        </p:blipFill>
        <p:spPr>
          <a:xfrm>
            <a:off x="5412509" y="3706018"/>
            <a:ext cx="2793278" cy="1946637"/>
          </a:xfrm>
          <a:prstGeom prst="rect">
            <a:avLst/>
          </a:prstGeom>
        </p:spPr>
      </p:pic>
    </p:spTree>
    <p:extLst>
      <p:ext uri="{BB962C8B-B14F-4D97-AF65-F5344CB8AC3E}">
        <p14:creationId xmlns:p14="http://schemas.microsoft.com/office/powerpoint/2010/main" val="285144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E4CD03-4441-4C9B-BCFC-B14E6AE66CD3}"/>
              </a:ext>
            </a:extLst>
          </p:cNvPr>
          <p:cNvSpPr>
            <a:spLocks noGrp="1"/>
          </p:cNvSpPr>
          <p:nvPr>
            <p:ph sz="quarter" idx="13"/>
          </p:nvPr>
        </p:nvSpPr>
        <p:spPr/>
        <p:txBody>
          <a:bodyPr/>
          <a:lstStyle/>
          <a:p>
            <a:r>
              <a:rPr lang="en-GB" sz="2400" dirty="0"/>
              <a:t>Increasing interest in events</a:t>
            </a:r>
          </a:p>
          <a:p>
            <a:endParaRPr lang="en-GB" dirty="0"/>
          </a:p>
          <a:p>
            <a:pPr marL="457200" indent="-457200">
              <a:buFont typeface="Arial" panose="020B0604020202020204" pitchFamily="34" charset="0"/>
              <a:buChar char="•"/>
            </a:pPr>
            <a:r>
              <a:rPr lang="en-GB" sz="2000" dirty="0"/>
              <a:t>Changing behaviour of target groups</a:t>
            </a:r>
          </a:p>
          <a:p>
            <a:pPr marL="457200" indent="-457200">
              <a:buFont typeface="Arial" panose="020B0604020202020204" pitchFamily="34" charset="0"/>
              <a:buChar char="•"/>
            </a:pPr>
            <a:r>
              <a:rPr lang="en-GB" sz="2000" dirty="0"/>
              <a:t>Economic crisis</a:t>
            </a:r>
          </a:p>
          <a:p>
            <a:pPr marL="457200" indent="-457200">
              <a:buFont typeface="Arial" panose="020B0604020202020204" pitchFamily="34" charset="0"/>
              <a:buChar char="•"/>
            </a:pPr>
            <a:r>
              <a:rPr lang="en-GB" sz="2000" dirty="0"/>
              <a:t>Distinctive and effective</a:t>
            </a:r>
          </a:p>
          <a:p>
            <a:pPr marL="457200" indent="-457200">
              <a:buFont typeface="Arial" panose="020B0604020202020204" pitchFamily="34" charset="0"/>
              <a:buChar char="•"/>
            </a:pPr>
            <a:r>
              <a:rPr lang="en-GB" sz="2000" dirty="0"/>
              <a:t>Power of events as tool to bond</a:t>
            </a:r>
          </a:p>
          <a:p>
            <a:endParaRPr lang="en-GB" dirty="0"/>
          </a:p>
        </p:txBody>
      </p:sp>
      <p:sp>
        <p:nvSpPr>
          <p:cNvPr id="3" name="Title 2">
            <a:extLst>
              <a:ext uri="{FF2B5EF4-FFF2-40B4-BE49-F238E27FC236}">
                <a16:creationId xmlns:a16="http://schemas.microsoft.com/office/drawing/2014/main" id="{80262DB5-BB54-4A5A-A6FC-50538F05ECD4}"/>
              </a:ext>
            </a:extLst>
          </p:cNvPr>
          <p:cNvSpPr>
            <a:spLocks noGrp="1"/>
          </p:cNvSpPr>
          <p:nvPr>
            <p:ph type="title"/>
          </p:nvPr>
        </p:nvSpPr>
        <p:spPr/>
        <p:txBody>
          <a:bodyPr/>
          <a:lstStyle/>
          <a:p>
            <a:r>
              <a:rPr lang="en-GB" dirty="0"/>
              <a:t> </a:t>
            </a:r>
          </a:p>
        </p:txBody>
      </p:sp>
    </p:spTree>
    <p:extLst>
      <p:ext uri="{BB962C8B-B14F-4D97-AF65-F5344CB8AC3E}">
        <p14:creationId xmlns:p14="http://schemas.microsoft.com/office/powerpoint/2010/main" val="3727566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762</TotalTime>
  <Words>409</Words>
  <Application>Microsoft Office PowerPoint</Application>
  <PresentationFormat>On-screen Show (4:3)</PresentationFormat>
  <Paragraphs>96</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Events as a Strategic Marketing Tool 2nd Edition</vt:lpstr>
      <vt:lpstr>PowerPoint Presentation</vt:lpstr>
      <vt:lpstr> </vt:lpstr>
      <vt:lpstr> The EVENTS model </vt:lpstr>
      <vt:lpstr>The EVENTS model, plan phase </vt:lpstr>
      <vt:lpstr>Chapter 1 </vt:lpstr>
      <vt:lpstr>Contents lecture </vt:lpstr>
      <vt:lpstr>Fading boundaries </vt:lpstr>
      <vt:lpstr> </vt:lpstr>
      <vt:lpstr> </vt:lpstr>
      <vt:lpstr> </vt:lpstr>
      <vt:lpstr>Event as live communication tool </vt:lpstr>
      <vt:lpstr>Definition using events as a strategic marketing tool: </vt:lpstr>
      <vt:lpstr>Definition using events as a strategic marketing tool </vt:lpstr>
      <vt:lpstr> </vt:lpstr>
      <vt:lpstr>Corporate and public events </vt:lpstr>
      <vt:lpstr>Corporate and public events </vt:lpstr>
      <vt:lpstr>Differences corporate and public events  </vt:lpstr>
      <vt:lpstr>Fading bounderies </vt:lpstr>
      <vt:lpstr>The importance of managing events </vt:lpstr>
      <vt:lpstr>EVENTS model </vt:lpstr>
      <vt:lpstr> </vt:lpstr>
      <vt:lpstr>Thank You</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Emma McCann</cp:lastModifiedBy>
  <cp:revision>51</cp:revision>
  <dcterms:created xsi:type="dcterms:W3CDTF">2014-12-08T12:01:41Z</dcterms:created>
  <dcterms:modified xsi:type="dcterms:W3CDTF">2020-04-01T08:34:19Z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892a75-59a0-4e0e-9b97-f68af558ca2b_Enabled">
    <vt:lpwstr>True</vt:lpwstr>
  </property>
  <property fmtid="{D5CDD505-2E9C-101B-9397-08002B2CF9AE}" pid="3" name="MSIP_Label_2e892a75-59a0-4e0e-9b97-f68af558ca2b_SiteId">
    <vt:lpwstr>9f1098df-eebc-4be7-9878-bc3c8d059fd7</vt:lpwstr>
  </property>
  <property fmtid="{D5CDD505-2E9C-101B-9397-08002B2CF9AE}" pid="4" name="MSIP_Label_2e892a75-59a0-4e0e-9b97-f68af558ca2b_Owner">
    <vt:lpwstr>E.McCann@cabi.org</vt:lpwstr>
  </property>
  <property fmtid="{D5CDD505-2E9C-101B-9397-08002B2CF9AE}" pid="5" name="MSIP_Label_2e892a75-59a0-4e0e-9b97-f68af558ca2b_SetDate">
    <vt:lpwstr>2020-01-27T12:36:40.9583091Z</vt:lpwstr>
  </property>
  <property fmtid="{D5CDD505-2E9C-101B-9397-08002B2CF9AE}" pid="6" name="MSIP_Label_2e892a75-59a0-4e0e-9b97-f68af558ca2b_Name">
    <vt:lpwstr>CABI</vt:lpwstr>
  </property>
  <property fmtid="{D5CDD505-2E9C-101B-9397-08002B2CF9AE}" pid="7" name="MSIP_Label_2e892a75-59a0-4e0e-9b97-f68af558ca2b_Application">
    <vt:lpwstr>Microsoft Azure Information Protection</vt:lpwstr>
  </property>
  <property fmtid="{D5CDD505-2E9C-101B-9397-08002B2CF9AE}" pid="8" name="MSIP_Label_2e892a75-59a0-4e0e-9b97-f68af558ca2b_ActionId">
    <vt:lpwstr>8452f72d-45f6-4172-91eb-29f64e868d0b</vt:lpwstr>
  </property>
  <property fmtid="{D5CDD505-2E9C-101B-9397-08002B2CF9AE}" pid="9" name="MSIP_Label_2e892a75-59a0-4e0e-9b97-f68af558ca2b_Extended_MSFT_Method">
    <vt:lpwstr>Automatic</vt:lpwstr>
  </property>
  <property fmtid="{D5CDD505-2E9C-101B-9397-08002B2CF9AE}" pid="10" name="Sensitivity">
    <vt:lpwstr>CABI</vt:lpwstr>
  </property>
</Properties>
</file>