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1" r:id="rId4"/>
    <p:sldId id="275" r:id="rId5"/>
    <p:sldId id="272" r:id="rId6"/>
    <p:sldId id="274" r:id="rId7"/>
    <p:sldId id="273" r:id="rId8"/>
    <p:sldId id="278" r:id="rId9"/>
    <p:sldId id="277" r:id="rId10"/>
    <p:sldId id="276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8" r:id="rId19"/>
    <p:sldId id="289" r:id="rId20"/>
    <p:sldId id="286" r:id="rId21"/>
    <p:sldId id="291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29"/>
    <a:srgbClr val="405C05"/>
    <a:srgbClr val="516AAC"/>
    <a:srgbClr val="BCBECE"/>
    <a:srgbClr val="9AA7C0"/>
    <a:srgbClr val="98A7BE"/>
    <a:srgbClr val="F8634F"/>
    <a:srgbClr val="607C2F"/>
    <a:srgbClr val="607C5E"/>
    <a:srgbClr val="496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napToGrid="0" snapToObjects="1">
      <p:cViewPr varScale="1">
        <p:scale>
          <a:sx n="104" d="100"/>
          <a:sy n="104" d="100"/>
        </p:scale>
        <p:origin x="1824" y="114"/>
      </p:cViewPr>
      <p:guideLst>
        <p:guide orient="horz" pos="2160"/>
        <p:guide pos="3294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76EC23-7A08-4346-AF13-63A2F6A263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CB227B3-5C22-7E4A-B20B-3363A8AEC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3997" cy="576825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9A154B-DC99-8748-B3A5-BA0A1FBCD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rgbClr val="1D1D29">
              <a:alpha val="7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625DC1-E6F6-A948-8FDE-5A4F1BC92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28787B-6C95-D445-8CC3-2B3CC0B872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14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4B11074-1EDA-3849-BB74-DF3A1C857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33881E-AB40-2F43-B8F5-DFCA258CA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0CC83DC-15BD-B046-985D-044CF821D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70251-FF93-BB47-8509-206C25CF2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4" name="Picture 13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BB7E4F-35A3-2443-BCB5-AD8B77FD0E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6455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1D1D2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00C-2DAD-E24B-947F-AA454B3B4803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D8636-02F0-2043-B1BF-E7E2D6046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5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Events as a Strategic Marketing Tool</a:t>
            </a:r>
            <a:br>
              <a:rPr lang="en-GB" dirty="0"/>
            </a:br>
            <a:r>
              <a:rPr lang="en-GB" sz="2000" dirty="0"/>
              <a:t>2nd Edition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Dorothé</a:t>
            </a:r>
            <a:r>
              <a:rPr lang="en-GB" dirty="0"/>
              <a:t> Gerritsen and Ronald van </a:t>
            </a:r>
            <a:r>
              <a:rPr lang="en-GB" dirty="0" err="1"/>
              <a:t>Olderen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49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B68602-D792-490C-BA95-26D33A349A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333ABE-E686-4AA6-B9CE-5413A737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From 4Ps to the 3Rs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81B5D-A97B-4421-9F35-2B17CD18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1" y="1626919"/>
            <a:ext cx="3716975" cy="2695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BF3850-E8ED-412A-BF9C-BD7AA0F06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118" y="5320361"/>
            <a:ext cx="5731764" cy="2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7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240EA-B0A7-4413-9316-E3D5E3573F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altLang="es-ES" sz="2400" dirty="0">
                <a:solidFill>
                  <a:srgbClr val="000000"/>
                </a:solidFill>
                <a:ea typeface="Times New Roman" pitchFamily="18" charset="0"/>
              </a:rPr>
              <a:t>Definition relationship marketing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s-ES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nl-NL" altLang="es-ES" sz="2400" dirty="0">
              <a:solidFill>
                <a:srgbClr val="000000"/>
              </a:solidFill>
              <a:ea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</a:rPr>
              <a:t>Relationship marketing is an integrated effort of the organization in order to identify, maintain and build a network with individual consumers, and continuously reinforce that network, to the advantage of both parties, by means of interactive, individualized and value-adding contacts that relate to several, successive transactions.</a:t>
            </a:r>
            <a:r>
              <a:rPr lang="nl-NL" sz="2000" dirty="0">
                <a:solidFill>
                  <a:srgbClr val="000000"/>
                </a:solidFill>
              </a:rPr>
              <a:t> (Schijns, 2000).</a:t>
            </a:r>
            <a:endParaRPr lang="es-ES" sz="2000" dirty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3ED456-96CE-4423-9C7C-FE11A6422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7604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E5482-D181-4855-B690-05ADCD47ED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89356" y="1393213"/>
            <a:ext cx="7196137" cy="40699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7ADAB1-CC49-499E-8D6E-34FF5A2E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04DB1-2D6F-4A40-928E-21A4CDC7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66" y="3133617"/>
            <a:ext cx="585267" cy="9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1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BFAAED-D805-4E33-8DD8-A4FA4351C19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Customers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Customer relationship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Individualized value proposition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D3538C-5D26-48A7-A22E-D11215EA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Pillars CRM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31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7ADBC1-3990-44E2-8CA0-EC8561A36E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0B3EC9-0E54-4A45-BE5C-BAD3436D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38D945-4DC4-47F5-B53A-7E2A2B9C10F1}"/>
              </a:ext>
            </a:extLst>
          </p:cNvPr>
          <p:cNvSpPr/>
          <p:nvPr/>
        </p:nvSpPr>
        <p:spPr>
          <a:xfrm>
            <a:off x="890649" y="508201"/>
            <a:ext cx="59673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Customer and customer knowledge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Prospects and customers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Competitors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Influencers</a:t>
            </a:r>
          </a:p>
          <a:p>
            <a:pPr marL="717550" marR="0" lvl="1" indent="-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Goverment</a:t>
            </a:r>
          </a:p>
          <a:p>
            <a:pPr marL="717550" marR="0" lvl="1" indent="-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Financial institions</a:t>
            </a:r>
          </a:p>
          <a:p>
            <a:pPr marL="717550" marR="0" lvl="1" indent="-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Press</a:t>
            </a:r>
          </a:p>
          <a:p>
            <a:pPr marL="0" marR="0" lvl="0" indent="358775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3711089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8CA8C-F275-46C8-B999-8B65F6AD76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dirty="0"/>
              <a:t> 1. Customer and  customer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Record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Segmentation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D6606A-2264-4D99-A946-54D7C31A6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39296-24DE-41DD-8567-11EE95582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731325"/>
            <a:ext cx="7162800" cy="285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88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31262D-4719-4D93-9F26-0BBCFC0A3C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F33A4D-002E-402C-8DDC-5DB511DB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0C349-ECCF-4DA2-A629-27099D709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1" y="944664"/>
            <a:ext cx="8785097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5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8A746D-016D-4418-8D08-42E1081D32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F6AADE-4551-408D-B49E-1FCFEF82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99A53B6-BCBE-40ED-9BEB-485FAF70C5A4}"/>
              </a:ext>
            </a:extLst>
          </p:cNvPr>
          <p:cNvSpPr txBox="1">
            <a:spLocks/>
          </p:cNvSpPr>
          <p:nvPr/>
        </p:nvSpPr>
        <p:spPr bwMode="auto">
          <a:xfrm>
            <a:off x="179388" y="1125538"/>
            <a:ext cx="87852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kumimoji="0" lang="nl-NL" alt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Communication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nl-NL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How do you reach the customer?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nl-NL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Touchpoints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tabLst/>
              <a:defRPr/>
            </a:pPr>
            <a:endParaRPr kumimoji="0" lang="nl-NL" altLang="es-E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kumimoji="0" lang="nl-NL" alt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Individualized value proposition 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nl-NL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O</a:t>
            </a:r>
            <a:r>
              <a:rPr kumimoji="0" lang="en-US" altLang="es-E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rganisation</a:t>
            </a:r>
            <a:r>
              <a:rPr kumimoji="0" lang="en-U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focuses on the individual customer</a:t>
            </a:r>
            <a:endParaRPr kumimoji="0" lang="nl-NL" altLang="es-E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charset="0"/>
              <a:buChar char="•"/>
              <a:tabLst/>
              <a:defRPr/>
            </a:pPr>
            <a:r>
              <a:rPr kumimoji="0" lang="nl-NL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Finetuning processes</a:t>
            </a:r>
            <a:r>
              <a:rPr kumimoji="0" lang="nl-NL" alt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406238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44B704-89E4-4771-A561-AC3FAA0980F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66B726-6F01-40A2-8D5F-015B165B0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56" y="371147"/>
            <a:ext cx="7196137" cy="99774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CA3666CA-4530-4AA6-A2BD-73A97489FBF1}"/>
              </a:ext>
            </a:extLst>
          </p:cNvPr>
          <p:cNvSpPr txBox="1">
            <a:spLocks/>
          </p:cNvSpPr>
          <p:nvPr/>
        </p:nvSpPr>
        <p:spPr bwMode="auto">
          <a:xfrm>
            <a:off x="250825" y="1411477"/>
            <a:ext cx="8642350" cy="360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Reasons to use events</a:t>
            </a:r>
          </a:p>
          <a:p>
            <a:pPr marL="717550" marR="0" lvl="1" indent="-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nl-N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Showing appreciation</a:t>
            </a: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Surprising</a:t>
            </a:r>
          </a:p>
          <a:p>
            <a:pPr marL="355600" marR="0" lvl="1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Motivating</a:t>
            </a:r>
          </a:p>
          <a:p>
            <a:pPr marL="0" marR="0" lvl="0" indent="3587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95E662-6083-4CFE-9E5D-C646C03B9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35" y="1626920"/>
            <a:ext cx="3348840" cy="279070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50AFB7-68E4-45FE-8BCE-F9E0C7E1E88E}"/>
              </a:ext>
            </a:extLst>
          </p:cNvPr>
          <p:cNvSpPr/>
          <p:nvPr/>
        </p:nvSpPr>
        <p:spPr>
          <a:xfrm>
            <a:off x="4892635" y="4846359"/>
            <a:ext cx="33488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experience, relationship fulfilment </a:t>
            </a:r>
          </a:p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relationship confirmation. </a:t>
            </a:r>
          </a:p>
          <a:p>
            <a:pPr>
              <a:spcAft>
                <a:spcPts val="0"/>
              </a:spcAft>
            </a:pPr>
            <a:r>
              <a:rPr lang="en-GB" sz="11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(Source: Storm, 1992.)</a:t>
            </a:r>
          </a:p>
        </p:txBody>
      </p:sp>
    </p:spTree>
    <p:extLst>
      <p:ext uri="{BB962C8B-B14F-4D97-AF65-F5344CB8AC3E}">
        <p14:creationId xmlns:p14="http://schemas.microsoft.com/office/powerpoint/2010/main" val="1460500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FBFE37-1C60-4703-912A-FC0A3805A4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AB0B2-8443-480E-9B3C-B65A7C4AB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7FB77-E146-43A9-B5C3-224FAD77F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4" cy="6858000"/>
          </a:xfrm>
          <a:prstGeom prst="rect">
            <a:avLst/>
          </a:prstGeom>
        </p:spPr>
      </p:pic>
      <p:sp>
        <p:nvSpPr>
          <p:cNvPr id="5" name="Rectangle 16">
            <a:extLst>
              <a:ext uri="{FF2B5EF4-FFF2-40B4-BE49-F238E27FC236}">
                <a16:creationId xmlns:a16="http://schemas.microsoft.com/office/drawing/2014/main" id="{58975C15-EE76-4896-AA83-131454E46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" y="142876"/>
            <a:ext cx="9144000" cy="6858000"/>
          </a:xfrm>
          <a:prstGeom prst="rect">
            <a:avLst/>
          </a:prstGeom>
          <a:solidFill>
            <a:srgbClr val="750D68"/>
          </a:solidFill>
          <a:ln w="9525">
            <a:solidFill>
              <a:srgbClr val="C9C045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E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7DC229AF-3122-41A3-A50A-18BCD18268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566" y="763589"/>
            <a:ext cx="0" cy="5616575"/>
          </a:xfrm>
          <a:prstGeom prst="line">
            <a:avLst/>
          </a:prstGeom>
          <a:noFill/>
          <a:ln w="762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5240D367-645B-4E7F-95A3-F037078D2E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678" y="3643314"/>
            <a:ext cx="7848600" cy="0"/>
          </a:xfrm>
          <a:prstGeom prst="line">
            <a:avLst/>
          </a:prstGeom>
          <a:noFill/>
          <a:ln w="762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38E868E-79DA-4A6F-A369-69418A3C7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3303" y="142876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Surprising</a:t>
            </a:r>
            <a:endParaRPr kumimoji="0" lang="nl-NL" alt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D869376-12DB-46DF-8E86-3238BA8AA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2316" y="3859214"/>
            <a:ext cx="1098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Informing</a:t>
            </a:r>
            <a:endParaRPr kumimoji="0" lang="nl-NL" alt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BFDF7F6D-8800-4229-89B5-289C700C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866" y="6634164"/>
            <a:ext cx="1373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Appreciating</a:t>
            </a:r>
            <a:endParaRPr kumimoji="0" lang="nl-NL" alt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EB3D840C-86CD-4E51-B40A-2719C3E00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78" y="3787776"/>
            <a:ext cx="1203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</a:rPr>
              <a:t>Motivating</a:t>
            </a:r>
            <a:endParaRPr kumimoji="0" lang="nl-NL" alt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Line 17">
            <a:extLst>
              <a:ext uri="{FF2B5EF4-FFF2-40B4-BE49-F238E27FC236}">
                <a16:creationId xmlns:a16="http://schemas.microsoft.com/office/drawing/2014/main" id="{54BD6194-1370-4924-9219-CD1AE3BB81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3803" y="2995614"/>
            <a:ext cx="1655763" cy="647700"/>
          </a:xfrm>
          <a:prstGeom prst="line">
            <a:avLst/>
          </a:prstGeom>
          <a:noFill/>
          <a:ln w="381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id="{72E0DAC1-C7D8-45B8-A664-7545DD8F6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3803" y="3643314"/>
            <a:ext cx="1655763" cy="576262"/>
          </a:xfrm>
          <a:prstGeom prst="line">
            <a:avLst/>
          </a:prstGeom>
          <a:noFill/>
          <a:ln w="381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20">
            <a:extLst>
              <a:ext uri="{FF2B5EF4-FFF2-40B4-BE49-F238E27FC236}">
                <a16:creationId xmlns:a16="http://schemas.microsoft.com/office/drawing/2014/main" id="{71E37CDE-B632-458B-B95F-D64FC734AF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566" y="2995614"/>
            <a:ext cx="1800225" cy="647700"/>
          </a:xfrm>
          <a:prstGeom prst="line">
            <a:avLst/>
          </a:prstGeom>
          <a:noFill/>
          <a:ln w="381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:a16="http://schemas.microsoft.com/office/drawing/2014/main" id="{14862FBE-7DBA-4659-A4A8-75FBE65508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9566" y="3643314"/>
            <a:ext cx="1800225" cy="576262"/>
          </a:xfrm>
          <a:prstGeom prst="line">
            <a:avLst/>
          </a:prstGeom>
          <a:noFill/>
          <a:ln w="38100">
            <a:solidFill>
              <a:srgbClr val="45A1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6" name="Groep 2">
            <a:extLst>
              <a:ext uri="{FF2B5EF4-FFF2-40B4-BE49-F238E27FC236}">
                <a16:creationId xmlns:a16="http://schemas.microsoft.com/office/drawing/2014/main" id="{F6AB3B42-ABB1-4DAE-918A-EF8CF8384B17}"/>
              </a:ext>
            </a:extLst>
          </p:cNvPr>
          <p:cNvGrpSpPr>
            <a:grpSpLocks/>
          </p:cNvGrpSpPr>
          <p:nvPr/>
        </p:nvGrpSpPr>
        <p:grpSpPr bwMode="auto">
          <a:xfrm>
            <a:off x="3458016" y="1195389"/>
            <a:ext cx="1836737" cy="4105275"/>
            <a:chOff x="3456573" y="1052735"/>
            <a:chExt cx="1835507" cy="4104457"/>
          </a:xfrm>
        </p:grpSpPr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B4B29492-9A2B-459E-B7D3-CA38FF177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56573" y="3496312"/>
              <a:ext cx="988428" cy="1660880"/>
            </a:xfrm>
            <a:prstGeom prst="line">
              <a:avLst/>
            </a:prstGeom>
            <a:noFill/>
            <a:ln w="38100">
              <a:solidFill>
                <a:srgbClr val="45A1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F8CB90AC-AC9A-40C1-9D2E-DE0E66A1E2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27538" y="3504816"/>
              <a:ext cx="864542" cy="1652376"/>
            </a:xfrm>
            <a:prstGeom prst="line">
              <a:avLst/>
            </a:prstGeom>
            <a:noFill/>
            <a:ln w="38100">
              <a:solidFill>
                <a:srgbClr val="45A1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98BCA473-73EA-41D5-9659-CE6458BD3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45000" y="1052735"/>
              <a:ext cx="847080" cy="2447702"/>
            </a:xfrm>
            <a:prstGeom prst="line">
              <a:avLst/>
            </a:prstGeom>
            <a:noFill/>
            <a:ln w="38100">
              <a:solidFill>
                <a:srgbClr val="45A1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06CD5652-2AE7-47C5-BF80-C1642DF07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573" y="1057114"/>
              <a:ext cx="988428" cy="2447702"/>
            </a:xfrm>
            <a:prstGeom prst="line">
              <a:avLst/>
            </a:prstGeom>
            <a:noFill/>
            <a:ln w="38100">
              <a:solidFill>
                <a:srgbClr val="45A12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65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Part I Plan – Chapter 4</a:t>
            </a:r>
          </a:p>
          <a:p>
            <a:r>
              <a:rPr lang="nl-NL" altLang="es-ES" sz="2400" dirty="0">
                <a:solidFill>
                  <a:schemeClr val="bg1"/>
                </a:solidFill>
              </a:rPr>
              <a:t>Events and Customer </a:t>
            </a:r>
            <a:r>
              <a:rPr lang="nl-NL" altLang="es-ES" sz="2400">
                <a:solidFill>
                  <a:schemeClr val="bg1"/>
                </a:solidFill>
              </a:rPr>
              <a:t>Relationship </a:t>
            </a:r>
            <a:r>
              <a:rPr lang="nl-NL" altLang="es-ES" sz="2400" dirty="0">
                <a:solidFill>
                  <a:schemeClr val="bg1"/>
                </a:solidFill>
              </a:rPr>
              <a:t>M</a:t>
            </a:r>
            <a:r>
              <a:rPr lang="nl-NL" altLang="es-ES" sz="2400">
                <a:solidFill>
                  <a:schemeClr val="bg1"/>
                </a:solidFill>
              </a:rPr>
              <a:t>arketing</a:t>
            </a:r>
            <a:endParaRPr lang="nl-NL" altLang="es-ES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76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2BFEED-7CAF-48BE-8876-90C460020D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/>
              <a:t>Limits customer relationship marketing</a:t>
            </a:r>
          </a:p>
          <a:p>
            <a:endParaRPr lang="en-GB" sz="2000" dirty="0"/>
          </a:p>
          <a:p>
            <a:r>
              <a:rPr lang="en-GB" sz="2000" dirty="0"/>
              <a:t>Companies determine for themselves what the limits are (code of conduct)</a:t>
            </a:r>
          </a:p>
          <a:p>
            <a:r>
              <a:rPr lang="en-GB" sz="2000" dirty="0"/>
              <a:t>WKR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32C76-2CF5-444A-93F2-2299FCAA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21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3093D1-38A2-4CF9-8A37-B27AF73803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9D6379-D1F4-495E-ACD6-A9033411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3DBDD03A-F9C8-478F-B5DB-01A95871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8642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358775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755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07632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435100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7938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37750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2322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4689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1466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endParaRPr kumimoji="0" lang="nl-NL" altLang="es-E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0" marR="0" lvl="0" indent="3587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nl-NL" altLang="es-ES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kumimoji="0" lang="nl-NL" alt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nl-NL" altLang="es-ES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nl-NL" altLang="es-E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01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8711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7F90B3-A813-401E-8293-8985993E86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sz="2000" dirty="0"/>
          </a:p>
          <a:p>
            <a:r>
              <a:rPr lang="en-GB" sz="2000" dirty="0"/>
              <a:t>Phase: plan</a:t>
            </a:r>
          </a:p>
          <a:p>
            <a:r>
              <a:rPr lang="en-GB" sz="2000" dirty="0"/>
              <a:t>Introductory chapters</a:t>
            </a:r>
          </a:p>
          <a:p>
            <a:r>
              <a:rPr lang="en-GB" sz="2000" dirty="0"/>
              <a:t>Chapters 1 and 2</a:t>
            </a:r>
          </a:p>
          <a:p>
            <a:r>
              <a:rPr lang="en-GB" sz="2000" dirty="0"/>
              <a:t>Event Marketing</a:t>
            </a:r>
          </a:p>
          <a:p>
            <a:r>
              <a:rPr lang="en-GB" sz="2000" dirty="0"/>
              <a:t>Chapter 3</a:t>
            </a:r>
          </a:p>
          <a:p>
            <a:r>
              <a:rPr lang="en-GB" sz="2000" dirty="0"/>
              <a:t>Four types of marketing</a:t>
            </a:r>
          </a:p>
          <a:p>
            <a:r>
              <a:rPr lang="en-GB" sz="2000" dirty="0"/>
              <a:t>Chapters 4-7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A3784B-D0D2-4676-83D1-9DF3724E2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F472A-AE17-4C03-B554-73002C71E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021" y="1104405"/>
            <a:ext cx="3053472" cy="41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4E3E3F-9E6D-464E-817C-310B10EC74B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DB1D23-083D-4558-A02D-5B4D0590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The EVENTS model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8C8AB-D753-4B84-A040-EF33C3A75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552575"/>
            <a:ext cx="64674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63DA-E141-4B03-90CB-ADFCB475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The EVENTS model, plan phase</a:t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FFA2A6-3676-4D4B-A0E5-51423E57E5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792D6-18E9-4CDE-ABB4-4D4043963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433512"/>
            <a:ext cx="64674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0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0FAB4-DE76-42A0-AF3F-6C7D3AE08B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9F167F-1253-4A1D-B02B-942EE22C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Chapter 4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D80D0-2618-4912-977F-09CA47ADE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666" y="1630524"/>
            <a:ext cx="5852667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5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8C8F9-E264-47C5-8B92-E285BD30FB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Emergence of customer relationship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From 4 Ps to the 3 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Events and customer relationship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Pillars CRM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Reasons to use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Limits to customer relationship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Questions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FF559D-DD9A-4AF2-8A17-58B5F135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0" dirty="0"/>
              <a:t> Contents lecture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71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9DB1A6-2715-41FB-9AD5-391AF652D9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Shift from transaction-oriented marketing towards customer relationship marketing</a:t>
            </a:r>
          </a:p>
          <a:p>
            <a:r>
              <a:rPr lang="en-GB" sz="2000" dirty="0"/>
              <a:t>       - Growing competition</a:t>
            </a:r>
          </a:p>
          <a:p>
            <a:r>
              <a:rPr lang="en-GB" sz="2000" dirty="0"/>
              <a:t>       - (Product)technological advancements</a:t>
            </a:r>
          </a:p>
          <a:p>
            <a:r>
              <a:rPr lang="en-GB" sz="2000" dirty="0"/>
              <a:t>       - Technological developments</a:t>
            </a:r>
          </a:p>
          <a:p>
            <a:r>
              <a:rPr lang="en-GB" sz="2000" dirty="0"/>
              <a:t>       - Individualization</a:t>
            </a:r>
          </a:p>
          <a:p>
            <a:r>
              <a:rPr lang="en-GB" sz="2000" dirty="0"/>
              <a:t>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7E2F3-AB51-48A8-894B-A6614661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0" dirty="0"/>
              <a:t>Emergence of customer relationship marketing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300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38212F-BB63-42F1-82BB-5A099A02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200" dirty="0"/>
              <a:t>Emergence of customer relationship marketing</a:t>
            </a:r>
            <a:br>
              <a:rPr lang="en-GB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B8EF6-6F8C-4248-AF92-7314C7E0A0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3857759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38B3F6-41C5-4B5D-AC05-848A04F0C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012" y="2338387"/>
            <a:ext cx="3609975" cy="2181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3581BC-B1A2-41C9-A5C1-B93509FA2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558" y="5272644"/>
            <a:ext cx="5300324" cy="3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353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Times New Roman</vt:lpstr>
      <vt:lpstr>Office Theme</vt:lpstr>
      <vt:lpstr>Events as a Strategic Marketing Tool 2nd Edition</vt:lpstr>
      <vt:lpstr>PowerPoint Presentation</vt:lpstr>
      <vt:lpstr> </vt:lpstr>
      <vt:lpstr>The EVENTS model </vt:lpstr>
      <vt:lpstr>The EVENTS model, plan phase </vt:lpstr>
      <vt:lpstr>Chapter 4 </vt:lpstr>
      <vt:lpstr> Contents lecture </vt:lpstr>
      <vt:lpstr>Emergence of customer relationship marketing </vt:lpstr>
      <vt:lpstr>Emergence of customer relationship marketing </vt:lpstr>
      <vt:lpstr>From 4Ps to the 3Rs </vt:lpstr>
      <vt:lpstr> </vt:lpstr>
      <vt:lpstr> </vt:lpstr>
      <vt:lpstr>Pillars CRM </vt:lpstr>
      <vt:lpstr> </vt:lpstr>
      <vt:lpstr> </vt:lpstr>
      <vt:lpstr> </vt:lpstr>
      <vt:lpstr> </vt:lpstr>
      <vt:lpstr> </vt:lpstr>
      <vt:lpstr> </vt:lpstr>
      <vt:lpstr> </vt:lpstr>
      <vt:lpstr> </vt:lpstr>
      <vt:lpstr>Thank You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Emma McCann</cp:lastModifiedBy>
  <cp:revision>44</cp:revision>
  <dcterms:created xsi:type="dcterms:W3CDTF">2014-12-08T12:01:41Z</dcterms:created>
  <dcterms:modified xsi:type="dcterms:W3CDTF">2020-04-02T07:33:45Z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e892a75-59a0-4e0e-9b97-f68af558ca2b_Enabled">
    <vt:lpwstr>True</vt:lpwstr>
  </property>
  <property fmtid="{D5CDD505-2E9C-101B-9397-08002B2CF9AE}" pid="3" name="MSIP_Label_2e892a75-59a0-4e0e-9b97-f68af558ca2b_SiteId">
    <vt:lpwstr>9f1098df-eebc-4be7-9878-bc3c8d059fd7</vt:lpwstr>
  </property>
  <property fmtid="{D5CDD505-2E9C-101B-9397-08002B2CF9AE}" pid="4" name="MSIP_Label_2e892a75-59a0-4e0e-9b97-f68af558ca2b_Owner">
    <vt:lpwstr>E.McCann@cabi.org</vt:lpwstr>
  </property>
  <property fmtid="{D5CDD505-2E9C-101B-9397-08002B2CF9AE}" pid="5" name="MSIP_Label_2e892a75-59a0-4e0e-9b97-f68af558ca2b_SetDate">
    <vt:lpwstr>2020-01-27T12:36:40.9583091Z</vt:lpwstr>
  </property>
  <property fmtid="{D5CDD505-2E9C-101B-9397-08002B2CF9AE}" pid="6" name="MSIP_Label_2e892a75-59a0-4e0e-9b97-f68af558ca2b_Name">
    <vt:lpwstr>CABI</vt:lpwstr>
  </property>
  <property fmtid="{D5CDD505-2E9C-101B-9397-08002B2CF9AE}" pid="7" name="MSIP_Label_2e892a75-59a0-4e0e-9b97-f68af558ca2b_Application">
    <vt:lpwstr>Microsoft Azure Information Protection</vt:lpwstr>
  </property>
  <property fmtid="{D5CDD505-2E9C-101B-9397-08002B2CF9AE}" pid="8" name="MSIP_Label_2e892a75-59a0-4e0e-9b97-f68af558ca2b_ActionId">
    <vt:lpwstr>8452f72d-45f6-4172-91eb-29f64e868d0b</vt:lpwstr>
  </property>
  <property fmtid="{D5CDD505-2E9C-101B-9397-08002B2CF9AE}" pid="9" name="MSIP_Label_2e892a75-59a0-4e0e-9b97-f68af558ca2b_Extended_MSFT_Method">
    <vt:lpwstr>Automatic</vt:lpwstr>
  </property>
  <property fmtid="{D5CDD505-2E9C-101B-9397-08002B2CF9AE}" pid="10" name="Sensitivity">
    <vt:lpwstr>CABI</vt:lpwstr>
  </property>
</Properties>
</file>