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83" d="100"/>
          <a:sy n="83" d="100"/>
        </p:scale>
        <p:origin x="-96" y="-752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20/11/20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8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9.3 C-D </a:t>
            </a:r>
            <a:r>
              <a:rPr lang="en-US" b="1" dirty="0"/>
              <a:t>Examples of abiotic disorders.</a:t>
            </a:r>
            <a:r>
              <a:rPr lang="en-US" dirty="0"/>
              <a:t> (C) Ice damage on golf course. (D) Kale with leaf drop due to sudden change in temperature. (C: © A. Tronsmo. D: © 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88521E-35C5-43CD-8974-56399B99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36" b="38893"/>
          <a:stretch/>
        </p:blipFill>
        <p:spPr>
          <a:xfrm>
            <a:off x="703086" y="1566039"/>
            <a:ext cx="10814713" cy="40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49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9.3 E-F </a:t>
            </a:r>
            <a:r>
              <a:rPr lang="en-US" b="1" dirty="0"/>
              <a:t>Examples of abiotic disorders.</a:t>
            </a:r>
            <a:r>
              <a:rPr lang="en-US" dirty="0"/>
              <a:t> (E) Iron deficiency. (F) Boron deficiency in celeriac. (E: T. </a:t>
            </a:r>
            <a:r>
              <a:rPr lang="en-US" dirty="0" err="1" smtClean="0"/>
              <a:t>Krogstad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© NMBU  </a:t>
            </a:r>
            <a:endParaRPr lang="en-GB" dirty="0"/>
          </a:p>
          <a:p>
            <a:r>
              <a:rPr lang="en-US" dirty="0"/>
              <a:t>F: I. Aasen, © NMBU.)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2A4F55-C014-4986-9726-293980C87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10"/>
          <a:stretch/>
        </p:blipFill>
        <p:spPr>
          <a:xfrm>
            <a:off x="1240937" y="1385174"/>
            <a:ext cx="9909283" cy="47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4634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9.4 </a:t>
            </a:r>
            <a:r>
              <a:rPr lang="en-US" b="1" dirty="0"/>
              <a:t>A compound microscope with phase-contrast.</a:t>
            </a:r>
            <a:r>
              <a:rPr lang="en-US" dirty="0"/>
              <a:t> 1, Eye pieces; 2, rotating revolver with 4 objectives; 3, stage; 4, condenser; 5, ring for shift between light field, phase-contrast and dark field; 6, adjustment knob for the aperture; 7, adjustment knob for condenser; 8, coarse and fine adjustment knob; 9, lamp; 10, power switch; 11, light control;12, brightness adjustment. (© A. Tronsmo)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03CD16-9ED5-436C-905E-5FA582C65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807" y="591252"/>
            <a:ext cx="5477117" cy="52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0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9.5 A-B </a:t>
            </a:r>
            <a:r>
              <a:rPr lang="en-US" b="1" dirty="0"/>
              <a:t>Examples of fungal and fungal-like structures.</a:t>
            </a:r>
            <a:r>
              <a:rPr lang="en-US" dirty="0"/>
              <a:t> (A) Spores of </a:t>
            </a:r>
            <a:r>
              <a:rPr lang="en-US" i="1" dirty="0"/>
              <a:t>Fusarium </a:t>
            </a:r>
            <a:r>
              <a:rPr lang="en-US" dirty="0"/>
              <a:t>sp. (B) A conidiophore and conidia of </a:t>
            </a:r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dirty="0"/>
              <a:t>. (E) Mature and immature teliospores of </a:t>
            </a:r>
            <a:r>
              <a:rPr lang="en-US" i="1" dirty="0" err="1"/>
              <a:t>Phragmidium</a:t>
            </a:r>
            <a:r>
              <a:rPr lang="en-US" dirty="0"/>
              <a:t> sp. (F) Sporangiophores and a sporangium of </a:t>
            </a:r>
            <a:r>
              <a:rPr lang="en-US" i="1" dirty="0"/>
              <a:t>Peronospora </a:t>
            </a:r>
            <a:r>
              <a:rPr lang="en-US" i="1" dirty="0" err="1"/>
              <a:t>viciae</a:t>
            </a:r>
            <a:r>
              <a:rPr lang="en-US" dirty="0"/>
              <a:t> on pea. (© L. Munk).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DED8D2-7364-431F-89D1-B1B45EE45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364"/>
          <a:stretch/>
        </p:blipFill>
        <p:spPr>
          <a:xfrm>
            <a:off x="695865" y="1652893"/>
            <a:ext cx="10800270" cy="40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0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2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9.5 C-D </a:t>
            </a:r>
            <a:r>
              <a:rPr lang="en-US" b="1" dirty="0"/>
              <a:t>Examples of fungal and fungal-like structures.</a:t>
            </a:r>
            <a:r>
              <a:rPr lang="en-US" dirty="0"/>
              <a:t> (C) Ascospores of </a:t>
            </a:r>
            <a:r>
              <a:rPr lang="en-US" i="1" dirty="0"/>
              <a:t>Venturia </a:t>
            </a:r>
            <a:r>
              <a:rPr lang="en-US" i="1" dirty="0" err="1"/>
              <a:t>inaequalis</a:t>
            </a:r>
            <a:r>
              <a:rPr lang="en-US" dirty="0"/>
              <a:t>. (D) </a:t>
            </a:r>
            <a:r>
              <a:rPr lang="en-US" dirty="0" err="1"/>
              <a:t>Chasmothecium</a:t>
            </a:r>
            <a:r>
              <a:rPr lang="en-US" dirty="0"/>
              <a:t> –ascocarp of the fungus causing powdery mildew on oak, </a:t>
            </a:r>
            <a:r>
              <a:rPr lang="en-US" i="1" dirty="0"/>
              <a:t>Erysiphe </a:t>
            </a:r>
            <a:r>
              <a:rPr lang="en-US" i="1" dirty="0" err="1"/>
              <a:t>alphitoides</a:t>
            </a:r>
            <a:r>
              <a:rPr lang="en-US" dirty="0"/>
              <a:t>. (© 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CE9A28-C662-4154-8436-B5A06B570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8" b="33301"/>
          <a:stretch/>
        </p:blipFill>
        <p:spPr>
          <a:xfrm>
            <a:off x="553777" y="1546624"/>
            <a:ext cx="11084446" cy="42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1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9.5 E-F </a:t>
            </a:r>
            <a:r>
              <a:rPr lang="en-US" b="1" dirty="0"/>
              <a:t>Examples of fungal and fungal-like structures.</a:t>
            </a:r>
            <a:r>
              <a:rPr lang="en-US" dirty="0"/>
              <a:t> (E) Mature and immature teliospores of </a:t>
            </a:r>
            <a:r>
              <a:rPr lang="en-US" i="1" dirty="0" err="1"/>
              <a:t>Phragmidium</a:t>
            </a:r>
            <a:r>
              <a:rPr lang="en-US" dirty="0"/>
              <a:t> sp. (F) Sporangiophores and a sporangium of </a:t>
            </a:r>
            <a:r>
              <a:rPr lang="en-US" i="1" dirty="0"/>
              <a:t>Peronospora </a:t>
            </a:r>
            <a:r>
              <a:rPr lang="en-US" i="1" dirty="0" err="1"/>
              <a:t>viciae</a:t>
            </a:r>
            <a:r>
              <a:rPr lang="en-US" dirty="0"/>
              <a:t> on pea. . (© L. Munk).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5920AB-4FC8-4934-BDB3-230C0318A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23"/>
          <a:stretch/>
        </p:blipFill>
        <p:spPr>
          <a:xfrm>
            <a:off x="596157" y="1500429"/>
            <a:ext cx="10999686" cy="41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462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9.6 </a:t>
            </a:r>
            <a:r>
              <a:rPr lang="en-US" b="1" dirty="0"/>
              <a:t>A scheme for diagnosis following isolation of the pathogen.</a:t>
            </a:r>
            <a:r>
              <a:rPr lang="en-US" dirty="0"/>
              <a:t> (© L. Munk.)</a:t>
            </a:r>
            <a:endParaRPr lang="en-GB" dirty="0"/>
          </a:p>
          <a:p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F8C1DF-6FA4-4629-B37F-C6474B83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09" y="584739"/>
            <a:ext cx="5706379" cy="53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418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9.7 </a:t>
            </a:r>
            <a:r>
              <a:rPr lang="en-US" b="1" dirty="0"/>
              <a:t>DNA sequencing for identification of microorganisms:</a:t>
            </a:r>
            <a:r>
              <a:rPr lang="en-US" dirty="0"/>
              <a:t> (A) Scheme for isolating DNA and PCR amplification of specific DNA sequences from infected plant tissue. (B) Schematic structure of eukaryotic ribosomal genes illustrating the internal transcribed spacer (ITS) sequences. (© D.B. Collinge).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A02556-2ACB-4970-8ADF-6015117D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35" y="575455"/>
            <a:ext cx="3793872" cy="52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98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9.8 </a:t>
            </a:r>
            <a:r>
              <a:rPr lang="en-US" b="1" dirty="0"/>
              <a:t>Lateral flow device – field kit.</a:t>
            </a:r>
            <a:r>
              <a:rPr lang="en-US" dirty="0"/>
              <a:t> (© 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0916B6-1C38-4EED-AFA6-75162DF3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091" y="600341"/>
            <a:ext cx="2654239" cy="5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6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2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9.1 A-B </a:t>
            </a:r>
            <a:r>
              <a:rPr lang="en-US" b="1" dirty="0"/>
              <a:t>Examples of symptoms. (</a:t>
            </a:r>
            <a:r>
              <a:rPr lang="en-US" dirty="0"/>
              <a:t>A) </a:t>
            </a:r>
            <a:r>
              <a:rPr lang="en-US" i="1" dirty="0" err="1"/>
              <a:t>Rhytisma</a:t>
            </a:r>
            <a:r>
              <a:rPr lang="en-US" i="1" dirty="0"/>
              <a:t> </a:t>
            </a:r>
            <a:r>
              <a:rPr lang="en-US" i="1" dirty="0" err="1"/>
              <a:t>acerinum</a:t>
            </a:r>
            <a:r>
              <a:rPr lang="en-US" i="1" dirty="0"/>
              <a:t> </a:t>
            </a:r>
            <a:r>
              <a:rPr lang="en-US" dirty="0"/>
              <a:t>causing tar spot on acer. (B) Canker of apple tree caused by </a:t>
            </a:r>
            <a:r>
              <a:rPr lang="en-US" i="1" dirty="0" err="1"/>
              <a:t>Neonectria</a:t>
            </a:r>
            <a:r>
              <a:rPr lang="en-US" i="1" dirty="0"/>
              <a:t> </a:t>
            </a:r>
            <a:r>
              <a:rPr lang="en-US" i="1" dirty="0" err="1"/>
              <a:t>ditissima</a:t>
            </a:r>
            <a:r>
              <a:rPr lang="en-US" dirty="0"/>
              <a:t>. (A, B, © L. Munk.)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119639-B99C-466F-B934-7F061EE8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080"/>
          <a:stretch/>
        </p:blipFill>
        <p:spPr>
          <a:xfrm>
            <a:off x="539711" y="1574700"/>
            <a:ext cx="11086874" cy="41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2" y="457200"/>
            <a:ext cx="1147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9.1 C-D </a:t>
            </a:r>
            <a:r>
              <a:rPr lang="en-US" b="1" dirty="0"/>
              <a:t>Examples of symptoms. (C) </a:t>
            </a:r>
            <a:r>
              <a:rPr lang="en-US" b="1" i="1" dirty="0"/>
              <a:t>Colletotrichum </a:t>
            </a:r>
            <a:r>
              <a:rPr lang="en-US" b="1" i="1" dirty="0" err="1"/>
              <a:t>gloeosporioides</a:t>
            </a:r>
            <a:r>
              <a:rPr lang="en-US" b="1" dirty="0"/>
              <a:t> causing bitter rot on apple. (D) </a:t>
            </a:r>
            <a:r>
              <a:rPr lang="en-US" b="1" i="1" dirty="0"/>
              <a:t>Aphanomyces </a:t>
            </a:r>
            <a:r>
              <a:rPr lang="en-US" b="1" i="1" dirty="0" err="1"/>
              <a:t>cochlioides</a:t>
            </a:r>
            <a:r>
              <a:rPr lang="en-US" b="1" dirty="0"/>
              <a:t> causing dry rot of sugar beet. </a:t>
            </a:r>
            <a:r>
              <a:rPr lang="en-US" dirty="0"/>
              <a:t>(C: © L. Munk; D: © A. Djurle.)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B2D35E-2924-4240-9CD5-F4C7D002F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74" b="33555"/>
          <a:stretch/>
        </p:blipFill>
        <p:spPr>
          <a:xfrm>
            <a:off x="619551" y="1550116"/>
            <a:ext cx="10952897" cy="41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2" y="457200"/>
            <a:ext cx="1147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9.1 E-F </a:t>
            </a:r>
            <a:r>
              <a:rPr lang="en-US" b="1" dirty="0"/>
              <a:t>Examples of visible signs of disease</a:t>
            </a:r>
            <a:r>
              <a:rPr lang="en-US" dirty="0"/>
              <a:t>. (E) Smut spores (teliospores) of </a:t>
            </a:r>
            <a:r>
              <a:rPr lang="en-US" i="1" dirty="0" err="1"/>
              <a:t>Ustilago</a:t>
            </a:r>
            <a:r>
              <a:rPr lang="en-US" i="1" dirty="0"/>
              <a:t> maydis.</a:t>
            </a:r>
            <a:r>
              <a:rPr lang="en-US" dirty="0"/>
              <a:t> (F) Mycelium and sclerotia of </a:t>
            </a:r>
            <a:r>
              <a:rPr lang="en-US" i="1" dirty="0" err="1"/>
              <a:t>Sclerotinia</a:t>
            </a:r>
            <a:r>
              <a:rPr lang="en-US" i="1" dirty="0"/>
              <a:t> </a:t>
            </a:r>
            <a:r>
              <a:rPr lang="en-US" i="1" dirty="0" err="1"/>
              <a:t>sclerotiorum</a:t>
            </a:r>
            <a:r>
              <a:rPr lang="en-US" dirty="0"/>
              <a:t>. (© 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425638-4426-4E6F-AEDF-3D0B4572C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53"/>
          <a:stretch/>
        </p:blipFill>
        <p:spPr>
          <a:xfrm>
            <a:off x="613028" y="1560483"/>
            <a:ext cx="11014865" cy="41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07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9.2 A-B </a:t>
            </a:r>
            <a:r>
              <a:rPr lang="en-US" b="1" dirty="0"/>
              <a:t>Examples of visible signs of disease</a:t>
            </a:r>
            <a:r>
              <a:rPr lang="en-US" dirty="0"/>
              <a:t>. (A) Conidia of </a:t>
            </a:r>
            <a:r>
              <a:rPr lang="en-US" i="1" dirty="0" err="1"/>
              <a:t>Monilia</a:t>
            </a:r>
            <a:r>
              <a:rPr lang="en-US" i="1" dirty="0"/>
              <a:t> </a:t>
            </a:r>
            <a:r>
              <a:rPr lang="en-US" i="1" dirty="0" err="1"/>
              <a:t>fructigena</a:t>
            </a:r>
            <a:r>
              <a:rPr lang="en-US" dirty="0"/>
              <a:t> causing brown rot on apple. (B) Conidia and </a:t>
            </a:r>
            <a:r>
              <a:rPr lang="en-US" dirty="0" err="1"/>
              <a:t>chasmothecia</a:t>
            </a:r>
            <a:r>
              <a:rPr lang="en-US" dirty="0"/>
              <a:t> of </a:t>
            </a:r>
            <a:r>
              <a:rPr lang="en-US" i="1" dirty="0"/>
              <a:t>Erysiphe </a:t>
            </a:r>
            <a:r>
              <a:rPr lang="en-US" i="1" dirty="0" err="1"/>
              <a:t>trifolii</a:t>
            </a:r>
            <a:r>
              <a:rPr lang="en-US" dirty="0"/>
              <a:t> causing powdery mildew on lupin.. (© L. Munk).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0C13A2-CE8F-4058-9CE6-226AA5C54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366"/>
          <a:stretch/>
        </p:blipFill>
        <p:spPr>
          <a:xfrm>
            <a:off x="1317008" y="1349190"/>
            <a:ext cx="9557984" cy="4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1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9.2 C-D </a:t>
            </a:r>
            <a:r>
              <a:rPr lang="en-US" b="1" dirty="0"/>
              <a:t>Examples of visible signs of disease</a:t>
            </a:r>
            <a:r>
              <a:rPr lang="en-US" dirty="0"/>
              <a:t>. (C) Aecia of </a:t>
            </a:r>
            <a:r>
              <a:rPr lang="en-US" i="1" dirty="0" err="1"/>
              <a:t>Uromyces</a:t>
            </a:r>
            <a:r>
              <a:rPr lang="en-US" i="1" dirty="0"/>
              <a:t> </a:t>
            </a:r>
            <a:r>
              <a:rPr lang="en-US" i="1" dirty="0" err="1"/>
              <a:t>beticola</a:t>
            </a:r>
            <a:r>
              <a:rPr lang="en-US" dirty="0"/>
              <a:t> causing beet rust. (D) </a:t>
            </a:r>
            <a:r>
              <a:rPr lang="en-US" dirty="0" err="1"/>
              <a:t>Uredinia</a:t>
            </a:r>
            <a:r>
              <a:rPr lang="en-US" dirty="0"/>
              <a:t> of </a:t>
            </a:r>
            <a:r>
              <a:rPr lang="en-US" i="1" dirty="0"/>
              <a:t>Puccinia </a:t>
            </a:r>
            <a:r>
              <a:rPr lang="en-US" i="1" dirty="0" err="1"/>
              <a:t>striiformis</a:t>
            </a:r>
            <a:r>
              <a:rPr lang="en-US" dirty="0"/>
              <a:t> causing yellow rust on wheat. (© L. Munk).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BEBAA0-8BAB-4A2D-87FE-19DD9451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50" b="50000"/>
          <a:stretch/>
        </p:blipFill>
        <p:spPr>
          <a:xfrm>
            <a:off x="620973" y="1514058"/>
            <a:ext cx="10950054" cy="41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4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9.2 E-F </a:t>
            </a:r>
            <a:r>
              <a:rPr lang="en-US" b="1" dirty="0"/>
              <a:t>Examples of visible signs of disease</a:t>
            </a:r>
            <a:r>
              <a:rPr lang="en-US" dirty="0"/>
              <a:t>. (E) Smut spores (teliospores) of </a:t>
            </a:r>
            <a:r>
              <a:rPr lang="en-US" i="1" dirty="0" err="1"/>
              <a:t>Ustilago</a:t>
            </a:r>
            <a:r>
              <a:rPr lang="en-US" i="1" dirty="0"/>
              <a:t> maydis.</a:t>
            </a:r>
            <a:r>
              <a:rPr lang="en-US" dirty="0"/>
              <a:t> (F) Mycelium and sclerotia of </a:t>
            </a:r>
            <a:r>
              <a:rPr lang="en-US" i="1" dirty="0" err="1"/>
              <a:t>Sclerotinia</a:t>
            </a:r>
            <a:r>
              <a:rPr lang="en-US" i="1" dirty="0"/>
              <a:t> </a:t>
            </a:r>
            <a:r>
              <a:rPr lang="en-US" i="1" dirty="0" err="1"/>
              <a:t>sclerotiorum</a:t>
            </a:r>
            <a:r>
              <a:rPr lang="en-US" dirty="0"/>
              <a:t>. (© L. Munk.)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82D32-E94A-4D66-BB38-F307B29B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8175"/>
          <a:stretch/>
        </p:blipFill>
        <p:spPr>
          <a:xfrm>
            <a:off x="692282" y="1657529"/>
            <a:ext cx="10807435" cy="4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48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9.2 G-H </a:t>
            </a:r>
            <a:r>
              <a:rPr lang="en-US" b="1" dirty="0"/>
              <a:t>Examples of visible signs of disease</a:t>
            </a:r>
            <a:r>
              <a:rPr lang="en-US" dirty="0"/>
              <a:t>. (G) Sporangia of </a:t>
            </a:r>
            <a:r>
              <a:rPr lang="en-US" i="1" dirty="0" err="1"/>
              <a:t>Albugo</a:t>
            </a:r>
            <a:r>
              <a:rPr lang="en-US" i="1" dirty="0"/>
              <a:t> candida</a:t>
            </a:r>
            <a:r>
              <a:rPr lang="en-US" dirty="0"/>
              <a:t> causing white rust on shepherd’s purse. (H) Sporangia of</a:t>
            </a:r>
            <a:r>
              <a:rPr lang="en-US" i="1" dirty="0"/>
              <a:t> Peronospora </a:t>
            </a:r>
            <a:r>
              <a:rPr lang="en-US" i="1" dirty="0" err="1"/>
              <a:t>viciae</a:t>
            </a:r>
            <a:r>
              <a:rPr lang="en-US" dirty="0"/>
              <a:t> causing downy mildew on </a:t>
            </a:r>
            <a:r>
              <a:rPr lang="en-US" dirty="0" err="1"/>
              <a:t>faba</a:t>
            </a:r>
            <a:r>
              <a:rPr lang="en-US" dirty="0"/>
              <a:t> bean. (© L. Munk.)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010F90-595E-4C99-9D49-FBDC67DA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58"/>
          <a:stretch/>
        </p:blipFill>
        <p:spPr>
          <a:xfrm>
            <a:off x="1377357" y="1331592"/>
            <a:ext cx="9437285" cy="45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1136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9.3 A-B </a:t>
            </a:r>
            <a:r>
              <a:rPr lang="en-US" b="1" dirty="0"/>
              <a:t>Examples of abiotic disorders.</a:t>
            </a:r>
            <a:r>
              <a:rPr lang="en-US" dirty="0"/>
              <a:t> (A) Hail damage on oilseed rape. (B) Frost damage on a shoot of grapevine. (</a:t>
            </a:r>
            <a:r>
              <a:rPr lang="en-US" dirty="0" smtClean="0"/>
              <a:t>A: </a:t>
            </a:r>
            <a:r>
              <a:rPr lang="en-US" dirty="0"/>
              <a:t>© SLU; </a:t>
            </a:r>
            <a:r>
              <a:rPr lang="en-US" dirty="0" smtClean="0"/>
              <a:t>B: </a:t>
            </a:r>
            <a:r>
              <a:rPr lang="en-US" dirty="0"/>
              <a:t>© L. Munk.)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FE3693-6B49-44AF-9506-33889A035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49" b="69829"/>
          <a:stretch/>
        </p:blipFill>
        <p:spPr>
          <a:xfrm>
            <a:off x="614760" y="1591272"/>
            <a:ext cx="11067724" cy="42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Props1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0FB0DB-2AC7-4E5D-85EF-745E5BFF9596}">
  <ds:schemaRefs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e65b4165-bc46-4e61-8a70-c851082fce49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902c567-f504-40a0-b519-bedcf7eaa5ab"/>
    <ds:schemaRef ds:uri="aae25602-732d-457c-a7f8-78df4f2c03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917</Words>
  <Application>Microsoft Macintosh PowerPoint</Application>
  <PresentationFormat>Custom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Arne Tronsmo</cp:lastModifiedBy>
  <cp:revision>31</cp:revision>
  <dcterms:created xsi:type="dcterms:W3CDTF">2020-10-22T15:52:03Z</dcterms:created>
  <dcterms:modified xsi:type="dcterms:W3CDTF">2020-11-20T17:13:58Z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