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6" r:id="rId6"/>
    <p:sldId id="263" r:id="rId7"/>
    <p:sldId id="264" r:id="rId8"/>
    <p:sldId id="27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4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57" autoAdjust="0"/>
    <p:restoredTop sz="96405" autoAdjust="0"/>
  </p:normalViewPr>
  <p:slideViewPr>
    <p:cSldViewPr snapToGrid="0" snapToObjects="1">
      <p:cViewPr varScale="1">
        <p:scale>
          <a:sx n="83" d="100"/>
          <a:sy n="83" d="100"/>
        </p:scale>
        <p:origin x="-224" y="-752"/>
      </p:cViewPr>
      <p:guideLst>
        <p:guide orient="horz" pos="2160"/>
        <p:guide pos="439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914400" y="4453031"/>
            <a:ext cx="10363200" cy="991419"/>
          </a:xfrm>
        </p:spPr>
        <p:txBody>
          <a:bodyPr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0DA9E4-BD4F-1946-AEBB-461215A8A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94E4BE1-7838-A749-83F3-6162F8AE233C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3FC30CE-78BF-EC41-93AE-662F98F2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187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748351" y="1249681"/>
            <a:ext cx="9550400" cy="43129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3FE9615-B598-CD4C-9347-A609426A0A91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E11CD5B-B7E7-DF45-BE99-D2677DF4A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B2FD223-17F8-B84F-88D5-7208982FDE14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748353" y="486907"/>
            <a:ext cx="9595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HEADING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9594849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283400E-B3B9-5244-B8DC-E27EDC0EC009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E0B021-F61B-9D41-87EE-C0C192829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1532C7-CA48-6649-B812-BE17DA29830E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4510192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80E8AF9-CE86-5946-9640-82EEBAAE30DB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5F34E76-EDEF-A04B-B174-C17F481F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459B059-9087-D14C-A72D-1BF266B97FB7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85384" y="1271589"/>
            <a:ext cx="4510616" cy="4313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9948EA-B26A-D44E-B153-505C779FA0AD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B71895-C95E-BD49-95ED-78BC5A957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75E97F0-DCE2-7543-BB35-366C83809BCA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9D500C-2DAD-E24B-947F-AA454B3B4803}" type="datetimeFigureOut">
              <a:rPr lang="en-US" smtClean="0"/>
              <a:pPr/>
              <a:t>20/11/20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D8636-02F0-2043-B1BF-E7E2D60464E4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072F82FA-FA32-A147-A3BC-614DDD5CA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5109" t="2605" r="-128885" b="1201"/>
          <a:stretch/>
        </p:blipFill>
        <p:spPr>
          <a:xfrm>
            <a:off x="0" y="0"/>
            <a:ext cx="12192000" cy="415290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Plant Pathology and Plant Diseases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9800" y="5455920"/>
            <a:ext cx="7741920" cy="855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© Anne </a:t>
            </a:r>
            <a:r>
              <a:rPr lang="en-GB" dirty="0" err="1">
                <a:solidFill>
                  <a:schemeClr val="bg1"/>
                </a:solidFill>
              </a:rPr>
              <a:t>Marte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, David B. </a:t>
            </a:r>
            <a:r>
              <a:rPr lang="en-GB" dirty="0" err="1">
                <a:solidFill>
                  <a:schemeClr val="bg1"/>
                </a:solidFill>
              </a:rPr>
              <a:t>Collinge</a:t>
            </a:r>
            <a:r>
              <a:rPr lang="en-GB" dirty="0">
                <a:solidFill>
                  <a:schemeClr val="bg1"/>
                </a:solidFill>
              </a:rPr>
              <a:t>, Annika </a:t>
            </a:r>
            <a:r>
              <a:rPr lang="en-GB" dirty="0" err="1">
                <a:solidFill>
                  <a:schemeClr val="bg1"/>
                </a:solidFill>
              </a:rPr>
              <a:t>Djurle</a:t>
            </a:r>
            <a:r>
              <a:rPr lang="en-GB" dirty="0">
                <a:solidFill>
                  <a:schemeClr val="bg1"/>
                </a:solidFill>
              </a:rPr>
              <a:t>, Lisa Munk, Jonathan Yuen and Arne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44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8.8 </a:t>
            </a:r>
            <a:r>
              <a:rPr lang="en-US" b="1" dirty="0"/>
              <a:t>Principal life cycle of a migratory </a:t>
            </a:r>
            <a:r>
              <a:rPr lang="en-US" b="1" dirty="0" err="1"/>
              <a:t>endoparasitic</a:t>
            </a:r>
            <a:r>
              <a:rPr lang="en-US" b="1" dirty="0"/>
              <a:t> nematode.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2CE2BB4-3FCF-4946-AF7F-331C6FE85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07" y="457200"/>
            <a:ext cx="6347822" cy="5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608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8.9 </a:t>
            </a:r>
            <a:r>
              <a:rPr lang="en-US" b="1" dirty="0"/>
              <a:t>Pine wood nematode </a:t>
            </a:r>
            <a:r>
              <a:rPr lang="en-US" b="1" i="1" dirty="0" err="1"/>
              <a:t>Bursaphelenchus</a:t>
            </a:r>
            <a:r>
              <a:rPr lang="en-US" b="1" i="1" dirty="0"/>
              <a:t> </a:t>
            </a:r>
            <a:r>
              <a:rPr lang="en-US" b="1" i="1" dirty="0" err="1"/>
              <a:t>xylophilus</a:t>
            </a:r>
            <a:r>
              <a:rPr lang="en-US" b="1" dirty="0"/>
              <a:t>. Adult stages (Length 0.8 mm).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40FE6B6-1DD4-4F29-AB00-DB62DC575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99" y="386625"/>
            <a:ext cx="3656137" cy="55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53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63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8.10 </a:t>
            </a:r>
            <a:r>
              <a:rPr lang="en-US" b="1" dirty="0"/>
              <a:t>The pine sawyer beetle </a:t>
            </a:r>
            <a:r>
              <a:rPr lang="en-US" b="1" i="1" dirty="0" err="1"/>
              <a:t>Monochamus</a:t>
            </a:r>
            <a:r>
              <a:rPr lang="en-US" b="1" i="1" dirty="0"/>
              <a:t> </a:t>
            </a:r>
            <a:r>
              <a:rPr lang="en-US" b="1" i="1" dirty="0" err="1"/>
              <a:t>galloprovincialis</a:t>
            </a:r>
            <a:r>
              <a:rPr lang="en-US" b="1" dirty="0"/>
              <a:t>, a vector of </a:t>
            </a:r>
            <a:r>
              <a:rPr lang="en-US" b="1" i="1" dirty="0" err="1"/>
              <a:t>Bursaphelenchus</a:t>
            </a:r>
            <a:r>
              <a:rPr lang="en-US" b="1" i="1" dirty="0"/>
              <a:t> </a:t>
            </a:r>
            <a:r>
              <a:rPr lang="en-US" b="1" i="1" dirty="0" err="1"/>
              <a:t>xylophilus</a:t>
            </a:r>
            <a:r>
              <a:rPr lang="en-US" b="1" dirty="0"/>
              <a:t>.</a:t>
            </a:r>
            <a:r>
              <a:rPr lang="en-US" dirty="0"/>
              <a:t> (E. </a:t>
            </a:r>
            <a:r>
              <a:rPr lang="en-US" dirty="0" err="1"/>
              <a:t>Fløistad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96E6B1-4010-4CBC-ADB1-3A0AFB992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917" y="457200"/>
            <a:ext cx="4634097" cy="54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49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8.11 </a:t>
            </a:r>
            <a:r>
              <a:rPr lang="en-US" b="1" dirty="0"/>
              <a:t>Life cycle strategies of the pine wood nematode </a:t>
            </a:r>
            <a:r>
              <a:rPr lang="en-US" b="1" i="1" dirty="0" err="1"/>
              <a:t>Bursaphelenchus</a:t>
            </a:r>
            <a:r>
              <a:rPr lang="en-US" b="1" i="1" dirty="0"/>
              <a:t> </a:t>
            </a:r>
            <a:r>
              <a:rPr lang="en-US" b="1" i="1" dirty="0" err="1"/>
              <a:t>xylophilus</a:t>
            </a:r>
            <a:r>
              <a:rPr lang="en-US" b="1" dirty="0"/>
              <a:t>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4F052B-7766-4138-8A1D-1E44D4823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126" y="457200"/>
            <a:ext cx="5077695" cy="5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0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6080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8.12 </a:t>
            </a:r>
            <a:r>
              <a:rPr lang="en-US" b="1" dirty="0"/>
              <a:t>Pine trees killed by pine wood nematode (PWN) </a:t>
            </a:r>
            <a:r>
              <a:rPr lang="en-US" b="1" i="1" dirty="0" err="1"/>
              <a:t>Bursaphelenchus</a:t>
            </a:r>
            <a:r>
              <a:rPr lang="en-US" b="1" i="1" dirty="0"/>
              <a:t> </a:t>
            </a:r>
            <a:r>
              <a:rPr lang="en-US" b="1" i="1" dirty="0" err="1"/>
              <a:t>xylophilus</a:t>
            </a:r>
            <a:r>
              <a:rPr lang="en-US" b="1" i="1" dirty="0"/>
              <a:t> </a:t>
            </a:r>
            <a:r>
              <a:rPr lang="en-US" b="1" dirty="0"/>
              <a:t>transmitted by </a:t>
            </a:r>
            <a:r>
              <a:rPr lang="en-US" b="1" i="1" dirty="0" err="1"/>
              <a:t>Monochamus</a:t>
            </a:r>
            <a:r>
              <a:rPr lang="en-US" b="1" i="1" dirty="0"/>
              <a:t> </a:t>
            </a:r>
            <a:r>
              <a:rPr lang="en-US" b="1" i="1" dirty="0" err="1"/>
              <a:t>alternatus</a:t>
            </a:r>
            <a:r>
              <a:rPr lang="en-US" b="1" i="1" dirty="0"/>
              <a:t> </a:t>
            </a:r>
            <a:r>
              <a:rPr lang="en-US" b="1" dirty="0"/>
              <a:t>(blue net bags).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2D6413-8503-446C-80D9-BCECC4B36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67" y="457200"/>
            <a:ext cx="3816529" cy="55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6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978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8.13 </a:t>
            </a:r>
            <a:r>
              <a:rPr lang="en-US" b="1" dirty="0"/>
              <a:t>Principal life cycle of sedentary </a:t>
            </a:r>
            <a:r>
              <a:rPr lang="en-US" b="1" dirty="0" err="1"/>
              <a:t>endoparasitic</a:t>
            </a:r>
            <a:r>
              <a:rPr lang="en-US" b="1" dirty="0"/>
              <a:t> nematode.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3EAA88-83A5-40A2-A634-4537E2940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666" y="457200"/>
            <a:ext cx="4083224" cy="52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3849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8.14 </a:t>
            </a:r>
            <a:r>
              <a:rPr lang="en-US" b="1" dirty="0"/>
              <a:t>(A) Mating in beet cyst nematode </a:t>
            </a:r>
            <a:r>
              <a:rPr lang="en-US" b="1" i="1" dirty="0" err="1"/>
              <a:t>Heterodera</a:t>
            </a:r>
            <a:r>
              <a:rPr lang="en-US" b="1" i="1" dirty="0"/>
              <a:t> </a:t>
            </a:r>
            <a:r>
              <a:rPr lang="en-US" b="1" i="1" dirty="0" err="1"/>
              <a:t>schachtii</a:t>
            </a:r>
            <a:r>
              <a:rPr lang="en-US" b="1" i="1" dirty="0"/>
              <a:t>.</a:t>
            </a:r>
            <a:r>
              <a:rPr lang="en-US" b="1" dirty="0"/>
              <a:t> (B) Cyst of </a:t>
            </a:r>
            <a:r>
              <a:rPr lang="en-US" b="1" i="1" dirty="0" err="1"/>
              <a:t>Heterodera</a:t>
            </a:r>
            <a:r>
              <a:rPr lang="en-US" b="1" i="1" dirty="0"/>
              <a:t> </a:t>
            </a:r>
            <a:r>
              <a:rPr lang="en-US" b="1" i="1" dirty="0" err="1"/>
              <a:t>trifolii</a:t>
            </a:r>
            <a:r>
              <a:rPr lang="en-US" b="1" dirty="0"/>
              <a:t> crushed to show eggs and juveniles.</a:t>
            </a:r>
            <a:r>
              <a:rPr lang="en-US" dirty="0"/>
              <a:t> (© C. Magnusson.)</a:t>
            </a:r>
            <a:endParaRPr lang="en-GB" dirty="0"/>
          </a:p>
          <a:p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7D5CE5-2600-4477-8CD2-471E053E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5" y="1726329"/>
            <a:ext cx="11218050" cy="39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7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183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8.15 </a:t>
            </a:r>
            <a:r>
              <a:rPr lang="en-US" b="1" dirty="0"/>
              <a:t>The relationship between the final nematode population (</a:t>
            </a:r>
            <a:r>
              <a:rPr lang="en-US" b="1" dirty="0" err="1"/>
              <a:t>Pf</a:t>
            </a:r>
            <a:r>
              <a:rPr lang="en-US" b="1" dirty="0"/>
              <a:t>) and the initial nematode population (Pi).</a:t>
            </a:r>
            <a:r>
              <a:rPr lang="en-US" dirty="0"/>
              <a:t> (L.O. </a:t>
            </a:r>
            <a:r>
              <a:rPr lang="en-US" dirty="0" err="1" smtClean="0"/>
              <a:t>Brandsaeter</a:t>
            </a:r>
            <a:r>
              <a:rPr lang="en-US" dirty="0" smtClean="0"/>
              <a:t>. </a:t>
            </a:r>
            <a:r>
              <a:rPr lang="en-US" dirty="0" smtClean="0"/>
              <a:t>© </a:t>
            </a:r>
            <a:r>
              <a:rPr lang="en-US" dirty="0" smtClean="0"/>
              <a:t>NIBIO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E8742B-DC8E-42D1-9CFE-8E1DB2E07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873" y="457200"/>
            <a:ext cx="5341643" cy="546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8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692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8.16 </a:t>
            </a:r>
            <a:r>
              <a:rPr lang="en-US" b="1" dirty="0"/>
              <a:t>Damage threshold. </a:t>
            </a:r>
            <a:r>
              <a:rPr lang="en-US" dirty="0"/>
              <a:t>The relationship between the relative yield of a crop and the initial nematode population density (Pi). (L.O. </a:t>
            </a:r>
            <a:r>
              <a:rPr lang="en-US" dirty="0" err="1"/>
              <a:t>Brandsaeter</a:t>
            </a:r>
            <a:r>
              <a:rPr lang="en-US" dirty="0"/>
              <a:t>. © NIBIO.)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A7F9E8-588D-44A5-8C53-DBDAECD67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14" y="528764"/>
            <a:ext cx="6853287" cy="52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0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54802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8.17 </a:t>
            </a:r>
            <a:r>
              <a:rPr lang="en-US" b="1" dirty="0"/>
              <a:t>The anterior part (pharyngeal region) of a plant-parasitic nematode.</a:t>
            </a:r>
            <a:r>
              <a:rPr lang="en-US" dirty="0"/>
              <a:t> 1, Effector </a:t>
            </a:r>
            <a:r>
              <a:rPr lang="en-US" dirty="0" err="1"/>
              <a:t>peptids</a:t>
            </a:r>
            <a:r>
              <a:rPr lang="en-US" dirty="0"/>
              <a:t>; 2, stylet; 3, pharyngeal lumen; 4, valves of median bulb; 5, intestine; 6, dorsal pharyngeal gland; 7, </a:t>
            </a:r>
            <a:r>
              <a:rPr lang="en-US" dirty="0" err="1"/>
              <a:t>subventral</a:t>
            </a:r>
            <a:r>
              <a:rPr lang="en-US" dirty="0"/>
              <a:t> pharyngeal glands; 8, nucleus; 9, ampulla for effector peptides; 10, dorsal pharyngeal gland outlet; 11, duct of dorsal pharyngeal gland; 12, duct of </a:t>
            </a:r>
            <a:r>
              <a:rPr lang="en-US" dirty="0" err="1"/>
              <a:t>subventral</a:t>
            </a:r>
            <a:r>
              <a:rPr lang="en-US" dirty="0"/>
              <a:t> pharyngeal glands; 13, </a:t>
            </a:r>
            <a:r>
              <a:rPr lang="en-US" dirty="0" err="1"/>
              <a:t>subventral</a:t>
            </a:r>
            <a:r>
              <a:rPr lang="en-US" dirty="0"/>
              <a:t> pharyngeal gland outlet; 14, secretory/excretory pore. (© C. Magnusson.)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564E34-5E16-4AFB-8898-B20BE1A98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080" y="361666"/>
            <a:ext cx="2429866" cy="557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7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26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 </a:t>
            </a:r>
            <a:r>
              <a:rPr lang="en-US" b="1" dirty="0"/>
              <a:t>The body plan of a nematode is like ‘a-tube-in-a-tube’</a:t>
            </a:r>
            <a:r>
              <a:rPr lang="en-US" dirty="0"/>
              <a:t>. A, stoma; b, pharynx; c, corpus; d, isthmus; e, basal bulb; f, valves; g, intestine; h, rectum; I, anus; j, gonad; k, vulva; l, vagina; m, egg; n, nerve ring; o, secretory/excretory pore. (© C. Magnusson.)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92DB5A-546D-4B23-A782-DD8D82BD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50" y="2013136"/>
            <a:ext cx="11107334" cy="28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6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1136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8.18 </a:t>
            </a:r>
            <a:r>
              <a:rPr lang="en-US" b="1" dirty="0"/>
              <a:t>Profile of a 5-day-old syncytium induced by beet cyst nematode </a:t>
            </a:r>
            <a:r>
              <a:rPr lang="en-US" b="1" i="1" dirty="0" err="1"/>
              <a:t>Heterodera</a:t>
            </a:r>
            <a:r>
              <a:rPr lang="en-US" b="1" i="1" dirty="0"/>
              <a:t> </a:t>
            </a:r>
            <a:r>
              <a:rPr lang="en-US" b="1" i="1" dirty="0" err="1"/>
              <a:t>schachtii</a:t>
            </a:r>
            <a:r>
              <a:rPr lang="en-US" b="1" dirty="0"/>
              <a:t> in a root of rape. </a:t>
            </a:r>
            <a:r>
              <a:rPr lang="en-US" dirty="0"/>
              <a:t>(© C. Magnusson.)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088B4E-623B-4ADC-83BE-1B9E4251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86477"/>
            <a:ext cx="10996684" cy="38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10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1191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8.19 </a:t>
            </a:r>
            <a:r>
              <a:rPr lang="en-US" b="1" dirty="0"/>
              <a:t>(A) Patch caused by root-lesion nematode </a:t>
            </a:r>
            <a:r>
              <a:rPr lang="en-US" b="1" i="1" dirty="0" err="1"/>
              <a:t>Pratylenchus</a:t>
            </a:r>
            <a:r>
              <a:rPr lang="en-US" b="1" i="1" dirty="0"/>
              <a:t> </a:t>
            </a:r>
            <a:r>
              <a:rPr lang="en-US" b="1" i="1" dirty="0" err="1"/>
              <a:t>penetrans</a:t>
            </a:r>
            <a:r>
              <a:rPr lang="en-US" b="1" dirty="0"/>
              <a:t> in potato. (B) Cereals attacked by cereal cyst nematode (</a:t>
            </a:r>
            <a:r>
              <a:rPr lang="en-US" b="1" i="1" dirty="0" err="1"/>
              <a:t>Heterodera</a:t>
            </a:r>
            <a:r>
              <a:rPr lang="en-US" b="1" i="1" dirty="0"/>
              <a:t> </a:t>
            </a:r>
            <a:r>
              <a:rPr lang="en-US" b="1" i="1" dirty="0" err="1"/>
              <a:t>avenae</a:t>
            </a:r>
            <a:r>
              <a:rPr lang="en-US" b="1" dirty="0"/>
              <a:t>). (C) An oat crop infested by the cereal cyst nematode (</a:t>
            </a:r>
            <a:r>
              <a:rPr lang="en-US" b="1" dirty="0" err="1"/>
              <a:t>Heterodera</a:t>
            </a:r>
            <a:r>
              <a:rPr lang="en-US" b="1" dirty="0"/>
              <a:t> </a:t>
            </a:r>
            <a:r>
              <a:rPr lang="en-US" b="1" dirty="0" err="1"/>
              <a:t>avenae</a:t>
            </a:r>
            <a:r>
              <a:rPr lang="en-US" b="1" dirty="0"/>
              <a:t>) causing an outburst of weeds.</a:t>
            </a:r>
            <a:r>
              <a:rPr lang="en-US" dirty="0"/>
              <a:t> (A, B: B. </a:t>
            </a:r>
            <a:r>
              <a:rPr lang="en-US" dirty="0" err="1" smtClean="0"/>
              <a:t>Hammeraas</a:t>
            </a:r>
            <a:r>
              <a:rPr lang="en-US" dirty="0" smtClean="0"/>
              <a:t> © NIBIO; C</a:t>
            </a:r>
            <a:r>
              <a:rPr lang="en-US" dirty="0"/>
              <a:t>: C. Magnusson,© NIBIO.)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808FB1-FC99-4352-B3BC-4E4AC6F1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811" y="457200"/>
            <a:ext cx="7821397" cy="51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2420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8.20 A-D </a:t>
            </a:r>
            <a:r>
              <a:rPr lang="en-US" dirty="0"/>
              <a:t>(</a:t>
            </a:r>
            <a:r>
              <a:rPr lang="en-US" b="1" dirty="0"/>
              <a:t>A) Chrysanthemum leaf nematode </a:t>
            </a:r>
            <a:r>
              <a:rPr lang="en-US" b="1" i="1" dirty="0" err="1"/>
              <a:t>Aphelenchoides</a:t>
            </a:r>
            <a:r>
              <a:rPr lang="en-US" b="1" i="1" dirty="0"/>
              <a:t> </a:t>
            </a:r>
            <a:r>
              <a:rPr lang="en-US" b="1" i="1" dirty="0" err="1"/>
              <a:t>rhizemabosi</a:t>
            </a:r>
            <a:r>
              <a:rPr lang="en-US" b="1" i="1" dirty="0"/>
              <a:t> </a:t>
            </a:r>
            <a:r>
              <a:rPr lang="en-US" b="1" dirty="0"/>
              <a:t>damage on leaves. (B) </a:t>
            </a:r>
            <a:r>
              <a:rPr lang="en-US" b="1" i="1" dirty="0"/>
              <a:t>A. </a:t>
            </a:r>
            <a:r>
              <a:rPr lang="en-US" b="1" i="1" dirty="0" err="1"/>
              <a:t>rhizemabosi</a:t>
            </a:r>
            <a:r>
              <a:rPr lang="en-US" b="1" dirty="0"/>
              <a:t> damage to field grown plants. (C) </a:t>
            </a:r>
            <a:r>
              <a:rPr lang="en-US" b="1" i="1" dirty="0"/>
              <a:t>A. </a:t>
            </a:r>
            <a:r>
              <a:rPr lang="en-US" b="1" i="1" dirty="0" err="1"/>
              <a:t>fragariae</a:t>
            </a:r>
            <a:r>
              <a:rPr lang="en-US" b="1" dirty="0"/>
              <a:t> damage on strawberry plants. (D) </a:t>
            </a:r>
            <a:r>
              <a:rPr lang="en-US" b="1" i="1" dirty="0"/>
              <a:t>A. </a:t>
            </a:r>
            <a:r>
              <a:rPr lang="en-US" b="1" i="1" dirty="0" err="1"/>
              <a:t>fragariae</a:t>
            </a:r>
            <a:r>
              <a:rPr lang="en-US" b="1" dirty="0"/>
              <a:t> field damage in strawberry</a:t>
            </a:r>
            <a:r>
              <a:rPr lang="en-US" b="1" dirty="0" smtClean="0"/>
              <a:t>.</a:t>
            </a:r>
            <a:r>
              <a:rPr lang="en-US" dirty="0" smtClean="0"/>
              <a:t> (A</a:t>
            </a:r>
            <a:r>
              <a:rPr lang="en-US" dirty="0"/>
              <a:t>: © CABI; B: B. </a:t>
            </a:r>
            <a:r>
              <a:rPr lang="en-US" dirty="0" err="1"/>
              <a:t>Hammeraas</a:t>
            </a:r>
            <a:r>
              <a:rPr lang="en-US" dirty="0"/>
              <a:t> © NIBIO; C-D: A. </a:t>
            </a:r>
            <a:r>
              <a:rPr lang="en-US" dirty="0" err="1"/>
              <a:t>Døving</a:t>
            </a:r>
            <a:r>
              <a:rPr lang="en-US" dirty="0"/>
              <a:t> © NIBIO.)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264712-FE20-41CF-8854-390F3C4DD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58"/>
          <a:stretch/>
        </p:blipFill>
        <p:spPr>
          <a:xfrm>
            <a:off x="4349245" y="457200"/>
            <a:ext cx="7387829" cy="54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3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4330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8.20 E-H </a:t>
            </a:r>
            <a:r>
              <a:rPr lang="en-US" b="1" dirty="0"/>
              <a:t>(E) Stem nematode </a:t>
            </a:r>
            <a:r>
              <a:rPr lang="en-US" b="1" i="1" dirty="0"/>
              <a:t>Ditylenchus </a:t>
            </a:r>
            <a:r>
              <a:rPr lang="en-US" b="1" i="1" dirty="0" err="1"/>
              <a:t>dipsaci</a:t>
            </a:r>
            <a:r>
              <a:rPr lang="en-US" b="1" dirty="0"/>
              <a:t> on red clover. (F) Stem nematode </a:t>
            </a:r>
            <a:r>
              <a:rPr lang="en-US" b="1" i="1" dirty="0"/>
              <a:t>Ditylenchus </a:t>
            </a:r>
            <a:r>
              <a:rPr lang="en-US" b="1" i="1" dirty="0" err="1"/>
              <a:t>dipsaci</a:t>
            </a:r>
            <a:r>
              <a:rPr lang="en-US" b="1" dirty="0"/>
              <a:t> on onion. (G) Potato rot nematode </a:t>
            </a:r>
            <a:r>
              <a:rPr lang="en-US" b="1" i="1" dirty="0"/>
              <a:t>Ditylenchus destructor</a:t>
            </a:r>
            <a:r>
              <a:rPr lang="en-US" b="1" dirty="0"/>
              <a:t> on potato. (H) Potato rot nematode </a:t>
            </a:r>
            <a:r>
              <a:rPr lang="en-US" b="1" i="1" dirty="0"/>
              <a:t>D. destructor</a:t>
            </a:r>
            <a:r>
              <a:rPr lang="en-US" b="1" dirty="0"/>
              <a:t> on carrot. (</a:t>
            </a:r>
            <a:r>
              <a:rPr lang="en-US" dirty="0"/>
              <a:t>E: G. </a:t>
            </a:r>
            <a:r>
              <a:rPr lang="en-US" dirty="0" err="1"/>
              <a:t>Taksdal</a:t>
            </a:r>
            <a:r>
              <a:rPr lang="en-US" dirty="0"/>
              <a:t> © NIBIO; F, G, H: B. </a:t>
            </a:r>
            <a:r>
              <a:rPr lang="en-US" dirty="0" err="1"/>
              <a:t>Hammeraas</a:t>
            </a:r>
            <a:r>
              <a:rPr lang="en-US" dirty="0"/>
              <a:t> © NIBIO.)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EEE0BA-C71B-4CED-A1AD-26190B446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41"/>
          <a:stretch/>
        </p:blipFill>
        <p:spPr>
          <a:xfrm>
            <a:off x="4488050" y="522070"/>
            <a:ext cx="7383911" cy="53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29690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8.21 </a:t>
            </a:r>
            <a:r>
              <a:rPr lang="en-US" dirty="0"/>
              <a:t>(</a:t>
            </a:r>
            <a:r>
              <a:rPr lang="en-US" b="1" dirty="0"/>
              <a:t>A) Damage from the ‘peat nematode’ </a:t>
            </a:r>
            <a:r>
              <a:rPr lang="en-US" b="1" i="1" dirty="0" err="1"/>
              <a:t>Cephalenchus</a:t>
            </a:r>
            <a:r>
              <a:rPr lang="en-US" b="1" i="1" dirty="0"/>
              <a:t> </a:t>
            </a:r>
            <a:r>
              <a:rPr lang="en-US" b="1" i="1" dirty="0" err="1"/>
              <a:t>hexalineatus</a:t>
            </a:r>
            <a:r>
              <a:rPr lang="en-US" b="1" dirty="0"/>
              <a:t> on roses. (B) The pin nematode </a:t>
            </a:r>
            <a:r>
              <a:rPr lang="en-US" b="1" i="1" dirty="0" err="1"/>
              <a:t>Paratylenchus</a:t>
            </a:r>
            <a:r>
              <a:rPr lang="en-US" b="1" i="1" dirty="0"/>
              <a:t> </a:t>
            </a:r>
            <a:r>
              <a:rPr lang="en-US" b="1" i="1" dirty="0" err="1"/>
              <a:t>bukowinensis</a:t>
            </a:r>
            <a:r>
              <a:rPr lang="en-US" b="1" dirty="0"/>
              <a:t> on celeriac. (C) Strawberry attacked by the needle nematode </a:t>
            </a:r>
            <a:r>
              <a:rPr lang="en-US" b="1" i="1" dirty="0" err="1"/>
              <a:t>Longidorus</a:t>
            </a:r>
            <a:r>
              <a:rPr lang="en-US" b="1" i="1" dirty="0"/>
              <a:t> elongates</a:t>
            </a:r>
            <a:r>
              <a:rPr lang="en-US" b="1" dirty="0"/>
              <a:t>. Left, healthy root; right, damaged root showing root clubs. (D) Dagger nematode (</a:t>
            </a:r>
            <a:r>
              <a:rPr lang="en-US" b="1" i="1" dirty="0" err="1"/>
              <a:t>Xiphinema</a:t>
            </a:r>
            <a:r>
              <a:rPr lang="en-US" b="1" i="1" dirty="0"/>
              <a:t> </a:t>
            </a:r>
            <a:r>
              <a:rPr lang="en-US" b="1" i="1" dirty="0" err="1"/>
              <a:t>diversicaudatum</a:t>
            </a:r>
            <a:r>
              <a:rPr lang="en-US" b="1" dirty="0"/>
              <a:t>) on apple</a:t>
            </a:r>
            <a:r>
              <a:rPr lang="en-US" dirty="0"/>
              <a:t>. (A-D: B. </a:t>
            </a:r>
            <a:r>
              <a:rPr lang="en-US" dirty="0" err="1"/>
              <a:t>Hammeraas</a:t>
            </a:r>
            <a:r>
              <a:rPr lang="en-US" dirty="0"/>
              <a:t> © NIBIO.) 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DB5892-570C-4B7D-AB8E-A6FE985B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854" y="457200"/>
            <a:ext cx="7748373" cy="5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73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88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8.22 </a:t>
            </a:r>
            <a:r>
              <a:rPr lang="en-US" b="1" dirty="0"/>
              <a:t>Root galls of </a:t>
            </a:r>
            <a:r>
              <a:rPr lang="en-US" b="1" i="1" dirty="0" err="1"/>
              <a:t>Subanguina</a:t>
            </a:r>
            <a:r>
              <a:rPr lang="en-US" b="1" i="1" dirty="0"/>
              <a:t> </a:t>
            </a:r>
            <a:r>
              <a:rPr lang="en-US" b="1" i="1" dirty="0" err="1"/>
              <a:t>radicicola</a:t>
            </a:r>
            <a:r>
              <a:rPr lang="en-US" b="1" dirty="0"/>
              <a:t> on </a:t>
            </a:r>
            <a:r>
              <a:rPr lang="en-US" b="1" i="1" dirty="0" err="1"/>
              <a:t>Poa</a:t>
            </a:r>
            <a:r>
              <a:rPr lang="en-US" b="1" i="1" dirty="0"/>
              <a:t> pratensis</a:t>
            </a:r>
            <a:r>
              <a:rPr lang="en-US" b="1" dirty="0"/>
              <a:t>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B. </a:t>
            </a:r>
            <a:r>
              <a:rPr lang="en-US" dirty="0" err="1"/>
              <a:t>Hammeraas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BC33B5-DE8E-4C78-BCD2-49BC0178A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477" y="457200"/>
            <a:ext cx="6809820" cy="53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54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1153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8.23 A-B</a:t>
            </a:r>
            <a:r>
              <a:rPr lang="en-US" b="1" dirty="0"/>
              <a:t> (A) </a:t>
            </a:r>
            <a:r>
              <a:rPr lang="en-US" b="1" i="1" dirty="0" err="1"/>
              <a:t>Pratylenchus</a:t>
            </a:r>
            <a:r>
              <a:rPr lang="en-US" b="1" dirty="0"/>
              <a:t> sp. on chrysanthemum. (B) Root lesions caused by </a:t>
            </a:r>
            <a:r>
              <a:rPr lang="en-US" b="1" i="1" dirty="0" err="1"/>
              <a:t>Pratylenchus</a:t>
            </a:r>
            <a:r>
              <a:rPr lang="en-US" b="1" i="1" dirty="0"/>
              <a:t> </a:t>
            </a:r>
            <a:r>
              <a:rPr lang="en-US" b="1" i="1" dirty="0" err="1"/>
              <a:t>penetrans</a:t>
            </a:r>
            <a:r>
              <a:rPr lang="en-US" b="1" dirty="0"/>
              <a:t> on stolon of potato.</a:t>
            </a:r>
            <a:r>
              <a:rPr lang="en-GB" b="1" dirty="0"/>
              <a:t> </a:t>
            </a:r>
            <a:r>
              <a:rPr lang="en-US" dirty="0"/>
              <a:t>(B. </a:t>
            </a:r>
            <a:r>
              <a:rPr lang="en-US" dirty="0" err="1"/>
              <a:t>Hammeraas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DF5E2B-A548-4B6D-841A-4A3CEA6E1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930"/>
          <a:stretch/>
        </p:blipFill>
        <p:spPr>
          <a:xfrm>
            <a:off x="458405" y="1688911"/>
            <a:ext cx="11251373" cy="382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36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498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8.23 C </a:t>
            </a:r>
            <a:r>
              <a:rPr lang="en-US" b="1" dirty="0"/>
              <a:t>(C) Skin lesions caused by P</a:t>
            </a:r>
            <a:r>
              <a:rPr lang="en-US" b="1" i="1" dirty="0"/>
              <a:t>. </a:t>
            </a:r>
            <a:r>
              <a:rPr lang="en-US" b="1" i="1" dirty="0" err="1"/>
              <a:t>penetrans</a:t>
            </a:r>
            <a:r>
              <a:rPr lang="en-US" b="1" dirty="0"/>
              <a:t> on potato tuber. </a:t>
            </a:r>
            <a:r>
              <a:rPr lang="en-US" dirty="0"/>
              <a:t>(B. </a:t>
            </a:r>
            <a:r>
              <a:rPr lang="en-US" dirty="0" err="1"/>
              <a:t>Hammeraas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40E8A5-CCEC-42FC-9CFF-F88F3100A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6" t="40366" r="21520"/>
          <a:stretch/>
        </p:blipFill>
        <p:spPr>
          <a:xfrm>
            <a:off x="6096000" y="457200"/>
            <a:ext cx="5540991" cy="55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24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403359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8.24 A-D </a:t>
            </a:r>
            <a:r>
              <a:rPr lang="en-US" b="1" dirty="0"/>
              <a:t>(A) Roots of oat infected by the cereal cyst nematode </a:t>
            </a:r>
            <a:r>
              <a:rPr lang="en-US" b="1" i="1" dirty="0" err="1"/>
              <a:t>Heterodera</a:t>
            </a:r>
            <a:r>
              <a:rPr lang="en-US" b="1" i="1" dirty="0"/>
              <a:t> </a:t>
            </a:r>
            <a:r>
              <a:rPr lang="en-US" b="1" i="1" dirty="0" err="1"/>
              <a:t>avenae</a:t>
            </a:r>
            <a:r>
              <a:rPr lang="en-US" b="1" dirty="0"/>
              <a:t>. (B) White females of cereal cyst nematode </a:t>
            </a:r>
            <a:r>
              <a:rPr lang="en-US" b="1" i="1" dirty="0"/>
              <a:t>H. </a:t>
            </a:r>
            <a:r>
              <a:rPr lang="en-US" b="1" i="1" dirty="0" err="1"/>
              <a:t>avenae</a:t>
            </a:r>
            <a:r>
              <a:rPr lang="en-US" b="1" dirty="0"/>
              <a:t> on roots of oat. (C) Cysts of cereal cyst nematode (</a:t>
            </a:r>
            <a:r>
              <a:rPr lang="en-US" b="1" i="1" dirty="0"/>
              <a:t>H. </a:t>
            </a:r>
            <a:r>
              <a:rPr lang="en-US" b="1" i="1" dirty="0" err="1"/>
              <a:t>avenae</a:t>
            </a:r>
            <a:r>
              <a:rPr lang="en-US" b="1" dirty="0"/>
              <a:t>). (D) Potato cyst nematode </a:t>
            </a:r>
            <a:r>
              <a:rPr lang="en-US" b="1" i="1" dirty="0" err="1"/>
              <a:t>Globodera</a:t>
            </a:r>
            <a:r>
              <a:rPr lang="en-US" b="1" i="1" dirty="0"/>
              <a:t> </a:t>
            </a:r>
            <a:r>
              <a:rPr lang="en-US" b="1" i="1" dirty="0" err="1"/>
              <a:t>rostochiensis</a:t>
            </a:r>
            <a:r>
              <a:rPr lang="en-US" b="1" dirty="0"/>
              <a:t> on potato. </a:t>
            </a:r>
            <a:endParaRPr lang="en-US" b="1" dirty="0" smtClean="0"/>
          </a:p>
          <a:p>
            <a:r>
              <a:rPr lang="en-US" dirty="0" smtClean="0"/>
              <a:t>(</a:t>
            </a:r>
            <a:r>
              <a:rPr lang="en-US" dirty="0"/>
              <a:t>A, D: B. </a:t>
            </a:r>
            <a:r>
              <a:rPr lang="en-US" dirty="0" err="1"/>
              <a:t>Hammeraas</a:t>
            </a:r>
            <a:r>
              <a:rPr lang="en-US" dirty="0"/>
              <a:t> © NIBIO; B: ©J.I. </a:t>
            </a:r>
            <a:r>
              <a:rPr lang="en-US" dirty="0" err="1"/>
              <a:t>Øverland</a:t>
            </a:r>
            <a:r>
              <a:rPr lang="en-US" dirty="0"/>
              <a:t>. N.L.R. </a:t>
            </a:r>
            <a:r>
              <a:rPr lang="en-US" dirty="0" err="1"/>
              <a:t>Viken</a:t>
            </a:r>
            <a:r>
              <a:rPr lang="en-US" dirty="0"/>
              <a:t>; C: © J. Rowe </a:t>
            </a:r>
            <a:r>
              <a:rPr lang="en-US" dirty="0" err="1"/>
              <a:t>Rothamstead</a:t>
            </a:r>
            <a:r>
              <a:rPr lang="en-US" dirty="0"/>
              <a:t> Experimental Station </a:t>
            </a:r>
            <a:r>
              <a:rPr lang="en-US" dirty="0" smtClean="0"/>
              <a:t>UK.)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4203DA-01C5-42F5-9081-1B7B0476E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4642683" y="457200"/>
            <a:ext cx="7229277" cy="55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86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897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8.24 E-G </a:t>
            </a:r>
            <a:r>
              <a:rPr lang="en-US" b="1" dirty="0"/>
              <a:t>(E) The yellow potato cyst nematode G</a:t>
            </a:r>
            <a:r>
              <a:rPr lang="en-US" b="1" i="1" dirty="0"/>
              <a:t>. </a:t>
            </a:r>
            <a:r>
              <a:rPr lang="en-US" b="1" i="1" dirty="0" err="1"/>
              <a:t>rostochienis</a:t>
            </a:r>
            <a:r>
              <a:rPr lang="en-US" b="1" dirty="0"/>
              <a:t> on potato roots. (F) White potato cyst nematode </a:t>
            </a:r>
            <a:r>
              <a:rPr lang="en-US" b="1" i="1" dirty="0" err="1"/>
              <a:t>Globodera</a:t>
            </a:r>
            <a:r>
              <a:rPr lang="en-US" b="1" i="1" dirty="0"/>
              <a:t> pallida</a:t>
            </a:r>
            <a:r>
              <a:rPr lang="en-US" b="1" dirty="0"/>
              <a:t> on potato roots. (G) Brown cysts of potato cyst nematode.</a:t>
            </a:r>
            <a:r>
              <a:rPr lang="en-US" dirty="0"/>
              <a:t> (E, F: B. </a:t>
            </a:r>
            <a:r>
              <a:rPr lang="en-US" dirty="0" err="1"/>
              <a:t>Hammeraas</a:t>
            </a:r>
            <a:r>
              <a:rPr lang="en-US" dirty="0"/>
              <a:t> © NIBIO; G: J. </a:t>
            </a:r>
            <a:r>
              <a:rPr lang="en-US" dirty="0" err="1"/>
              <a:t>Luimes</a:t>
            </a:r>
            <a:r>
              <a:rPr lang="en-US" dirty="0"/>
              <a:t> © EPPO Bulletin.)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8CD1AD-F824-429D-A30E-FA7D81D11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50"/>
          <a:stretch/>
        </p:blipFill>
        <p:spPr>
          <a:xfrm>
            <a:off x="4899755" y="457200"/>
            <a:ext cx="6850930" cy="5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1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30993" y="457200"/>
            <a:ext cx="2780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 </a:t>
            </a:r>
            <a:r>
              <a:rPr lang="en-US" b="1" dirty="0"/>
              <a:t>The Baermann funnel fitted with light bulbs</a:t>
            </a:r>
            <a:r>
              <a:rPr lang="en-US" dirty="0"/>
              <a:t>. Extraction of wood chips. (© C. Magnusson.)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98BD2E-4C83-40BB-A94B-57D2A780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664" y="457200"/>
            <a:ext cx="7648333" cy="51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2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8.25 A-B </a:t>
            </a:r>
            <a:r>
              <a:rPr lang="en-US" b="1" dirty="0"/>
              <a:t>(A) Root-knot nematode </a:t>
            </a:r>
            <a:r>
              <a:rPr lang="en-US" b="1" i="1" dirty="0"/>
              <a:t>Meloidogyne </a:t>
            </a:r>
            <a:r>
              <a:rPr lang="en-US" b="1" i="1" dirty="0" err="1"/>
              <a:t>ha</a:t>
            </a:r>
            <a:r>
              <a:rPr lang="en-US" b="1" dirty="0" err="1"/>
              <a:t>pla</a:t>
            </a:r>
            <a:r>
              <a:rPr lang="en-US" b="1" dirty="0"/>
              <a:t> root galls on roses. (B) </a:t>
            </a:r>
            <a:r>
              <a:rPr lang="en-US" b="1" i="1" dirty="0"/>
              <a:t>M. </a:t>
            </a:r>
            <a:r>
              <a:rPr lang="en-US" b="1" i="1" dirty="0" err="1"/>
              <a:t>hapla</a:t>
            </a:r>
            <a:r>
              <a:rPr lang="en-US" b="1" dirty="0"/>
              <a:t> on carrot causing deformation and galling. </a:t>
            </a:r>
            <a:r>
              <a:rPr lang="en-US" dirty="0"/>
              <a:t>(A: B. </a:t>
            </a:r>
            <a:r>
              <a:rPr lang="en-US" dirty="0" err="1" smtClean="0"/>
              <a:t>Hammeraas</a:t>
            </a:r>
            <a:r>
              <a:rPr lang="en-US" dirty="0" smtClean="0"/>
              <a:t> </a:t>
            </a:r>
            <a:r>
              <a:rPr lang="en-US" dirty="0"/>
              <a:t>© NIBIO </a:t>
            </a:r>
            <a:r>
              <a:rPr lang="en-US" dirty="0"/>
              <a:t>B: </a:t>
            </a:r>
            <a:r>
              <a:rPr lang="en-US" dirty="0" err="1"/>
              <a:t>M.P.Tangvik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470808-DBC3-4C2B-AECD-0FD4E06DC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880099" y="1281898"/>
            <a:ext cx="10431802" cy="47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02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277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8.25C </a:t>
            </a:r>
            <a:r>
              <a:rPr lang="en-US" b="1" i="1" dirty="0"/>
              <a:t>Meloidogyne </a:t>
            </a:r>
            <a:r>
              <a:rPr lang="en-US" b="1" i="1" dirty="0" err="1"/>
              <a:t>naasi</a:t>
            </a:r>
            <a:r>
              <a:rPr lang="en-US" b="1" dirty="0"/>
              <a:t> on summer wheat. </a:t>
            </a:r>
            <a:r>
              <a:rPr lang="en-US" dirty="0"/>
              <a:t>(E. </a:t>
            </a:r>
            <a:r>
              <a:rPr lang="en-US" dirty="0" err="1" smtClean="0"/>
              <a:t>Fløistad</a:t>
            </a:r>
            <a:r>
              <a:rPr lang="en-US" dirty="0" smtClean="0"/>
              <a:t> </a:t>
            </a:r>
            <a:r>
              <a:rPr lang="en-US" dirty="0"/>
              <a:t>© NIBIO.)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9213DB-B89C-4898-B380-B0597469B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4" t="50000" r="14895"/>
          <a:stretch/>
        </p:blipFill>
        <p:spPr>
          <a:xfrm>
            <a:off x="3739485" y="547848"/>
            <a:ext cx="8268484" cy="537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79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0509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8.26</a:t>
            </a:r>
            <a:r>
              <a:rPr lang="en-US" b="1" dirty="0"/>
              <a:t> Cauliflower disease of strawberry caused by the interaction between </a:t>
            </a:r>
            <a:r>
              <a:rPr lang="en-US" b="1" i="1" dirty="0" err="1"/>
              <a:t>Aphelenchoides</a:t>
            </a:r>
            <a:r>
              <a:rPr lang="en-US" b="1" i="1" dirty="0"/>
              <a:t> </a:t>
            </a:r>
            <a:r>
              <a:rPr lang="en-US" b="1" i="1" dirty="0" err="1"/>
              <a:t>fragariae</a:t>
            </a:r>
            <a:r>
              <a:rPr lang="en-US" b="1" dirty="0"/>
              <a:t> and the bacterium </a:t>
            </a:r>
            <a:r>
              <a:rPr lang="en-US" b="1" i="1" dirty="0" err="1"/>
              <a:t>Rhodococcus</a:t>
            </a:r>
            <a:r>
              <a:rPr lang="en-US" b="1" i="1" dirty="0"/>
              <a:t> </a:t>
            </a:r>
            <a:r>
              <a:rPr lang="en-US" b="1" i="1" dirty="0" err="1"/>
              <a:t>fascians</a:t>
            </a:r>
            <a:r>
              <a:rPr lang="en-US" b="1" dirty="0"/>
              <a:t>. </a:t>
            </a:r>
            <a:r>
              <a:rPr lang="en-US" dirty="0"/>
              <a:t> (B. </a:t>
            </a:r>
            <a:r>
              <a:rPr lang="en-US" dirty="0" err="1"/>
              <a:t>Hammeraas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B1D73A-408E-4791-958D-820B8002B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302" y="457201"/>
            <a:ext cx="7940658" cy="5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30992" y="457200"/>
            <a:ext cx="11474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8.3 </a:t>
            </a:r>
            <a:r>
              <a:rPr lang="en-US" dirty="0"/>
              <a:t>(</a:t>
            </a:r>
            <a:r>
              <a:rPr lang="en-US" b="1" dirty="0"/>
              <a:t>A) Morphology of a plant-parasitic nematode (</a:t>
            </a:r>
            <a:r>
              <a:rPr lang="en-US" b="1" i="1" dirty="0" err="1"/>
              <a:t>Rotylenchus</a:t>
            </a:r>
            <a:r>
              <a:rPr lang="en-US" dirty="0"/>
              <a:t>). (A), female; B, tail of male. 1, Mouth spear (stylet); 2, pharynx; 3, </a:t>
            </a:r>
            <a:r>
              <a:rPr lang="en-US" dirty="0" err="1"/>
              <a:t>procorpus</a:t>
            </a:r>
            <a:r>
              <a:rPr lang="en-US" dirty="0"/>
              <a:t>; 4, median bulb (</a:t>
            </a:r>
            <a:r>
              <a:rPr lang="en-US" dirty="0" err="1"/>
              <a:t>metacorpus</a:t>
            </a:r>
            <a:r>
              <a:rPr lang="en-US" dirty="0"/>
              <a:t>); 5, isthmus; 6, basal bulb; 7, nerve ring; 8, excretory pore; 9, intestine; 10, rectum; 11, anus; 12, vulva; 13, gonad; 14, spermatheca; 15, uterus; 16, vagina; 17, spicule; 18, bursa; 19, sperm; 20, seminal duct (</a:t>
            </a:r>
            <a:r>
              <a:rPr lang="en-US" i="1" dirty="0"/>
              <a:t>vas deferens</a:t>
            </a:r>
            <a:r>
              <a:rPr lang="en-US" dirty="0"/>
              <a:t>). (B) The long protruded stylet of the pin-nematode </a:t>
            </a:r>
            <a:r>
              <a:rPr lang="en-US" i="1" dirty="0" err="1"/>
              <a:t>Gracilacus</a:t>
            </a:r>
            <a:r>
              <a:rPr lang="en-US" i="1" dirty="0"/>
              <a:t> </a:t>
            </a:r>
            <a:r>
              <a:rPr lang="en-US" i="1" dirty="0" err="1"/>
              <a:t>stræleni</a:t>
            </a:r>
            <a:r>
              <a:rPr lang="en-US" dirty="0"/>
              <a:t>. </a:t>
            </a:r>
            <a:endParaRPr lang="en-GB" dirty="0"/>
          </a:p>
          <a:p>
            <a:r>
              <a:rPr lang="en-US" dirty="0"/>
              <a:t>(© C. Magnusson.)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F80100-5752-4C8B-ACAC-981A57B92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51" y="2138175"/>
            <a:ext cx="9354402" cy="40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508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8.4 </a:t>
            </a:r>
            <a:r>
              <a:rPr lang="en-US" b="1" dirty="0"/>
              <a:t>Feeding habits of root parasitic nematodes.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4232D-B1BB-4849-A68A-3C7CEC250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666" y="457200"/>
            <a:ext cx="4050132" cy="551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57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8.5 </a:t>
            </a:r>
            <a:r>
              <a:rPr lang="en-US" b="1" dirty="0"/>
              <a:t>Principal life cycle of an ectoparasitic nematode.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66746C-F1FD-4F39-AE01-C3A902A5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731" y="463416"/>
            <a:ext cx="5810445" cy="54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28598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8.6 </a:t>
            </a:r>
            <a:r>
              <a:rPr lang="en-US" b="1" dirty="0"/>
              <a:t>(A) Stunt nematode </a:t>
            </a:r>
            <a:r>
              <a:rPr lang="en-US" b="1" i="1" dirty="0" err="1"/>
              <a:t>Tylenchorhynchus</a:t>
            </a:r>
            <a:r>
              <a:rPr lang="en-US" b="1" i="1" dirty="0"/>
              <a:t> </a:t>
            </a:r>
            <a:r>
              <a:rPr lang="en-US" b="1" i="1" dirty="0" err="1"/>
              <a:t>dubius</a:t>
            </a:r>
            <a:r>
              <a:rPr lang="en-US" b="1" dirty="0"/>
              <a:t> (male). (B) Spiral nematode </a:t>
            </a:r>
            <a:r>
              <a:rPr lang="en-US" b="1" i="1" dirty="0" err="1"/>
              <a:t>Helicotylenchus</a:t>
            </a:r>
            <a:r>
              <a:rPr lang="en-US" b="1" i="1" dirty="0"/>
              <a:t> </a:t>
            </a:r>
            <a:r>
              <a:rPr lang="en-US" b="1" i="1" dirty="0" err="1"/>
              <a:t>pseudorobustus</a:t>
            </a:r>
            <a:r>
              <a:rPr lang="en-US" b="1" dirty="0"/>
              <a:t>. (C) Pin nematode </a:t>
            </a:r>
            <a:r>
              <a:rPr lang="en-US" b="1" i="1" dirty="0" err="1"/>
              <a:t>Paratylenchus</a:t>
            </a:r>
            <a:r>
              <a:rPr lang="en-US" b="1" i="1" dirty="0"/>
              <a:t> </a:t>
            </a:r>
            <a:r>
              <a:rPr lang="en-US" b="1" i="1" dirty="0" err="1"/>
              <a:t>projectus</a:t>
            </a:r>
            <a:r>
              <a:rPr lang="en-US" b="1" i="1" dirty="0"/>
              <a:t>.</a:t>
            </a:r>
            <a:r>
              <a:rPr lang="en-US" b="1" dirty="0"/>
              <a:t> (D) Ring nematode </a:t>
            </a:r>
            <a:r>
              <a:rPr lang="en-US" b="1" i="1" dirty="0" err="1"/>
              <a:t>Macroposthonia</a:t>
            </a:r>
            <a:r>
              <a:rPr lang="en-US" b="1" dirty="0"/>
              <a:t> sp.</a:t>
            </a:r>
            <a:r>
              <a:rPr lang="en-US" dirty="0"/>
              <a:t> (© C. Magnusson.)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1685E9C-574A-4D93-9BD5-39AF2791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996" y="457200"/>
            <a:ext cx="7072543" cy="536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48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8.7 A-B </a:t>
            </a:r>
            <a:r>
              <a:rPr lang="en-US" b="1" dirty="0"/>
              <a:t>(A) Stubby-root nematode </a:t>
            </a:r>
            <a:r>
              <a:rPr lang="en-US" b="1" i="1" dirty="0" err="1"/>
              <a:t>Paratrichodorus</a:t>
            </a:r>
            <a:r>
              <a:rPr lang="en-US" b="1" i="1" dirty="0"/>
              <a:t> mi</a:t>
            </a:r>
            <a:r>
              <a:rPr lang="en-US" b="1" dirty="0"/>
              <a:t>nor on a blueberry root. (B) Needle nematode </a:t>
            </a:r>
            <a:r>
              <a:rPr lang="en-US" b="1" i="1" dirty="0" err="1"/>
              <a:t>Longidorus</a:t>
            </a:r>
            <a:r>
              <a:rPr lang="en-US" b="1" i="1" dirty="0"/>
              <a:t> elongates</a:t>
            </a:r>
            <a:r>
              <a:rPr lang="en-US" b="1" dirty="0"/>
              <a:t> under the stereo microscope. </a:t>
            </a:r>
            <a:r>
              <a:rPr lang="en-US" dirty="0"/>
              <a:t>(A: © Phytopathology; B: B. </a:t>
            </a:r>
            <a:r>
              <a:rPr lang="en-US" dirty="0" err="1"/>
              <a:t>Hammeraas</a:t>
            </a:r>
            <a:r>
              <a:rPr lang="en-US" dirty="0"/>
              <a:t> © </a:t>
            </a:r>
            <a:r>
              <a:rPr lang="en-US" dirty="0" smtClean="0"/>
              <a:t>NIBIO.) 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DD68E7-55D4-44E9-971A-953F998C9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084"/>
          <a:stretch/>
        </p:blipFill>
        <p:spPr>
          <a:xfrm>
            <a:off x="1324243" y="1349175"/>
            <a:ext cx="9812332" cy="44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651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8.7 C </a:t>
            </a:r>
            <a:r>
              <a:rPr lang="en-US" b="1" dirty="0"/>
              <a:t>(C) Dagger nematode </a:t>
            </a:r>
            <a:r>
              <a:rPr lang="en-US" b="1" i="1" dirty="0" err="1"/>
              <a:t>Xiphinema</a:t>
            </a:r>
            <a:r>
              <a:rPr lang="en-US" b="1" i="1" dirty="0"/>
              <a:t> </a:t>
            </a:r>
            <a:r>
              <a:rPr lang="en-US" b="1" i="1" dirty="0" err="1"/>
              <a:t>diversicaudatu</a:t>
            </a:r>
            <a:r>
              <a:rPr lang="en-US" b="1" dirty="0" err="1"/>
              <a:t>m</a:t>
            </a:r>
            <a:r>
              <a:rPr lang="en-US" b="1" dirty="0"/>
              <a:t> juvenile. Note the dagger- like stylet. </a:t>
            </a:r>
            <a:r>
              <a:rPr lang="en-US" dirty="0"/>
              <a:t>(M. P. </a:t>
            </a:r>
            <a:r>
              <a:rPr lang="en-US" dirty="0" err="1"/>
              <a:t>Tangvik</a:t>
            </a:r>
            <a:r>
              <a:rPr lang="en-US" dirty="0"/>
              <a:t> © NIBIO.)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CE3BFA-8CE0-44B0-A5EE-280CE2285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9" t="47518" r="12703"/>
          <a:stretch/>
        </p:blipFill>
        <p:spPr>
          <a:xfrm>
            <a:off x="4326341" y="457199"/>
            <a:ext cx="7369462" cy="5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5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2" id="{20A84B1B-39B6-9B4A-8E76-6922C25980EA}" vid="{D9242FBE-5B64-944B-B1BD-C871205241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ABI Publishing Document" ma:contentTypeID="0x01010069B5FD5CA16EC044896E185815BC656900AC3B40591ADE9D4189AB506A50530EA3001BE454857497EA4C9B71E17458DD530A" ma:contentTypeVersion="1113" ma:contentTypeDescription="" ma:contentTypeScope="" ma:versionID="3d03e87063b90046857a40ab1847fdfa">
  <xsd:schema xmlns:xsd="http://www.w3.org/2001/XMLSchema" xmlns:xs="http://www.w3.org/2001/XMLSchema" xmlns:p="http://schemas.microsoft.com/office/2006/metadata/properties" xmlns:ns1="http://schemas.microsoft.com/sharepoint/v3" xmlns:ns2="aae25602-732d-457c-a7f8-78df4f2c03dd" xmlns:ns3="b902c567-f504-40a0-b519-bedcf7eaa5ab" xmlns:ns5="e65b4165-bc46-4e61-8a70-c851082fce49" targetNamespace="http://schemas.microsoft.com/office/2006/metadata/properties" ma:root="true" ma:fieldsID="7f1e2aecfeab0154ef6691d74b6b917e" ns1:_="" ns2:_="" ns3:_="" ns5:_="">
    <xsd:import namespace="http://schemas.microsoft.com/sharepoint/v3"/>
    <xsd:import namespace="aae25602-732d-457c-a7f8-78df4f2c03dd"/>
    <xsd:import namespace="b902c567-f504-40a0-b519-bedcf7eaa5ab"/>
    <xsd:import namespace="e65b4165-bc46-4e61-8a70-c851082fce49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3:ISBN" minOccurs="0"/>
                <xsd:element ref="ns2:TaxCatchAll" minOccurs="0"/>
                <xsd:element ref="ns2:TaxCatchAllLabel" minOccurs="0"/>
                <xsd:element ref="ns3:p52d2a15856145b6a82e28472153071d" minOccurs="0"/>
                <xsd:element ref="ns3:h6cabde5f3794b979b65c54f0736e56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2:_dlc_DocId" minOccurs="0"/>
                <xsd:element ref="ns2:_dlc_DocIdUrl" minOccurs="0"/>
                <xsd:element ref="ns2:_dlc_DocIdPersistId" minOccurs="0"/>
                <xsd:element ref="ns1:Nick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26" nillable="true" ma:displayName="Nickname" ma:internalName="Nicknam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25602-732d-457c-a7f8-78df4f2c03dd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format="Dropdown" ma:internalName="Year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</xsd:restriction>
      </xsd:simpleType>
    </xsd:element>
    <xsd:element name="TaxCatchAll" ma:index="9" nillable="true" ma:displayName="Taxonomy Catch All Column" ma:hidden="true" ma:list="{fc39e231-330c-4b21-bd5e-cd75285b7afc}" ma:internalName="TaxCatchAll" ma:readOnly="false" ma:showField="CatchAllData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c39e231-330c-4b21-bd5e-cd75285b7afc}" ma:internalName="TaxCatchAllLabel" ma:readOnly="true" ma:showField="CatchAllDataLabel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2c567-f504-40a0-b519-bedcf7eaa5ab" elementFormDefault="qualified">
    <xsd:import namespace="http://schemas.microsoft.com/office/2006/documentManagement/types"/>
    <xsd:import namespace="http://schemas.microsoft.com/office/infopath/2007/PartnerControls"/>
    <xsd:element name="ISBN" ma:index="3" nillable="true" ma:displayName="ISBN" ma:internalName="ISBN" ma:readOnly="false">
      <xsd:simpleType>
        <xsd:restriction base="dms:Text">
          <xsd:maxLength value="255"/>
        </xsd:restriction>
      </xsd:simpleType>
    </xsd:element>
    <xsd:element name="p52d2a15856145b6a82e28472153071d" ma:index="11" nillable="true" ma:taxonomy="true" ma:internalName="p52d2a15856145b6a82e28472153071d" ma:taxonomyFieldName="PublishingDocType" ma:displayName="Book Project Doc Type" ma:indexed="true" ma:readOnly="false" ma:fieldId="{952d2a15-8561-45b6-a82e-28472153071d}" ma:sspId="a0d34ca7-17c4-4248-8885-186d010e4acd" ma:termSetId="abd6e99a-c800-4ded-9c58-1297dfc77eb0" ma:anchorId="b78d85f5-1e2c-4b7a-9da7-98c55132a0f9" ma:open="false" ma:isKeyword="false">
      <xsd:complexType>
        <xsd:sequence>
          <xsd:element ref="pc:Terms" minOccurs="0" maxOccurs="1"/>
        </xsd:sequence>
      </xsd:complexType>
    </xsd:element>
    <xsd:element name="h6cabde5f3794b979b65c54f0736e561" ma:index="14" nillable="true" ma:taxonomy="true" ma:internalName="h6cabde5f3794b979b65c54f0736e561" ma:taxonomyFieldName="PubProdDocType" ma:displayName="Pub Prod Doc Type" ma:readOnly="false" ma:fieldId="{16cabde5-f379-4b97-9b65-c54f0736e561}" ma:sspId="a0d34ca7-17c4-4248-8885-186d010e4acd" ma:termSetId="53548b36-08af-457a-ae86-f408a7f52a8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b4165-bc46-4e61-8a70-c851082fc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BN xmlns="b902c567-f504-40a0-b519-bedcf7eaa5ab" xsi:nil="true"/>
    <Year xmlns="aae25602-732d-457c-a7f8-78df4f2c03dd" xsi:nil="true"/>
    <TaxCatchAll xmlns="aae25602-732d-457c-a7f8-78df4f2c03dd"/>
    <Nickname xmlns="http://schemas.microsoft.com/sharepoint/v3" xsi:nil="true"/>
    <p52d2a15856145b6a82e28472153071d xmlns="b902c567-f504-40a0-b519-bedcf7eaa5ab">
      <Terms xmlns="http://schemas.microsoft.com/office/infopath/2007/PartnerControls"/>
    </p52d2a15856145b6a82e28472153071d>
    <h6cabde5f3794b979b65c54f0736e561 xmlns="b902c567-f504-40a0-b519-bedcf7eaa5ab">
      <Terms xmlns="http://schemas.microsoft.com/office/infopath/2007/PartnerControls"/>
    </h6cabde5f3794b979b65c54f0736e561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7658C8-806E-404E-840D-9BEFB7D100E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9DE5FDB-99F2-4D5D-B8C1-7E24B7220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e25602-732d-457c-a7f8-78df4f2c03dd"/>
    <ds:schemaRef ds:uri="b902c567-f504-40a0-b519-bedcf7eaa5ab"/>
    <ds:schemaRef ds:uri="e65b4165-bc46-4e61-8a70-c851082fce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0FB0DB-2AC7-4E5D-85EF-745E5BFF9596}">
  <ds:schemaRefs>
    <ds:schemaRef ds:uri="http://purl.org/dc/elements/1.1/"/>
    <ds:schemaRef ds:uri="http://schemas.microsoft.com/office/2006/documentManagement/types"/>
    <ds:schemaRef ds:uri="b902c567-f504-40a0-b519-bedcf7eaa5ab"/>
    <ds:schemaRef ds:uri="http://schemas.microsoft.com/office/infopath/2007/PartnerControls"/>
    <ds:schemaRef ds:uri="e65b4165-bc46-4e61-8a70-c851082fce49"/>
    <ds:schemaRef ds:uri="http://schemas.microsoft.com/sharepoint/v3"/>
    <ds:schemaRef ds:uri="http://schemas.openxmlformats.org/package/2006/metadata/core-properties"/>
    <ds:schemaRef ds:uri="http://purl.org/dc/dcmitype/"/>
    <ds:schemaRef ds:uri="http://www.w3.org/XML/1998/namespace"/>
    <ds:schemaRef ds:uri="aae25602-732d-457c-a7f8-78df4f2c03dd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8E369D6D-FD01-48EE-8E80-E0461E59E7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1623</Words>
  <Application>Microsoft Macintosh PowerPoint</Application>
  <PresentationFormat>Custom</PresentationFormat>
  <Paragraphs>67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Pathology and Plant Diseases</dc:title>
  <dc:creator>Sarah Hilliar</dc:creator>
  <cp:lastModifiedBy>Arne Tronsmo</cp:lastModifiedBy>
  <cp:revision>39</cp:revision>
  <dcterms:created xsi:type="dcterms:W3CDTF">2020-10-22T15:52:03Z</dcterms:created>
  <dcterms:modified xsi:type="dcterms:W3CDTF">2020-11-20T17:12:42Z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etDate">
    <vt:lpwstr>2020-10-22T14:18:09Z</vt:lpwstr>
  </property>
  <property fmtid="{D5CDD505-2E9C-101B-9397-08002B2CF9AE}" pid="4" name="MSIP_Label_2e892a75-59a0-4e0e-9b97-f68af558ca2b_Method">
    <vt:lpwstr>Standard</vt:lpwstr>
  </property>
  <property fmtid="{D5CDD505-2E9C-101B-9397-08002B2CF9AE}" pid="5" name="MSIP_Label_2e892a75-59a0-4e0e-9b97-f68af558ca2b_Name">
    <vt:lpwstr>2e892a75-59a0-4e0e-9b97-f68af558ca2b</vt:lpwstr>
  </property>
  <property fmtid="{D5CDD505-2E9C-101B-9397-08002B2CF9AE}" pid="6" name="MSIP_Label_2e892a75-59a0-4e0e-9b97-f68af558ca2b_SiteId">
    <vt:lpwstr>9f1098df-eebc-4be7-9878-bc3c8d059fd7</vt:lpwstr>
  </property>
  <property fmtid="{D5CDD505-2E9C-101B-9397-08002B2CF9AE}" pid="7" name="MSIP_Label_2e892a75-59a0-4e0e-9b97-f68af558ca2b_ActionId">
    <vt:lpwstr>f9db534a-7766-4d51-af3c-0344de2b8805</vt:lpwstr>
  </property>
  <property fmtid="{D5CDD505-2E9C-101B-9397-08002B2CF9AE}" pid="8" name="MSIP_Label_2e892a75-59a0-4e0e-9b97-f68af558ca2b_ContentBits">
    <vt:lpwstr>0</vt:lpwstr>
  </property>
  <property fmtid="{D5CDD505-2E9C-101B-9397-08002B2CF9AE}" pid="9" name="ContentTypeId">
    <vt:lpwstr>0x01010069B5FD5CA16EC044896E185815BC656900AC3B40591ADE9D4189AB506A50530EA3001BE454857497EA4C9B71E17458DD530A</vt:lpwstr>
  </property>
</Properties>
</file>