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sldIdLst>
    <p:sldId id="256" r:id="rId6"/>
    <p:sldId id="263" r:id="rId7"/>
    <p:sldId id="264" r:id="rId8"/>
    <p:sldId id="279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81" r:id="rId25"/>
    <p:sldId id="282" r:id="rId26"/>
    <p:sldId id="283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43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9500E"/>
    <a:srgbClr val="368729"/>
    <a:srgbClr val="F8634F"/>
    <a:srgbClr val="607C2F"/>
    <a:srgbClr val="607C5E"/>
    <a:srgbClr val="49662C"/>
    <a:srgbClr val="478E06"/>
    <a:srgbClr val="93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57" autoAdjust="0"/>
    <p:restoredTop sz="96405" autoAdjust="0"/>
  </p:normalViewPr>
  <p:slideViewPr>
    <p:cSldViewPr snapToGrid="0" snapToObjects="1">
      <p:cViewPr varScale="1">
        <p:scale>
          <a:sx n="83" d="100"/>
          <a:sy n="83" d="100"/>
        </p:scale>
        <p:origin x="-96" y="-752"/>
      </p:cViewPr>
      <p:guideLst>
        <p:guide orient="horz" pos="2160"/>
        <p:guide pos="4392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="" xmlns:a16="http://schemas.microsoft.com/office/drawing/2014/main" id="{0AA853A1-56EF-DA4E-8CAC-CDB94D0D71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152900"/>
          </a:xfrm>
          <a:noFill/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7" name="Rectangle 36"/>
          <p:cNvSpPr/>
          <p:nvPr userDrawn="1"/>
        </p:nvSpPr>
        <p:spPr>
          <a:xfrm>
            <a:off x="0" y="4152900"/>
            <a:ext cx="12192000" cy="2705100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914400" y="4453031"/>
            <a:ext cx="10363200" cy="991419"/>
          </a:xfrm>
        </p:spPr>
        <p:txBody>
          <a:bodyPr anchor="t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40DA9E4-BD4F-1946-AEBB-461215A8A4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32" y="6434206"/>
            <a:ext cx="952607" cy="276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94E4BE1-7838-A749-83F3-6162F8AE233C}"/>
              </a:ext>
            </a:extLst>
          </p:cNvPr>
          <p:cNvSpPr/>
          <p:nvPr userDrawn="1"/>
        </p:nvSpPr>
        <p:spPr>
          <a:xfrm>
            <a:off x="-252548" y="6434206"/>
            <a:ext cx="233389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Arial"/>
                <a:cs typeface="Arial"/>
              </a:rPr>
              <a:t>TEACHING MATERIALS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C3FC30CE-78BF-EC41-93AE-662F98F20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05187"/>
            <a:ext cx="12192000" cy="320061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394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748351" y="1249681"/>
            <a:ext cx="9550400" cy="431291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3FE9615-B598-CD4C-9347-A609426A0A91}"/>
              </a:ext>
            </a:extLst>
          </p:cNvPr>
          <p:cNvSpPr/>
          <p:nvPr userDrawn="1"/>
        </p:nvSpPr>
        <p:spPr>
          <a:xfrm>
            <a:off x="0" y="6287414"/>
            <a:ext cx="12192000" cy="570586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E11CD5B-B7E7-DF45-BE99-D2677DF4A1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32" y="6434206"/>
            <a:ext cx="952607" cy="276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B2FD223-17F8-B84F-88D5-7208982FDE14}"/>
              </a:ext>
            </a:extLst>
          </p:cNvPr>
          <p:cNvSpPr/>
          <p:nvPr userDrawn="1"/>
        </p:nvSpPr>
        <p:spPr>
          <a:xfrm>
            <a:off x="-252548" y="6434206"/>
            <a:ext cx="233389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Arial"/>
                <a:cs typeface="Arial"/>
              </a:rPr>
              <a:t>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264918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1748353" y="486907"/>
            <a:ext cx="95952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HEADING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585809" y="1272382"/>
            <a:ext cx="9594849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283400E-B3B9-5244-B8DC-E27EDC0EC009}"/>
              </a:ext>
            </a:extLst>
          </p:cNvPr>
          <p:cNvSpPr/>
          <p:nvPr userDrawn="1"/>
        </p:nvSpPr>
        <p:spPr>
          <a:xfrm>
            <a:off x="0" y="6287414"/>
            <a:ext cx="12192000" cy="570586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9E0B021-F61B-9D41-87EE-C0C1928291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32" y="6434206"/>
            <a:ext cx="952607" cy="276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F1532C7-CA48-6649-B812-BE17DA29830E}"/>
              </a:ext>
            </a:extLst>
          </p:cNvPr>
          <p:cNvSpPr/>
          <p:nvPr userDrawn="1"/>
        </p:nvSpPr>
        <p:spPr>
          <a:xfrm>
            <a:off x="-252548" y="6434206"/>
            <a:ext cx="233389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Arial"/>
                <a:cs typeface="Arial"/>
              </a:rPr>
              <a:t>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346955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585809" y="1272382"/>
            <a:ext cx="4510192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85809" y="274639"/>
            <a:ext cx="9594849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6096001" y="1272382"/>
            <a:ext cx="508465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80E8AF9-CE86-5946-9640-82EEBAAE30DB}"/>
              </a:ext>
            </a:extLst>
          </p:cNvPr>
          <p:cNvSpPr/>
          <p:nvPr userDrawn="1"/>
        </p:nvSpPr>
        <p:spPr>
          <a:xfrm>
            <a:off x="0" y="6287414"/>
            <a:ext cx="12192000" cy="570586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5F34E76-EDEF-A04B-B174-C17F481FF1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32" y="6434206"/>
            <a:ext cx="952607" cy="276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459B059-9087-D14C-A72D-1BF266B97FB7}"/>
              </a:ext>
            </a:extLst>
          </p:cNvPr>
          <p:cNvSpPr/>
          <p:nvPr userDrawn="1"/>
        </p:nvSpPr>
        <p:spPr>
          <a:xfrm>
            <a:off x="-252548" y="6434206"/>
            <a:ext cx="233389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Arial"/>
                <a:cs typeface="Arial"/>
              </a:rPr>
              <a:t>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890910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85809" y="274639"/>
            <a:ext cx="9594849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6096001" y="1272382"/>
            <a:ext cx="508465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4723AA0-CB4E-ED46-9C07-0B9DE5D695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85384" y="1271589"/>
            <a:ext cx="4510616" cy="431323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29948EA-B26A-D44E-B153-505C779FA0AD}"/>
              </a:ext>
            </a:extLst>
          </p:cNvPr>
          <p:cNvSpPr/>
          <p:nvPr userDrawn="1"/>
        </p:nvSpPr>
        <p:spPr>
          <a:xfrm>
            <a:off x="0" y="6287414"/>
            <a:ext cx="12192000" cy="570586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AB71895-C95E-BD49-95ED-78BC5A957E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32" y="6434206"/>
            <a:ext cx="952607" cy="276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75E97F0-DCE2-7543-BB35-366C83809BCA}"/>
              </a:ext>
            </a:extLst>
          </p:cNvPr>
          <p:cNvSpPr/>
          <p:nvPr userDrawn="1"/>
        </p:nvSpPr>
        <p:spPr>
          <a:xfrm>
            <a:off x="-252548" y="6434206"/>
            <a:ext cx="233389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Arial"/>
                <a:cs typeface="Arial"/>
              </a:rPr>
              <a:t>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17825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79D500C-2DAD-E24B-947F-AA454B3B4803}" type="datetimeFigureOut">
              <a:rPr lang="en-US" smtClean="0"/>
              <a:pPr/>
              <a:t>20/11/20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DD8636-02F0-2043-B1BF-E7E2D60464E4}" type="slidenum">
              <a:rPr lang="en-US" smtClean="0"/>
              <a:pPr/>
              <a:t>‹#›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71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3" r:id="rId3"/>
    <p:sldLayoutId id="2147483665" r:id="rId4"/>
    <p:sldLayoutId id="2147483666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="" xmlns:a16="http://schemas.microsoft.com/office/drawing/2014/main" id="{072F82FA-FA32-A147-A3BC-614DDD5CA1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135109" t="2605" r="-128885" b="1201"/>
          <a:stretch/>
        </p:blipFill>
        <p:spPr>
          <a:xfrm>
            <a:off x="0" y="0"/>
            <a:ext cx="12192000" cy="4152900"/>
          </a:xfr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CA48A2C2-331F-1945-ACBC-3D33F9B1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/>
              <a:t>Plant Pathology and Plant Diseases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CFE579FD-9822-2442-BDF7-2B80C2FCFA8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209800" y="5455920"/>
            <a:ext cx="7741920" cy="85535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© Anne </a:t>
            </a:r>
            <a:r>
              <a:rPr lang="en-GB" dirty="0" err="1">
                <a:solidFill>
                  <a:schemeClr val="bg1"/>
                </a:solidFill>
              </a:rPr>
              <a:t>Marte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Tronsmo</a:t>
            </a:r>
            <a:r>
              <a:rPr lang="en-GB" dirty="0">
                <a:solidFill>
                  <a:schemeClr val="bg1"/>
                </a:solidFill>
              </a:rPr>
              <a:t>, David B. </a:t>
            </a:r>
            <a:r>
              <a:rPr lang="en-GB" dirty="0" err="1">
                <a:solidFill>
                  <a:schemeClr val="bg1"/>
                </a:solidFill>
              </a:rPr>
              <a:t>Collinge</a:t>
            </a:r>
            <a:r>
              <a:rPr lang="en-GB" dirty="0">
                <a:solidFill>
                  <a:schemeClr val="bg1"/>
                </a:solidFill>
              </a:rPr>
              <a:t>, Annika </a:t>
            </a:r>
            <a:r>
              <a:rPr lang="en-GB" dirty="0" err="1">
                <a:solidFill>
                  <a:schemeClr val="bg1"/>
                </a:solidFill>
              </a:rPr>
              <a:t>Djurle</a:t>
            </a:r>
            <a:r>
              <a:rPr lang="en-GB" dirty="0">
                <a:solidFill>
                  <a:schemeClr val="bg1"/>
                </a:solidFill>
              </a:rPr>
              <a:t>, Lisa Munk, Jonathan Yuen and Arne </a:t>
            </a:r>
            <a:r>
              <a:rPr lang="en-GB" dirty="0" err="1">
                <a:solidFill>
                  <a:schemeClr val="bg1"/>
                </a:solidFill>
              </a:rPr>
              <a:t>Tronsmo</a:t>
            </a:r>
            <a:r>
              <a:rPr lang="en-GB" dirty="0">
                <a:solidFill>
                  <a:schemeClr val="bg1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777559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3446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7.9 </a:t>
            </a:r>
            <a:r>
              <a:rPr lang="en-US" b="1" dirty="0"/>
              <a:t>Tobacco mosaic virus in tobacco – </a:t>
            </a:r>
            <a:r>
              <a:rPr lang="en-US" b="1" i="1" dirty="0"/>
              <a:t>Nicotiana  tabacum</a:t>
            </a:r>
            <a:r>
              <a:rPr lang="en-US" b="1" dirty="0"/>
              <a:t>.</a:t>
            </a:r>
            <a:r>
              <a:rPr lang="en-US" dirty="0"/>
              <a:t> (© D-R. </a:t>
            </a:r>
            <a:r>
              <a:rPr lang="en-US" dirty="0" err="1"/>
              <a:t>Blystad</a:t>
            </a:r>
            <a:r>
              <a:rPr lang="en-US" dirty="0"/>
              <a:t>.)</a:t>
            </a:r>
            <a:endParaRPr lang="en-GB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F545F80-36D9-4531-A0A1-251C69FC1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376" y="457200"/>
            <a:ext cx="7143164" cy="540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54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6080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7.10 </a:t>
            </a:r>
            <a:r>
              <a:rPr lang="en-US" b="1" dirty="0"/>
              <a:t>Tobacco rattle virus causing mosaic in the ornamental perennial </a:t>
            </a:r>
            <a:r>
              <a:rPr lang="en-US" b="1" i="1" dirty="0"/>
              <a:t>Epimedium</a:t>
            </a:r>
            <a:r>
              <a:rPr lang="en-US" b="1" dirty="0"/>
              <a:t> sp.</a:t>
            </a:r>
            <a:r>
              <a:rPr lang="en-US" dirty="0"/>
              <a:t> (© D-R. </a:t>
            </a:r>
            <a:r>
              <a:rPr lang="en-US" dirty="0" err="1"/>
              <a:t>Blystad</a:t>
            </a:r>
            <a:r>
              <a:rPr lang="en-US" dirty="0"/>
              <a:t>.)</a:t>
            </a:r>
            <a:endParaRPr lang="en-GB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D259732-DB1C-4492-800E-1442FCA5F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610736"/>
            <a:ext cx="5178097" cy="517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53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4634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7.11 </a:t>
            </a:r>
            <a:r>
              <a:rPr lang="en-US" b="1" dirty="0"/>
              <a:t>Strawberry crinkle virus giving clear symptoms in a sensitive indicator of </a:t>
            </a:r>
            <a:r>
              <a:rPr lang="en-US" b="1" i="1" dirty="0"/>
              <a:t>Fragaria</a:t>
            </a:r>
            <a:r>
              <a:rPr lang="en-US" dirty="0"/>
              <a:t>. (© D-R. </a:t>
            </a:r>
            <a:r>
              <a:rPr lang="en-US" dirty="0" err="1"/>
              <a:t>Blystad</a:t>
            </a:r>
            <a:r>
              <a:rPr lang="en-US" dirty="0"/>
              <a:t>.)</a:t>
            </a:r>
            <a:endParaRPr lang="en-GB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1703C5A-BB22-4499-A609-153DCE75A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455" y="474260"/>
            <a:ext cx="4489903" cy="534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29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4825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7.12 </a:t>
            </a:r>
            <a:r>
              <a:rPr lang="en-US" b="1" dirty="0"/>
              <a:t>Yellow stripes and necrosis caused by wheat dwarf virus in wheat.</a:t>
            </a:r>
            <a:r>
              <a:rPr lang="en-US" dirty="0"/>
              <a:t> (© A. </a:t>
            </a:r>
            <a:r>
              <a:rPr lang="en-US" dirty="0" err="1"/>
              <a:t>Kvarnheden</a:t>
            </a:r>
            <a:r>
              <a:rPr lang="en-US" dirty="0"/>
              <a:t>.)</a:t>
            </a:r>
            <a:endParaRPr lang="en-GB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407C9CE-1D77-4547-B13E-336D3DC95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028" y="520960"/>
            <a:ext cx="3632898" cy="540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07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3228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7.13 </a:t>
            </a:r>
            <a:r>
              <a:rPr lang="en-US" b="1" dirty="0"/>
              <a:t>Tomato spotted wilt virus in tomato – necrotic bronze </a:t>
            </a:r>
            <a:r>
              <a:rPr lang="en-US" b="1" dirty="0" err="1"/>
              <a:t>coloured</a:t>
            </a:r>
            <a:r>
              <a:rPr lang="en-US" b="1" dirty="0"/>
              <a:t> ringspots and bands.</a:t>
            </a:r>
            <a:r>
              <a:rPr lang="en-US" dirty="0"/>
              <a:t> (© D-R. </a:t>
            </a:r>
            <a:r>
              <a:rPr lang="en-US" dirty="0" err="1"/>
              <a:t>Blystad</a:t>
            </a:r>
            <a:r>
              <a:rPr lang="en-US" dirty="0"/>
              <a:t>.)</a:t>
            </a:r>
            <a:endParaRPr lang="en-GB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A992CBE-9D3B-47A9-B578-004A1E2C7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684" y="457200"/>
            <a:ext cx="6795713" cy="529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62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3405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7.14 </a:t>
            </a:r>
            <a:r>
              <a:rPr lang="en-US" b="1" dirty="0"/>
              <a:t>Strategies for plant virus translation. (A) The strategy with sub-genomic RNAs is used by tobacco mosaic virus.</a:t>
            </a:r>
            <a:r>
              <a:rPr lang="en-US" dirty="0"/>
              <a:t> (B) Polyprotein strategy: the genome of potato virus Y. (A: Adams et al., 2017; B Wylie et al., 2019.)</a:t>
            </a:r>
            <a:endParaRPr lang="en-GB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D63BC94-3C37-48E4-A82A-B40C1B3EB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294" y="648269"/>
            <a:ext cx="7100629" cy="523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42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113849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7.15 </a:t>
            </a:r>
            <a:r>
              <a:rPr lang="en-US" b="1" dirty="0"/>
              <a:t>Mosaic caused by viruses in some instances been regarded as giving ornamental value.</a:t>
            </a:r>
            <a:r>
              <a:rPr lang="en-US" dirty="0"/>
              <a:t> (A) Mosaic in </a:t>
            </a:r>
            <a:r>
              <a:rPr lang="en-US" i="1" dirty="0"/>
              <a:t>Abutilon</a:t>
            </a:r>
            <a:r>
              <a:rPr lang="en-US" dirty="0"/>
              <a:t> caused by abutilon mosaic virus. (B) Tulip with petal stripes. (© D-R. </a:t>
            </a:r>
            <a:r>
              <a:rPr lang="en-US" dirty="0" err="1"/>
              <a:t>Blystad</a:t>
            </a:r>
            <a:r>
              <a:rPr lang="en-US" dirty="0"/>
              <a:t>.)</a:t>
            </a:r>
            <a:endParaRPr lang="en-GB" dirty="0"/>
          </a:p>
          <a:p>
            <a:endParaRPr lang="en-GB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599E275-CEEE-479A-96C6-CBBA72634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387" y="1349752"/>
            <a:ext cx="8925226" cy="454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67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1137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7.16 </a:t>
            </a:r>
            <a:r>
              <a:rPr lang="en-US" b="1" dirty="0"/>
              <a:t>Diagnosis and detection of plant viruses are dependent on different aspects related to the virus. </a:t>
            </a:r>
            <a:r>
              <a:rPr lang="en-US" dirty="0"/>
              <a:t>(© D-R. </a:t>
            </a:r>
            <a:r>
              <a:rPr lang="en-US" dirty="0" err="1"/>
              <a:t>Blystad</a:t>
            </a:r>
            <a:r>
              <a:rPr lang="en-US" dirty="0"/>
              <a:t>.)</a:t>
            </a:r>
            <a:endParaRPr lang="en-GB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1C631B8-60ED-46D2-B136-B0F54AACD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356" y="1533098"/>
            <a:ext cx="6853287" cy="416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86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11485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7.17 </a:t>
            </a:r>
            <a:r>
              <a:rPr lang="en-US" b="1" dirty="0"/>
              <a:t>Symptoms caused by viruses on test plants mechanically inoculated with virus.</a:t>
            </a:r>
            <a:r>
              <a:rPr lang="en-US" dirty="0"/>
              <a:t> (A) Lettuce mosaic virus giving local lesions in </a:t>
            </a:r>
            <a:r>
              <a:rPr lang="en-US" i="1" dirty="0"/>
              <a:t>Chenopodium quinoa</a:t>
            </a:r>
            <a:r>
              <a:rPr lang="en-US" dirty="0"/>
              <a:t>. (B) Lettuce mosaic virus giving systemic mosaic in </a:t>
            </a:r>
            <a:r>
              <a:rPr lang="en-US" i="1" dirty="0"/>
              <a:t>C. quinoa</a:t>
            </a:r>
            <a:r>
              <a:rPr lang="en-US" dirty="0"/>
              <a:t> some days later. (C) Tobacco rattle virus giving local lesions in </a:t>
            </a:r>
            <a:r>
              <a:rPr lang="en-US" i="1" dirty="0"/>
              <a:t>Nicotiana tabacum</a:t>
            </a:r>
            <a:r>
              <a:rPr lang="en-US" dirty="0"/>
              <a:t>. (© D-R. </a:t>
            </a:r>
            <a:r>
              <a:rPr lang="en-US" dirty="0" err="1"/>
              <a:t>Blystad</a:t>
            </a:r>
            <a:r>
              <a:rPr lang="en-US" dirty="0"/>
              <a:t>.)</a:t>
            </a:r>
            <a:endParaRPr lang="en-GB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E796574-199B-4794-9567-0DA65CD25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691" y="1719640"/>
            <a:ext cx="9600618" cy="407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60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40" y="457200"/>
            <a:ext cx="46750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7.18 </a:t>
            </a:r>
            <a:r>
              <a:rPr lang="en-US" b="1" dirty="0"/>
              <a:t>Virus particles.</a:t>
            </a:r>
            <a:r>
              <a:rPr lang="en-US" dirty="0"/>
              <a:t> (A) Pelargonium flower break virus (B) Potato virus X. (C) Lettuce mosaic virus (D) Cucumber green mottle mosaic virus. (A: © S. </a:t>
            </a:r>
            <a:r>
              <a:rPr lang="en-US" dirty="0" err="1"/>
              <a:t>Haugslien</a:t>
            </a:r>
            <a:r>
              <a:rPr lang="en-US" dirty="0"/>
              <a:t>; </a:t>
            </a:r>
            <a:r>
              <a:rPr lang="en-US" dirty="0" smtClean="0"/>
              <a:t>B-C: </a:t>
            </a:r>
            <a:r>
              <a:rPr lang="en-US" dirty="0"/>
              <a:t>© D-R </a:t>
            </a:r>
            <a:r>
              <a:rPr lang="en-US" dirty="0" err="1"/>
              <a:t>Blystad</a:t>
            </a:r>
            <a:r>
              <a:rPr lang="en-US" dirty="0"/>
              <a:t>; D</a:t>
            </a:r>
            <a:r>
              <a:rPr lang="en-US" dirty="0" smtClean="0"/>
              <a:t>: </a:t>
            </a:r>
            <a:r>
              <a:rPr lang="en-US" dirty="0"/>
              <a:t>© L.C. </a:t>
            </a:r>
            <a:r>
              <a:rPr lang="en-US" dirty="0" err="1"/>
              <a:t>Hermansen</a:t>
            </a:r>
            <a:r>
              <a:rPr lang="en-US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CFB0CEC-EC1A-4C7B-B3B7-52D8FC1F7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57200"/>
            <a:ext cx="5480258" cy="548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70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11526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7.1 </a:t>
            </a:r>
            <a:r>
              <a:rPr lang="en-US" b="1" dirty="0"/>
              <a:t>Examples of virus-induced symptoms.</a:t>
            </a:r>
            <a:r>
              <a:rPr lang="en-US" dirty="0"/>
              <a:t> (A) Tobacco rattle virus. (B) Plum pox virus in plum. (C) Necrosis and mosaic in begonia flowers caused by Impatience necrotic spot virus. (© D-R. </a:t>
            </a:r>
            <a:r>
              <a:rPr lang="en-US" dirty="0" err="1"/>
              <a:t>Blystad</a:t>
            </a:r>
            <a:r>
              <a:rPr lang="en-US" dirty="0"/>
              <a:t>.)</a:t>
            </a:r>
            <a:endParaRPr lang="en-GB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5956B52-70BB-4EB2-9D2B-16013A0BE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38" y="1636776"/>
            <a:ext cx="11067924" cy="420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26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40" y="457200"/>
            <a:ext cx="11362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7.19 </a:t>
            </a:r>
            <a:r>
              <a:rPr lang="en-US" b="1" dirty="0"/>
              <a:t>Important aphid vectors.</a:t>
            </a:r>
            <a:r>
              <a:rPr lang="en-US" dirty="0"/>
              <a:t> (A) The green peach aphid (</a:t>
            </a:r>
            <a:r>
              <a:rPr lang="en-US" i="1" dirty="0" err="1"/>
              <a:t>Myzus</a:t>
            </a:r>
            <a:r>
              <a:rPr lang="en-US" i="1" dirty="0"/>
              <a:t> </a:t>
            </a:r>
            <a:r>
              <a:rPr lang="en-US" i="1" dirty="0" err="1"/>
              <a:t>persicae</a:t>
            </a:r>
            <a:r>
              <a:rPr lang="en-US" dirty="0"/>
              <a:t>) is the aphid species known to vector most different virus species. (B) Bird cherry-oat aphid (</a:t>
            </a:r>
            <a:r>
              <a:rPr lang="en-US" i="1" dirty="0" err="1"/>
              <a:t>Rhopalosiphum</a:t>
            </a:r>
            <a:r>
              <a:rPr lang="en-US" i="1" dirty="0"/>
              <a:t> </a:t>
            </a:r>
            <a:r>
              <a:rPr lang="en-US" i="1" dirty="0" err="1"/>
              <a:t>padi</a:t>
            </a:r>
            <a:r>
              <a:rPr lang="en-US" i="1" dirty="0"/>
              <a:t>)</a:t>
            </a:r>
            <a:r>
              <a:rPr lang="en-US" dirty="0"/>
              <a:t> occurs in high numbers in springtime and is an important virus vector. (A: E. </a:t>
            </a:r>
            <a:r>
              <a:rPr lang="en-US" dirty="0" err="1"/>
              <a:t>Fløistad</a:t>
            </a:r>
            <a:r>
              <a:rPr lang="en-US"/>
              <a:t> </a:t>
            </a:r>
            <a:r>
              <a:rPr lang="en-US" smtClean="0"/>
              <a:t>© </a:t>
            </a:r>
            <a:r>
              <a:rPr lang="en-US" dirty="0"/>
              <a:t>NIBIO. B: D-R </a:t>
            </a:r>
            <a:r>
              <a:rPr lang="en-US" dirty="0" err="1"/>
              <a:t>Blystad</a:t>
            </a:r>
            <a:r>
              <a:rPr lang="en-US" dirty="0"/>
              <a:t>.)</a:t>
            </a:r>
            <a:endParaRPr lang="en-GB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E315DCD-2364-4546-A3F6-F1AAF0C15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571" y="1716524"/>
            <a:ext cx="10070183" cy="426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10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40" y="457200"/>
            <a:ext cx="35832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7.20 </a:t>
            </a:r>
            <a:r>
              <a:rPr lang="en-US" b="1" dirty="0"/>
              <a:t>Plant virus epidemiology often involves vectors.</a:t>
            </a:r>
            <a:r>
              <a:rPr lang="en-US" dirty="0"/>
              <a:t> This makes an additional and complicating factor in the understanding of plant virus epidemics. (© D-R. </a:t>
            </a:r>
            <a:r>
              <a:rPr lang="en-US" dirty="0" err="1"/>
              <a:t>Blystad</a:t>
            </a:r>
            <a:r>
              <a:rPr lang="en-US" dirty="0"/>
              <a:t>.)</a:t>
            </a:r>
            <a:endParaRPr lang="en-GB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A8EB0F-A809-4A6C-983D-6964A13CA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843" y="567600"/>
            <a:ext cx="6652340" cy="515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0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40" y="457200"/>
            <a:ext cx="11539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7.21 </a:t>
            </a:r>
            <a:r>
              <a:rPr lang="en-US" b="1" dirty="0"/>
              <a:t>A nuclear stock </a:t>
            </a:r>
            <a:r>
              <a:rPr lang="en-US" b="1" dirty="0" err="1"/>
              <a:t>programme</a:t>
            </a:r>
            <a:r>
              <a:rPr lang="en-US" b="1" dirty="0"/>
              <a:t> has to establish a few virus-free nuclear stock plants as a foundation for the further propagation stocks.</a:t>
            </a:r>
            <a:r>
              <a:rPr lang="en-US" dirty="0"/>
              <a:t> . (© D-R. </a:t>
            </a:r>
            <a:r>
              <a:rPr lang="en-US" dirty="0" err="1"/>
              <a:t>Blystad</a:t>
            </a:r>
            <a:r>
              <a:rPr lang="en-US" dirty="0"/>
              <a:t>.)</a:t>
            </a:r>
            <a:endParaRPr lang="en-GB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79AD1FF-9B86-4F7F-8C11-FC58B2708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14" y="1506120"/>
            <a:ext cx="11102772" cy="437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83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30993" y="457200"/>
            <a:ext cx="2780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7.2 </a:t>
            </a:r>
            <a:r>
              <a:rPr lang="en-US" b="1" dirty="0"/>
              <a:t>Cucumber mosaic virus causing yellow mosaic in </a:t>
            </a:r>
            <a:r>
              <a:rPr lang="en-US" b="1" i="1" dirty="0"/>
              <a:t>Echinacea </a:t>
            </a:r>
            <a:r>
              <a:rPr lang="en-US" b="1" i="1" dirty="0" err="1"/>
              <a:t>purpurea</a:t>
            </a:r>
            <a:r>
              <a:rPr lang="en-US" dirty="0"/>
              <a:t>. (© D-R. </a:t>
            </a:r>
            <a:r>
              <a:rPr lang="en-US" dirty="0" err="1"/>
              <a:t>Blystad</a:t>
            </a:r>
            <a:r>
              <a:rPr lang="en-US" dirty="0"/>
              <a:t>.)</a:t>
            </a:r>
            <a:endParaRPr lang="en-GB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ADA89C3-D5E5-4335-97EB-77C15474F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577" y="457199"/>
            <a:ext cx="7290497" cy="548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76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30992" y="457200"/>
            <a:ext cx="11474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7.3 </a:t>
            </a:r>
            <a:r>
              <a:rPr lang="en-US" b="1" dirty="0"/>
              <a:t>Apple mosaic virus giving typical symptoms in apple leaves</a:t>
            </a:r>
            <a:r>
              <a:rPr lang="en-US" dirty="0"/>
              <a:t>. (© D-R. </a:t>
            </a:r>
            <a:r>
              <a:rPr lang="en-US" dirty="0" err="1"/>
              <a:t>Blystad</a:t>
            </a:r>
            <a:r>
              <a:rPr lang="en-US" dirty="0"/>
              <a:t>.)</a:t>
            </a:r>
            <a:endParaRPr lang="en-GB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506EDEB-C929-4925-A2FC-E02B1E54C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479" y="1284753"/>
            <a:ext cx="8267041" cy="452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7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40" y="457200"/>
            <a:ext cx="5084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7.4 </a:t>
            </a:r>
            <a:r>
              <a:rPr lang="en-US" b="1" dirty="0"/>
              <a:t>Yellow leaves on barley caused by the </a:t>
            </a:r>
            <a:r>
              <a:rPr lang="en-US" b="1" dirty="0" err="1"/>
              <a:t>luteovirus</a:t>
            </a:r>
            <a:r>
              <a:rPr lang="en-US" b="1" dirty="0"/>
              <a:t> barley yellow dwarf virus</a:t>
            </a:r>
            <a:r>
              <a:rPr lang="en-US" dirty="0"/>
              <a:t>. (© A. </a:t>
            </a:r>
            <a:r>
              <a:rPr lang="en-US" dirty="0" err="1"/>
              <a:t>Kvarnheden</a:t>
            </a:r>
            <a:r>
              <a:rPr lang="en-US" dirty="0"/>
              <a:t>.)</a:t>
            </a:r>
            <a:endParaRPr lang="en-GB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86E4713-6595-4030-8CFA-7DF69E66B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183" y="493527"/>
            <a:ext cx="5407107" cy="540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50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45795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7.5 </a:t>
            </a:r>
            <a:r>
              <a:rPr lang="en-US" b="1" dirty="0"/>
              <a:t>A </a:t>
            </a:r>
            <a:r>
              <a:rPr lang="en-US" b="1" dirty="0" err="1"/>
              <a:t>nepovirus</a:t>
            </a:r>
            <a:r>
              <a:rPr lang="en-US" b="1" dirty="0"/>
              <a:t> – cherry leafroll virus – is associated with mosaic in birch.</a:t>
            </a:r>
            <a:r>
              <a:rPr lang="en-US" dirty="0"/>
              <a:t> (© J. </a:t>
            </a:r>
            <a:r>
              <a:rPr lang="en-US" dirty="0" err="1"/>
              <a:t>Valkonen</a:t>
            </a:r>
            <a:r>
              <a:rPr lang="en-US" dirty="0"/>
              <a:t>.)</a:t>
            </a:r>
            <a:endParaRPr lang="en-GB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33CCE8E-6022-4B90-A71E-338991FD9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457" y="534924"/>
            <a:ext cx="6223380" cy="533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81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28598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7.6 </a:t>
            </a:r>
            <a:r>
              <a:rPr lang="en-US" b="1" dirty="0"/>
              <a:t>Brown arches and spots (</a:t>
            </a:r>
            <a:r>
              <a:rPr lang="en-US" b="1" dirty="0" err="1"/>
              <a:t>spraing</a:t>
            </a:r>
            <a:r>
              <a:rPr lang="en-US" b="1" dirty="0"/>
              <a:t>) in potato tubers caused by potato mop-top virus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 </a:t>
            </a:r>
            <a:r>
              <a:rPr lang="en-US" dirty="0" smtClean="0"/>
              <a:t>(T. </a:t>
            </a:r>
            <a:r>
              <a:rPr lang="en-US" dirty="0" err="1" smtClean="0"/>
              <a:t>Munthe</a:t>
            </a:r>
            <a:r>
              <a:rPr lang="en-US" dirty="0" smtClean="0"/>
              <a:t> © </a:t>
            </a:r>
            <a:r>
              <a:rPr lang="en-US" dirty="0"/>
              <a:t>NIBIO.)</a:t>
            </a:r>
            <a:endParaRPr lang="en-GB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E79EF15-9F11-44E1-9A9F-236BD1083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501" y="457199"/>
            <a:ext cx="6393447" cy="542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91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3419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7.7 </a:t>
            </a:r>
            <a:r>
              <a:rPr lang="en-US" b="1" dirty="0"/>
              <a:t>Pepino mosaic virus giving yellow spots and mosaic in tomato.</a:t>
            </a:r>
            <a:r>
              <a:rPr lang="en-US" dirty="0"/>
              <a:t> (© D-R. </a:t>
            </a:r>
            <a:r>
              <a:rPr lang="en-US" dirty="0" err="1"/>
              <a:t>Blystad</a:t>
            </a:r>
            <a:r>
              <a:rPr lang="en-US" dirty="0"/>
              <a:t>.)</a:t>
            </a:r>
            <a:endParaRPr lang="en-GB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D9645E6-54CD-4754-B412-72530DE15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844" y="457200"/>
            <a:ext cx="6853286" cy="542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03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40" y="457200"/>
            <a:ext cx="3651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7.8 </a:t>
            </a:r>
            <a:r>
              <a:rPr lang="en-US" b="1" dirty="0"/>
              <a:t>Potato virus Y in potato giving necrosis on the veins.</a:t>
            </a:r>
            <a:r>
              <a:rPr lang="en-US" dirty="0"/>
              <a:t> (© D-R. </a:t>
            </a:r>
            <a:r>
              <a:rPr lang="en-US" dirty="0" err="1"/>
              <a:t>Blystad</a:t>
            </a:r>
            <a:r>
              <a:rPr lang="en-US" dirty="0"/>
              <a:t>.)</a:t>
            </a:r>
            <a:endParaRPr lang="en-GB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D724707-7193-4987-8841-A77D03F8A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183" y="457200"/>
            <a:ext cx="5421573" cy="542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55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esentation2" id="{20A84B1B-39B6-9B4A-8E76-6922C25980EA}" vid="{D9242FBE-5B64-944B-B1BD-C8712052419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CABI Publishing Document" ma:contentTypeID="0x01010069B5FD5CA16EC044896E185815BC656900AC3B40591ADE9D4189AB506A50530EA3001BE454857497EA4C9B71E17458DD530A" ma:contentTypeVersion="1113" ma:contentTypeDescription="" ma:contentTypeScope="" ma:versionID="3d03e87063b90046857a40ab1847fdfa">
  <xsd:schema xmlns:xsd="http://www.w3.org/2001/XMLSchema" xmlns:xs="http://www.w3.org/2001/XMLSchema" xmlns:p="http://schemas.microsoft.com/office/2006/metadata/properties" xmlns:ns1="http://schemas.microsoft.com/sharepoint/v3" xmlns:ns2="aae25602-732d-457c-a7f8-78df4f2c03dd" xmlns:ns3="b902c567-f504-40a0-b519-bedcf7eaa5ab" xmlns:ns5="e65b4165-bc46-4e61-8a70-c851082fce49" targetNamespace="http://schemas.microsoft.com/office/2006/metadata/properties" ma:root="true" ma:fieldsID="7f1e2aecfeab0154ef6691d74b6b917e" ns1:_="" ns2:_="" ns3:_="" ns5:_="">
    <xsd:import namespace="http://schemas.microsoft.com/sharepoint/v3"/>
    <xsd:import namespace="aae25602-732d-457c-a7f8-78df4f2c03dd"/>
    <xsd:import namespace="b902c567-f504-40a0-b519-bedcf7eaa5ab"/>
    <xsd:import namespace="e65b4165-bc46-4e61-8a70-c851082fce49"/>
    <xsd:element name="properties">
      <xsd:complexType>
        <xsd:sequence>
          <xsd:element name="documentManagement">
            <xsd:complexType>
              <xsd:all>
                <xsd:element ref="ns2:Year" minOccurs="0"/>
                <xsd:element ref="ns3:ISBN" minOccurs="0"/>
                <xsd:element ref="ns2:TaxCatchAll" minOccurs="0"/>
                <xsd:element ref="ns2:TaxCatchAllLabel" minOccurs="0"/>
                <xsd:element ref="ns3:p52d2a15856145b6a82e28472153071d" minOccurs="0"/>
                <xsd:element ref="ns3:h6cabde5f3794b979b65c54f0736e561" minOccurs="0"/>
                <xsd:element ref="ns5:MediaServiceMetadata" minOccurs="0"/>
                <xsd:element ref="ns5:MediaServiceFastMetadata" minOccurs="0"/>
                <xsd:element ref="ns5:MediaServiceDateTaken" minOccurs="0"/>
                <xsd:element ref="ns5:MediaServiceAutoTags" minOccurs="0"/>
                <xsd:element ref="ns5:MediaServiceOCR" minOccurs="0"/>
                <xsd:element ref="ns5:MediaServiceLocation" minOccurs="0"/>
                <xsd:element ref="ns2:_dlc_DocId" minOccurs="0"/>
                <xsd:element ref="ns2:_dlc_DocIdUrl" minOccurs="0"/>
                <xsd:element ref="ns2:_dlc_DocIdPersistId" minOccurs="0"/>
                <xsd:element ref="ns1:Nickna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Nickname" ma:index="26" nillable="true" ma:displayName="Nickname" ma:internalName="Nickname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e25602-732d-457c-a7f8-78df4f2c03dd" elementFormDefault="qualified">
    <xsd:import namespace="http://schemas.microsoft.com/office/2006/documentManagement/types"/>
    <xsd:import namespace="http://schemas.microsoft.com/office/infopath/2007/PartnerControls"/>
    <xsd:element name="Year" ma:index="2" nillable="true" ma:displayName="Year" ma:format="Dropdown" ma:internalName="Year" ma:readOnly="false">
      <xsd:simpleType>
        <xsd:restriction base="dms:Choice"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  <xsd:enumeration value="2021"/>
          <xsd:enumeration value="2022"/>
          <xsd:enumeration value="2023"/>
          <xsd:enumeration value="2024"/>
          <xsd:enumeration value="2025"/>
          <xsd:enumeration value="2026"/>
          <xsd:enumeration value="2027"/>
          <xsd:enumeration value="2028"/>
          <xsd:enumeration value="2029"/>
          <xsd:enumeration value="2030"/>
        </xsd:restriction>
      </xsd:simpleType>
    </xsd:element>
    <xsd:element name="TaxCatchAll" ma:index="9" nillable="true" ma:displayName="Taxonomy Catch All Column" ma:hidden="true" ma:list="{fc39e231-330c-4b21-bd5e-cd75285b7afc}" ma:internalName="TaxCatchAll" ma:readOnly="false" ma:showField="CatchAllData" ma:web="aae25602-732d-457c-a7f8-78df4f2c03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fc39e231-330c-4b21-bd5e-cd75285b7afc}" ma:internalName="TaxCatchAllLabel" ma:readOnly="true" ma:showField="CatchAllDataLabel" ma:web="aae25602-732d-457c-a7f8-78df4f2c03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2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5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02c567-f504-40a0-b519-bedcf7eaa5ab" elementFormDefault="qualified">
    <xsd:import namespace="http://schemas.microsoft.com/office/2006/documentManagement/types"/>
    <xsd:import namespace="http://schemas.microsoft.com/office/infopath/2007/PartnerControls"/>
    <xsd:element name="ISBN" ma:index="3" nillable="true" ma:displayName="ISBN" ma:internalName="ISBN" ma:readOnly="false">
      <xsd:simpleType>
        <xsd:restriction base="dms:Text">
          <xsd:maxLength value="255"/>
        </xsd:restriction>
      </xsd:simpleType>
    </xsd:element>
    <xsd:element name="p52d2a15856145b6a82e28472153071d" ma:index="11" nillable="true" ma:taxonomy="true" ma:internalName="p52d2a15856145b6a82e28472153071d" ma:taxonomyFieldName="PublishingDocType" ma:displayName="Book Project Doc Type" ma:indexed="true" ma:readOnly="false" ma:fieldId="{952d2a15-8561-45b6-a82e-28472153071d}" ma:sspId="a0d34ca7-17c4-4248-8885-186d010e4acd" ma:termSetId="abd6e99a-c800-4ded-9c58-1297dfc77eb0" ma:anchorId="b78d85f5-1e2c-4b7a-9da7-98c55132a0f9" ma:open="false" ma:isKeyword="false">
      <xsd:complexType>
        <xsd:sequence>
          <xsd:element ref="pc:Terms" minOccurs="0" maxOccurs="1"/>
        </xsd:sequence>
      </xsd:complexType>
    </xsd:element>
    <xsd:element name="h6cabde5f3794b979b65c54f0736e561" ma:index="14" nillable="true" ma:taxonomy="true" ma:internalName="h6cabde5f3794b979b65c54f0736e561" ma:taxonomyFieldName="PubProdDocType" ma:displayName="Pub Prod Doc Type" ma:readOnly="false" ma:fieldId="{16cabde5-f379-4b97-9b65-c54f0736e561}" ma:sspId="a0d34ca7-17c4-4248-8885-186d010e4acd" ma:termSetId="53548b36-08af-457a-ae86-f408a7f52a8c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5b4165-bc46-4e61-8a70-c851082fce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0" nillable="true" ma:displayName="Tags" ma:internalName="MediaServiceAutoTags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SBN xmlns="b902c567-f504-40a0-b519-bedcf7eaa5ab" xsi:nil="true"/>
    <Year xmlns="aae25602-732d-457c-a7f8-78df4f2c03dd" xsi:nil="true"/>
    <TaxCatchAll xmlns="aae25602-732d-457c-a7f8-78df4f2c03dd"/>
    <Nickname xmlns="http://schemas.microsoft.com/sharepoint/v3" xsi:nil="true"/>
    <p52d2a15856145b6a82e28472153071d xmlns="b902c567-f504-40a0-b519-bedcf7eaa5ab">
      <Terms xmlns="http://schemas.microsoft.com/office/infopath/2007/PartnerControls"/>
    </p52d2a15856145b6a82e28472153071d>
    <h6cabde5f3794b979b65c54f0736e561 xmlns="b902c567-f504-40a0-b519-bedcf7eaa5ab">
      <Terms xmlns="http://schemas.microsoft.com/office/infopath/2007/PartnerControls"/>
    </h6cabde5f3794b979b65c54f0736e561>
  </documentManagement>
</p:properties>
</file>

<file path=customXml/itemProps1.xml><?xml version="1.0" encoding="utf-8"?>
<ds:datastoreItem xmlns:ds="http://schemas.openxmlformats.org/officeDocument/2006/customXml" ds:itemID="{39DE5FDB-99F2-4D5D-B8C1-7E24B7220C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ae25602-732d-457c-a7f8-78df4f2c03dd"/>
    <ds:schemaRef ds:uri="b902c567-f504-40a0-b519-bedcf7eaa5ab"/>
    <ds:schemaRef ds:uri="e65b4165-bc46-4e61-8a70-c851082fce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F7658C8-806E-404E-840D-9BEFB7D100E1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8E369D6D-FD01-48EE-8E80-E0461E59E7C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D70FB0DB-2AC7-4E5D-85EF-745E5BFF9596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terms/"/>
    <ds:schemaRef ds:uri="aae25602-732d-457c-a7f8-78df4f2c03dd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e65b4165-bc46-4e61-8a70-c851082fce49"/>
    <ds:schemaRef ds:uri="b902c567-f504-40a0-b519-bedcf7eaa5ab"/>
    <ds:schemaRef ds:uri="http://schemas.microsoft.com/sharepoint/v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</TotalTime>
  <Words>870</Words>
  <Application>Microsoft Macintosh PowerPoint</Application>
  <PresentationFormat>Custom</PresentationFormat>
  <Paragraphs>45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Plant Pathology and Plant Diseases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 Pathology and Plant Diseases</dc:title>
  <dc:creator>Sarah Hilliar</dc:creator>
  <cp:lastModifiedBy>Arne Tronsmo</cp:lastModifiedBy>
  <cp:revision>38</cp:revision>
  <dcterms:created xsi:type="dcterms:W3CDTF">2020-10-22T15:52:03Z</dcterms:created>
  <dcterms:modified xsi:type="dcterms:W3CDTF">2020-11-20T17:07:22Z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e892a75-59a0-4e0e-9b97-f68af558ca2b_Enabled">
    <vt:lpwstr>true</vt:lpwstr>
  </property>
  <property fmtid="{D5CDD505-2E9C-101B-9397-08002B2CF9AE}" pid="3" name="MSIP_Label_2e892a75-59a0-4e0e-9b97-f68af558ca2b_SetDate">
    <vt:lpwstr>2020-10-22T14:18:09Z</vt:lpwstr>
  </property>
  <property fmtid="{D5CDD505-2E9C-101B-9397-08002B2CF9AE}" pid="4" name="MSIP_Label_2e892a75-59a0-4e0e-9b97-f68af558ca2b_Method">
    <vt:lpwstr>Standard</vt:lpwstr>
  </property>
  <property fmtid="{D5CDD505-2E9C-101B-9397-08002B2CF9AE}" pid="5" name="MSIP_Label_2e892a75-59a0-4e0e-9b97-f68af558ca2b_Name">
    <vt:lpwstr>2e892a75-59a0-4e0e-9b97-f68af558ca2b</vt:lpwstr>
  </property>
  <property fmtid="{D5CDD505-2E9C-101B-9397-08002B2CF9AE}" pid="6" name="MSIP_Label_2e892a75-59a0-4e0e-9b97-f68af558ca2b_SiteId">
    <vt:lpwstr>9f1098df-eebc-4be7-9878-bc3c8d059fd7</vt:lpwstr>
  </property>
  <property fmtid="{D5CDD505-2E9C-101B-9397-08002B2CF9AE}" pid="7" name="MSIP_Label_2e892a75-59a0-4e0e-9b97-f68af558ca2b_ActionId">
    <vt:lpwstr>f9db534a-7766-4d51-af3c-0344de2b8805</vt:lpwstr>
  </property>
  <property fmtid="{D5CDD505-2E9C-101B-9397-08002B2CF9AE}" pid="8" name="MSIP_Label_2e892a75-59a0-4e0e-9b97-f68af558ca2b_ContentBits">
    <vt:lpwstr>0</vt:lpwstr>
  </property>
  <property fmtid="{D5CDD505-2E9C-101B-9397-08002B2CF9AE}" pid="9" name="ContentTypeId">
    <vt:lpwstr>0x01010069B5FD5CA16EC044896E185815BC656900AC3B40591ADE9D4189AB506A50530EA3001BE454857497EA4C9B71E17458DD530A</vt:lpwstr>
  </property>
</Properties>
</file>