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70" d="100"/>
          <a:sy n="70" d="100"/>
        </p:scale>
        <p:origin x="828" y="54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9594849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5384" y="1271589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10/23/2020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40199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6.1 </a:t>
            </a:r>
            <a:r>
              <a:rPr lang="en-US" b="1" dirty="0"/>
              <a:t>A phylogenetic tree illustrating the diversity of Eubacteria causing diseases on plants.</a:t>
            </a:r>
            <a:endParaRPr lang="en-GB" b="1" dirty="0"/>
          </a:p>
          <a:p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1B732-DD98-4AA2-AD3A-8E34963A2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913" y="457200"/>
            <a:ext cx="4299295" cy="54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30993" y="457200"/>
            <a:ext cx="44593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6.2 A-G </a:t>
            </a:r>
            <a:r>
              <a:rPr lang="en-US" b="1" dirty="0"/>
              <a:t>The diversity of diseases caused by bacteria.</a:t>
            </a:r>
            <a:r>
              <a:rPr lang="en-US" dirty="0"/>
              <a:t> (A) </a:t>
            </a:r>
            <a:r>
              <a:rPr lang="en-US" i="1" dirty="0"/>
              <a:t>Agrobacterium tumefaciens</a:t>
            </a:r>
            <a:r>
              <a:rPr lang="en-US" dirty="0"/>
              <a:t> on marguerite. (B) </a:t>
            </a:r>
            <a:r>
              <a:rPr lang="en-US" i="1" dirty="0" err="1"/>
              <a:t>Pectobacterium</a:t>
            </a:r>
            <a:r>
              <a:rPr lang="en-US" i="1" dirty="0"/>
              <a:t> </a:t>
            </a:r>
            <a:r>
              <a:rPr lang="en-US" dirty="0"/>
              <a:t>spp. on potato. (C) </a:t>
            </a:r>
            <a:r>
              <a:rPr lang="en-US" i="1" dirty="0" err="1"/>
              <a:t>Candidatus</a:t>
            </a:r>
            <a:r>
              <a:rPr lang="en-US" i="1" dirty="0"/>
              <a:t> </a:t>
            </a:r>
            <a:r>
              <a:rPr lang="en-US" i="1" dirty="0" err="1"/>
              <a:t>Liberibacter</a:t>
            </a:r>
            <a:r>
              <a:rPr lang="en-US" dirty="0"/>
              <a:t> </a:t>
            </a:r>
            <a:r>
              <a:rPr lang="en-US" dirty="0" err="1"/>
              <a:t>asiaticus</a:t>
            </a:r>
            <a:r>
              <a:rPr lang="en-US" dirty="0"/>
              <a:t>. (D) </a:t>
            </a:r>
            <a:r>
              <a:rPr lang="en-US" i="1" dirty="0"/>
              <a:t>Pseudomonas </a:t>
            </a:r>
            <a:r>
              <a:rPr lang="en-US" i="1" dirty="0" err="1"/>
              <a:t>coronofaciens</a:t>
            </a:r>
            <a:r>
              <a:rPr lang="en-US" dirty="0"/>
              <a:t> on oat. (E) </a:t>
            </a:r>
            <a:r>
              <a:rPr lang="en-US" i="1" dirty="0" err="1"/>
              <a:t>Ralstonia</a:t>
            </a:r>
            <a:r>
              <a:rPr lang="en-US" i="1" dirty="0"/>
              <a:t> solanacearum</a:t>
            </a:r>
            <a:r>
              <a:rPr lang="en-US" dirty="0"/>
              <a:t> on potato. (F) </a:t>
            </a:r>
            <a:r>
              <a:rPr lang="en-US" i="1" dirty="0"/>
              <a:t>Xanthomonas </a:t>
            </a:r>
            <a:r>
              <a:rPr lang="en-US" i="1" dirty="0" err="1"/>
              <a:t>axonopodis</a:t>
            </a:r>
            <a:r>
              <a:rPr lang="en-US" i="1" dirty="0"/>
              <a:t> </a:t>
            </a:r>
            <a:r>
              <a:rPr lang="en-US" i="1" dirty="0" err="1"/>
              <a:t>pv</a:t>
            </a:r>
            <a:r>
              <a:rPr lang="en-US" i="1" dirty="0"/>
              <a:t>. </a:t>
            </a:r>
            <a:r>
              <a:rPr lang="en-US" i="1" dirty="0" err="1"/>
              <a:t>egonia</a:t>
            </a:r>
            <a:r>
              <a:rPr lang="en-US" dirty="0"/>
              <a:t> on begonia. (G) </a:t>
            </a:r>
            <a:r>
              <a:rPr lang="en-US" i="1" dirty="0" err="1"/>
              <a:t>Xylella</a:t>
            </a:r>
            <a:r>
              <a:rPr lang="en-US" i="1" dirty="0"/>
              <a:t> </a:t>
            </a:r>
            <a:r>
              <a:rPr lang="en-US" i="1" dirty="0" err="1"/>
              <a:t>fastidiosa</a:t>
            </a:r>
            <a:r>
              <a:rPr lang="en-US" i="1" dirty="0"/>
              <a:t> </a:t>
            </a:r>
            <a:r>
              <a:rPr lang="en-US" dirty="0"/>
              <a:t>on almond. (A, F,: © NIBIO. B, D:  ©P. Persson. C,: © D. Jiang. E: © J. Yuen. G: © A. </a:t>
            </a:r>
            <a:r>
              <a:rPr lang="en-US" dirty="0" err="1"/>
              <a:t>Vicent</a:t>
            </a:r>
            <a:r>
              <a:rPr lang="en-US" dirty="0"/>
              <a:t>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637CAF-0452-4467-99FD-0CB7AA939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966"/>
          <a:stretch/>
        </p:blipFill>
        <p:spPr>
          <a:xfrm>
            <a:off x="5159065" y="457200"/>
            <a:ext cx="6593529" cy="54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291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6.2 H-N </a:t>
            </a:r>
            <a:r>
              <a:rPr lang="en-US" b="1" dirty="0"/>
              <a:t>The diversity of diseases caused by bacteria.</a:t>
            </a:r>
            <a:r>
              <a:rPr lang="en-US" dirty="0"/>
              <a:t> (H) </a:t>
            </a:r>
            <a:r>
              <a:rPr lang="en-US" i="1" dirty="0" err="1"/>
              <a:t>Xylella</a:t>
            </a:r>
            <a:r>
              <a:rPr lang="en-US" i="1" dirty="0"/>
              <a:t> </a:t>
            </a:r>
            <a:r>
              <a:rPr lang="en-US" i="1" dirty="0" err="1"/>
              <a:t>fastidiosa</a:t>
            </a:r>
            <a:r>
              <a:rPr lang="en-US" dirty="0"/>
              <a:t> on almond. (I) </a:t>
            </a:r>
            <a:r>
              <a:rPr lang="en-US" i="1" dirty="0"/>
              <a:t>Streptomyces</a:t>
            </a:r>
            <a:r>
              <a:rPr lang="en-US" dirty="0"/>
              <a:t> spp. on potato. (J) </a:t>
            </a:r>
            <a:r>
              <a:rPr lang="en-US" i="1" dirty="0" err="1"/>
              <a:t>Candidatus</a:t>
            </a:r>
            <a:r>
              <a:rPr lang="en-US" dirty="0"/>
              <a:t> Phytoplasma on basil. (K) </a:t>
            </a:r>
            <a:r>
              <a:rPr lang="en-US" i="1" dirty="0" err="1"/>
              <a:t>Candidatus</a:t>
            </a:r>
            <a:r>
              <a:rPr lang="en-US" i="1" dirty="0"/>
              <a:t> </a:t>
            </a:r>
            <a:r>
              <a:rPr lang="en-US" dirty="0" err="1"/>
              <a:t>Spiroplasm</a:t>
            </a:r>
            <a:r>
              <a:rPr lang="en-US" i="1" dirty="0" err="1"/>
              <a:t>a</a:t>
            </a:r>
            <a:r>
              <a:rPr lang="en-US" dirty="0"/>
              <a:t> on lemon (</a:t>
            </a:r>
            <a:r>
              <a:rPr lang="en-US" i="1" dirty="0"/>
              <a:t>Citrus </a:t>
            </a:r>
            <a:r>
              <a:rPr lang="en-US" i="1" dirty="0" err="1"/>
              <a:t>limon</a:t>
            </a:r>
            <a:r>
              <a:rPr lang="en-US" i="1" dirty="0"/>
              <a:t>)</a:t>
            </a:r>
            <a:r>
              <a:rPr lang="en-US" dirty="0"/>
              <a:t>. (L) </a:t>
            </a:r>
            <a:r>
              <a:rPr lang="en-US" i="1" dirty="0"/>
              <a:t>Xanthomonas campestris</a:t>
            </a:r>
            <a:r>
              <a:rPr lang="en-US" dirty="0"/>
              <a:t> </a:t>
            </a:r>
            <a:r>
              <a:rPr lang="en-US" dirty="0" err="1"/>
              <a:t>pv</a:t>
            </a:r>
            <a:r>
              <a:rPr lang="en-US" dirty="0"/>
              <a:t>. Campestris on cabbage. (M) </a:t>
            </a:r>
            <a:r>
              <a:rPr lang="en-US" i="1" dirty="0" err="1"/>
              <a:t>Clavibacter</a:t>
            </a:r>
            <a:r>
              <a:rPr lang="en-US" i="1" dirty="0"/>
              <a:t> </a:t>
            </a:r>
            <a:r>
              <a:rPr lang="en-US" i="1" dirty="0" err="1"/>
              <a:t>sepedonicus</a:t>
            </a:r>
            <a:r>
              <a:rPr lang="en-US" dirty="0"/>
              <a:t> on potato. (N) </a:t>
            </a:r>
            <a:r>
              <a:rPr lang="en-US" i="1" dirty="0"/>
              <a:t>Xanthomonas campestris</a:t>
            </a:r>
            <a:r>
              <a:rPr lang="en-US" dirty="0"/>
              <a:t> </a:t>
            </a:r>
            <a:r>
              <a:rPr lang="en-US" dirty="0" err="1"/>
              <a:t>pv</a:t>
            </a:r>
            <a:r>
              <a:rPr lang="en-US" dirty="0"/>
              <a:t>. </a:t>
            </a:r>
            <a:r>
              <a:rPr lang="en-US" i="1" dirty="0" err="1"/>
              <a:t>Citri</a:t>
            </a:r>
            <a:r>
              <a:rPr lang="en-US" dirty="0"/>
              <a:t> on orange. (H: © A. </a:t>
            </a:r>
            <a:r>
              <a:rPr lang="en-US" dirty="0" err="1"/>
              <a:t>Vicent</a:t>
            </a:r>
            <a:r>
              <a:rPr lang="en-US" dirty="0"/>
              <a:t>,  I,M: © NIBIO.  J: © M. Dickinson.  K: © M. C. </a:t>
            </a:r>
            <a:r>
              <a:rPr lang="en-US" dirty="0" err="1"/>
              <a:t>Vives</a:t>
            </a:r>
            <a:r>
              <a:rPr lang="en-US" dirty="0"/>
              <a:t>,  L: © D.B. Collinge.  N: © D. Jiang.)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945BE-3B00-4A90-85D7-D0D36D648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247"/>
          <a:stretch/>
        </p:blipFill>
        <p:spPr>
          <a:xfrm>
            <a:off x="3374587" y="457200"/>
            <a:ext cx="8331058" cy="43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51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6.3 </a:t>
            </a:r>
            <a:r>
              <a:rPr lang="en-US" b="1" dirty="0"/>
              <a:t>The streaks below the cut surface are bacterial extracellular polysaccharide from </a:t>
            </a:r>
            <a:r>
              <a:rPr lang="en-US" b="1" i="1" dirty="0" err="1"/>
              <a:t>Ralstonia</a:t>
            </a:r>
            <a:r>
              <a:rPr lang="en-US" b="1" i="1" dirty="0"/>
              <a:t> oozing</a:t>
            </a:r>
            <a:r>
              <a:rPr lang="en-US" b="1" dirty="0"/>
              <a:t> out of a potato stem.</a:t>
            </a:r>
            <a:r>
              <a:rPr lang="en-US" dirty="0"/>
              <a:t> (© F. </a:t>
            </a:r>
            <a:r>
              <a:rPr lang="en-US" dirty="0" err="1"/>
              <a:t>Uwamahoro</a:t>
            </a:r>
            <a:r>
              <a:rPr lang="en-US" dirty="0"/>
              <a:t>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0FE89-DD66-4388-8CC8-CCADBA9D7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33" y="1299789"/>
            <a:ext cx="8007733" cy="45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332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6.4 </a:t>
            </a:r>
            <a:r>
              <a:rPr lang="en-US" b="1" dirty="0" err="1"/>
              <a:t>Fireblight</a:t>
            </a:r>
            <a:r>
              <a:rPr lang="en-US" b="1" dirty="0"/>
              <a:t> (</a:t>
            </a:r>
            <a:r>
              <a:rPr lang="en-US" b="1" i="1" dirty="0" err="1"/>
              <a:t>Erwina</a:t>
            </a:r>
            <a:r>
              <a:rPr lang="en-US" b="1" i="1" dirty="0"/>
              <a:t> </a:t>
            </a:r>
            <a:r>
              <a:rPr lang="en-US" b="1" i="1" dirty="0" err="1"/>
              <a:t>amylovora</a:t>
            </a:r>
            <a:r>
              <a:rPr lang="en-US" b="1" dirty="0"/>
              <a:t>) on </a:t>
            </a:r>
            <a:r>
              <a:rPr lang="en-US" b="1" i="1" dirty="0"/>
              <a:t>Cotoneaster </a:t>
            </a:r>
            <a:r>
              <a:rPr lang="en-US" b="1" i="1" dirty="0" err="1"/>
              <a:t>bullatus</a:t>
            </a:r>
            <a:r>
              <a:rPr lang="en-US" dirty="0"/>
              <a:t>. (© NIBIO.)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007C34-3E09-445B-A227-3FEF7978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593" y="457200"/>
            <a:ext cx="7071652" cy="53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A84B1B-39B6-9B4A-8E76-6922C25980EA}" vid="{D9242FBE-5B64-944B-B1BD-C871205241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Props1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70FB0DB-2AC7-4E5D-85EF-745E5BFF9596}">
  <ds:schemaRefs>
    <ds:schemaRef ds:uri="http://schemas.microsoft.com/office/2006/metadata/properties"/>
    <ds:schemaRef ds:uri="b902c567-f504-40a0-b519-bedcf7eaa5ab"/>
    <ds:schemaRef ds:uri="http://purl.org/dc/elements/1.1/"/>
    <ds:schemaRef ds:uri="aae25602-732d-457c-a7f8-78df4f2c03dd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e65b4165-bc46-4e61-8a70-c851082fce4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459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Tim Kapp</cp:lastModifiedBy>
  <cp:revision>19</cp:revision>
  <dcterms:created xsi:type="dcterms:W3CDTF">2020-10-22T15:52:03Z</dcterms:created>
  <dcterms:modified xsi:type="dcterms:W3CDTF">2020-10-22T23:21:41Z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