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6E35-8F74-4489-8A91-6BF1942A3E2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1E6F-39A4-46EC-8DBB-8BB25FF1D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9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FAC6-1E55-47F8-8AF1-9498C670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67F8F-37FA-4FEE-A4B2-6943D837A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2A8D-319F-403D-A5BF-7A3C0820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FAB4-1AE6-4D9E-B0FA-A8B6C1FF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A765-4BB9-4D40-85FA-A26B064F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8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9938-3AC2-469D-8C8D-A8E2D44B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01A8D-6378-41A3-940B-6E1E8D2BD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A063-8B33-4BC4-95F9-C781CB10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544D-6129-4224-A16B-43DD24FA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CF8A-9889-4D9B-A29F-82619C12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4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590BD-B2E5-41BC-A9FE-4A7A0863E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8EFF-344B-45D3-B0BE-51BEBA62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95E2-E4D5-46DF-B155-B3F7B325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2B37D-9E12-4203-832C-9A77719C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BB6A3-4FDB-48EF-B87E-599A3446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3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895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176A-BD34-4BED-81B1-62DC4B61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2B5F-9326-45D6-8BEF-33580FBB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B321-E251-4FFF-8B47-456E84BD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6CE6-C9BA-489A-A0DD-46E92D7F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F067-C78C-48DE-B6CE-EBB1406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8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31F2-FB8E-41E1-A98E-CBBA3968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B57D-680F-4755-96B6-30148417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D670B-8ACA-4F19-B9D2-02CB08BF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F00B-5A2F-4089-ABE3-6DD3262B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1639-4660-4D55-801C-653AD1D9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DB29-0D4E-4280-AFBF-522D8037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CE50-5438-49ED-A66F-F7D52310F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4ABD-E255-4B5C-B2FB-6693A62CA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8234-154F-47F4-A70A-1ED902D7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F5838-7BA7-41B9-953E-290B4F8C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A8A87-7B71-4FE4-A12A-21F72417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BFF1-B245-4355-BE9E-DE60C34B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D28EA-EDF2-40F5-9169-13CDE04B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22B24-6D7C-4D14-8A67-6FA65016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6992-CCE4-4F30-BEFE-C14BE09E7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768A7-0050-4D40-88A1-128D3066C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EE924-7E1F-41A3-B965-B1DF5840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CAC58-32AF-4501-B7AB-ACE5268A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02467-C90B-4BEA-AA43-3A731C33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80B9-1C07-426A-9DAC-35240F1A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F6C3C-696A-4092-8D43-8C4CBB1E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F5E4F-F4B7-4052-8CBE-E86C276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C9E43-0FD9-4002-A45C-2693B71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9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4362B-6BF8-4CB3-87E9-A7145F32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F16BF-32E5-41EC-B012-EC424DD5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13EB-8ED8-4755-91DB-62323A4D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05F1-BAB9-44FD-A9FC-67D4A498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6463-A2BF-4289-932C-1DEE20C5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A43B4-70EF-4663-9124-3994FD05B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AF660-A6E1-4C8C-9D59-AD81CC9A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C41B-048F-4E11-8304-93B9D487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117A3-7B94-46E1-BCB6-C28B7A9C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33DD-C4F9-4717-8514-645A77D7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8F44C-A737-47E4-8C50-04A6403D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AA2A7-7164-4D48-8CFA-DC4A5FB8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13AA-38A1-426B-8081-97369761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C8CDF-E794-4067-8E47-247785E4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508A8-3DC9-48C1-90DD-04BF91F2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D713D-F63B-43FA-B03F-FF7240C4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298C4-7A0E-4EA6-A197-754E290A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0D58-B89F-4A4F-9712-BEC5E8718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1F9E-435F-48FA-9CD6-765EA4BEC1B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1FDB-338C-46FA-8252-37E471B46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4261-CAD9-48B4-A1D7-26E51AC9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BF93-6B91-4541-96EE-16B3092B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229F5-5A92-4589-8324-CD33C5717386}"/>
              </a:ext>
            </a:extLst>
          </p:cNvPr>
          <p:cNvSpPr txBox="1"/>
          <p:nvPr/>
        </p:nvSpPr>
        <p:spPr>
          <a:xfrm>
            <a:off x="320040" y="457200"/>
            <a:ext cx="45658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22.1 The relationships between organizations regulating plant pathogens and global trade. </a:t>
            </a:r>
          </a:p>
          <a:p>
            <a:endParaRPr lang="en-GB" b="1" dirty="0"/>
          </a:p>
          <a:p>
            <a:r>
              <a:rPr lang="en-US" sz="1600" dirty="0"/>
              <a:t>The </a:t>
            </a:r>
            <a:r>
              <a:rPr lang="en-US" sz="1600" dirty="0" err="1"/>
              <a:t>colours</a:t>
            </a:r>
            <a:r>
              <a:rPr lang="en-US" sz="1600" dirty="0"/>
              <a:t> indicate the following: Blue – conventions, laws and regulations; Green – organizations, commissions and committees related to food and agriculture; Red – trade; Yellow – standards for phytosanitary measures. FAO, Food and Agriculture Organization of the United Nations; CPM, Commission on Phytosanitary Measures; IPPC, International Plant Protection Convention; ISPM, International Standards for Phytosanitary Measures; NPPO, national plant protection organizations; RPPC, regional plant protection conventions; RPPO, regional plant protection organizations; SPS, The agreement on application of Sanitary and Phytosanitary Measures; WTO, World Trade Organization.§§ indicates international and regional binding agreements and national regulations (laws), that if broken can result in legal action. (©A.M. Tronsmo.)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A5795-43FF-4E5B-B14B-EA93708A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882229"/>
            <a:ext cx="6619164" cy="49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BD51E-4583-42CF-954E-2847D9F665A7}"/>
              </a:ext>
            </a:extLst>
          </p:cNvPr>
          <p:cNvSpPr txBox="1"/>
          <p:nvPr/>
        </p:nvSpPr>
        <p:spPr>
          <a:xfrm>
            <a:off x="320040" y="457200"/>
            <a:ext cx="45658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22.3 Relationships between organizations in Europe regulating plant pathogens.</a:t>
            </a:r>
          </a:p>
          <a:p>
            <a:endParaRPr lang="en-GB" b="1" dirty="0"/>
          </a:p>
          <a:p>
            <a:r>
              <a:rPr lang="en-US" sz="1600" dirty="0"/>
              <a:t>The </a:t>
            </a:r>
            <a:r>
              <a:rPr lang="en-US" sz="1600" dirty="0" err="1"/>
              <a:t>colours</a:t>
            </a:r>
            <a:r>
              <a:rPr lang="en-US" sz="1600" dirty="0"/>
              <a:t> indicate the following: Blue – conventions, laws and regulations; Green – organizations, commissions and committees related to food and agriculture; Yellow – standards for phytosanitary measures. EFSA, European Food Safety Authority; EPPC, The European and Mediterranean Plant Protection Convention; EPPO, The European and Mediterranean Plant Protection Organization; ESPMs, EPPO Standards for Phytosanitary Measures; ISPMs, International Standards for Phytosanitary Measures; NPPO, national plant protection organizations; IPPC, International Plant Protection Convention. §§ indicates international and regional binding agreements and national regulations (laws), that if broken can result in legal action. (©A.M. Tronsmo.)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C2007-5268-432D-8759-DF360E70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616671"/>
            <a:ext cx="6987130" cy="47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0EF34-0419-437A-BE21-F3FC6F28086B}"/>
              </a:ext>
            </a:extLst>
          </p:cNvPr>
          <p:cNvSpPr txBox="1"/>
          <p:nvPr/>
        </p:nvSpPr>
        <p:spPr>
          <a:xfrm>
            <a:off x="320040" y="457200"/>
            <a:ext cx="1154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22.4 </a:t>
            </a:r>
            <a:r>
              <a:rPr lang="en-GB" dirty="0"/>
              <a:t>(A) An olive grove with dead olive trees (Olea </a:t>
            </a:r>
            <a:r>
              <a:rPr lang="en-GB" dirty="0" err="1"/>
              <a:t>europaea</a:t>
            </a:r>
            <a:r>
              <a:rPr lang="en-GB" dirty="0"/>
              <a:t>). (B) Typical symptoms of infection by </a:t>
            </a:r>
            <a:r>
              <a:rPr lang="en-GB" dirty="0" err="1"/>
              <a:t>Xylella</a:t>
            </a:r>
            <a:r>
              <a:rPr lang="en-GB" dirty="0"/>
              <a:t> </a:t>
            </a:r>
            <a:r>
              <a:rPr lang="en-GB" dirty="0" err="1"/>
              <a:t>fastidiosa</a:t>
            </a:r>
            <a:r>
              <a:rPr lang="en-GB" dirty="0"/>
              <a:t> on an olive twig. (© P. </a:t>
            </a:r>
            <a:r>
              <a:rPr lang="en-GB" dirty="0" err="1"/>
              <a:t>Milonas</a:t>
            </a:r>
            <a:r>
              <a:rPr lang="en-GB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261EF-7C63-47EC-A680-2D961AA5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909297"/>
            <a:ext cx="11547781" cy="3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2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C8731-A424-458A-BADE-070F5554962A}"/>
              </a:ext>
            </a:extLst>
          </p:cNvPr>
          <p:cNvSpPr txBox="1"/>
          <p:nvPr/>
        </p:nvSpPr>
        <p:spPr>
          <a:xfrm>
            <a:off x="320040" y="457200"/>
            <a:ext cx="1154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22.5 </a:t>
            </a:r>
            <a:r>
              <a:rPr lang="en-US" b="1" dirty="0"/>
              <a:t>Risk matrix that can be used to describe the magnitude of the risk</a:t>
            </a:r>
            <a:r>
              <a:rPr lang="en-US" dirty="0"/>
              <a:t>. Red – very high risk; Orange – high risk; Yellow – moderate risk; Light green – low risk; Dark green – very low risk. (Risk = probability x consequence.).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BD5B4-5F2E-46E4-A8EB-F8123CC6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25" y="1442367"/>
            <a:ext cx="7942998" cy="42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A12C734C11F49A263A7C86B2224A9" ma:contentTypeVersion="15" ma:contentTypeDescription="Create a new document." ma:contentTypeScope="" ma:versionID="f307ddf8ec860301ece7f9c92756751c">
  <xsd:schema xmlns:xsd="http://www.w3.org/2001/XMLSchema" xmlns:xs="http://www.w3.org/2001/XMLSchema" xmlns:p="http://schemas.microsoft.com/office/2006/metadata/properties" xmlns:ns1="http://schemas.microsoft.com/sharepoint/v3" xmlns:ns3="dc871fe4-475d-4abb-bdf6-025c2547d72c" xmlns:ns4="62579d7d-3509-4d58-84be-d2db39200c81" targetNamespace="http://schemas.microsoft.com/office/2006/metadata/properties" ma:root="true" ma:fieldsID="95dbbb297158420286e049a3d9d3f2ee" ns1:_="" ns3:_="" ns4:_="">
    <xsd:import namespace="http://schemas.microsoft.com/sharepoint/v3"/>
    <xsd:import namespace="dc871fe4-475d-4abb-bdf6-025c2547d72c"/>
    <xsd:import namespace="62579d7d-3509-4d58-84be-d2db39200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71fe4-475d-4abb-bdf6-025c2547d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9d7d-3509-4d58-84be-d2db39200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3E9B3-66E6-466E-8B27-096BC8FDA52C}">
  <ds:schemaRefs>
    <ds:schemaRef ds:uri="http://schemas.microsoft.com/office/2006/documentManagement/types"/>
    <ds:schemaRef ds:uri="http://purl.org/dc/terms/"/>
    <ds:schemaRef ds:uri="http://schemas.microsoft.com/sharepoint/v3"/>
    <ds:schemaRef ds:uri="dc871fe4-475d-4abb-bdf6-025c2547d72c"/>
    <ds:schemaRef ds:uri="http://purl.org/dc/elements/1.1/"/>
    <ds:schemaRef ds:uri="62579d7d-3509-4d58-84be-d2db39200c8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9A0875-2411-4732-8378-AC136DE6CC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E7BDA-6276-41C3-B677-00C025093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871fe4-475d-4abb-bdf6-025c2547d72c"/>
    <ds:schemaRef ds:uri="62579d7d-3509-4d58-84be-d2db39200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513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Marte Tronsmo</dc:creator>
  <cp:lastModifiedBy>Rebecca Stubbs</cp:lastModifiedBy>
  <cp:revision>12</cp:revision>
  <dcterms:created xsi:type="dcterms:W3CDTF">2020-10-21T14:34:56Z</dcterms:created>
  <dcterms:modified xsi:type="dcterms:W3CDTF">2020-11-25T12:51:28Z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R.Stubbs@cabi.org</vt:lpwstr>
  </property>
  <property fmtid="{D5CDD505-2E9C-101B-9397-08002B2CF9AE}" pid="5" name="MSIP_Label_2e892a75-59a0-4e0e-9b97-f68af558ca2b_SetDate">
    <vt:lpwstr>2020-10-21T14:45:10.6585664Z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80d30845-439b-4bfe-934f-f223efc51991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  <property fmtid="{D5CDD505-2E9C-101B-9397-08002B2CF9AE}" pid="11" name="ContentTypeId">
    <vt:lpwstr>0x0101006F5A12C734C11F49A263A7C86B2224A9</vt:lpwstr>
  </property>
  <property fmtid="{D5CDD505-2E9C-101B-9397-08002B2CF9AE}" pid="12" name="PubProdDocType">
    <vt:lpwstr/>
  </property>
  <property fmtid="{D5CDD505-2E9C-101B-9397-08002B2CF9AE}" pid="13" name="PublishingDocType">
    <vt:lpwstr/>
  </property>
  <property fmtid="{D5CDD505-2E9C-101B-9397-08002B2CF9AE}" pid="14" name="_dlc_DocIdItemGuid">
    <vt:lpwstr>fe2cdad0-6856-4d02-a4ce-c113d3689cbb</vt:lpwstr>
  </property>
</Properties>
</file>