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83" r:id="rId6"/>
    <p:sldId id="287" r:id="rId7"/>
    <p:sldId id="286" r:id="rId8"/>
    <p:sldId id="285" r:id="rId9"/>
    <p:sldId id="284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36E35-8F74-4489-8A91-6BF1942A3E2D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E1E6F-39A4-46EC-8DBB-8BB25FF1D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9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FAC6-1E55-47F8-8AF1-9498C670A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67F8F-37FA-4FEE-A4B2-6943D837A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C2A8D-319F-403D-A5BF-7A3C0820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AB4-1AE6-4D9E-B0FA-A8B6C1FF1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8A765-4BB9-4D40-85FA-A26B064F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78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9938-3AC2-469D-8C8D-A8E2D44B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01A8D-6378-41A3-940B-6E1E8D2BD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6A063-8B33-4BC4-95F9-C781CB10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0544D-6129-4224-A16B-43DD24FA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CCF8A-9889-4D9B-A29F-82619C12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4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C590BD-B2E5-41BC-A9FE-4A7A0863E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58EFF-344B-45D3-B0BE-51BEBA628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495E2-E4D5-46DF-B155-B3F7B325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2B37D-9E12-4203-832C-9A77719C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BB6A3-4FDB-48EF-B87E-599A3446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9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45039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176A-BD34-4BED-81B1-62DC4B61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52B5F-9326-45D6-8BEF-33580FBB9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5B321-E251-4FFF-8B47-456E84BD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06CE6-C9BA-489A-A0DD-46E92D7F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F067-C78C-48DE-B6CE-EBB1406B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78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31F2-FB8E-41E1-A98E-CBBA3968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CB57D-680F-4755-96B6-301484172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D670B-8ACA-4F19-B9D2-02CB08BF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FF00B-5A2F-4089-ABE3-6DD3262B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11639-4660-4D55-801C-653AD1D9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4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DB29-0D4E-4280-AFBF-522D8037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9CE50-5438-49ED-A66F-F7D52310F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04ABD-E255-4B5C-B2FB-6693A62CA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A8234-154F-47F4-A70A-1ED902D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F5838-7BA7-41B9-953E-290B4F8C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A8A87-7B71-4FE4-A12A-21F72417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9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BFF1-B245-4355-BE9E-DE60C34B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D28EA-EDF2-40F5-9169-13CDE04B6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22B24-6D7C-4D14-8A67-6FA65016D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A6992-CCE4-4F30-BEFE-C14BE09E7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768A7-0050-4D40-88A1-128D3066C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EE924-7E1F-41A3-B965-B1DF5840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CAC58-32AF-4501-B7AB-ACE5268A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02467-C90B-4BEA-AA43-3A731C33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2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80B9-1C07-426A-9DAC-35240F1A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F6C3C-696A-4092-8D43-8C4CBB1E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F5E4F-F4B7-4052-8CBE-E86C276B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C9E43-0FD9-4002-A45C-2693B71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99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4362B-6BF8-4CB3-87E9-A7145F32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EF16BF-32E5-41EC-B012-EC424DD5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13EB-8ED8-4755-91DB-62323A4D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8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05F1-BAB9-44FD-A9FC-67D4A498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E6463-A2BF-4289-932C-1DEE20C57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A43B4-70EF-4663-9124-3994FD05B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AF660-A6E1-4C8C-9D59-AD81CC9A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3C41B-048F-4E11-8304-93B9D487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117A3-7B94-46E1-BCB6-C28B7A9C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33DD-C4F9-4717-8514-645A77D7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8F44C-A737-47E4-8C50-04A6403D8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AA2A7-7164-4D48-8CFA-DC4A5FB8A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513AA-38A1-426B-8081-97369761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C8CDF-E794-4067-8E47-247785E4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508A8-3DC9-48C1-90DD-04BF91F2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96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AD713D-F63B-43FA-B03F-FF7240C4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298C4-7A0E-4EA6-A197-754E290AD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00D58-B89F-4A4F-9712-BEC5E8718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F1F9E-435F-48FA-9CD6-765EA4BEC1B3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1FDB-338C-46FA-8252-37E471B46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44261-CAD9-48B4-A1D7-26E51AC94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0BF93-6B91-4541-96EE-16B3092B26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4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B3545-0E4B-44CB-9D40-8CF2B9484EFC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20.9 </a:t>
            </a:r>
            <a:r>
              <a:rPr lang="en-US" b="1" dirty="0"/>
              <a:t>Key elements in disease forecasting.</a:t>
            </a:r>
            <a:r>
              <a:rPr lang="en-US" dirty="0"/>
              <a:t> (© L. Munk.)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99033-63C6-4B91-95F0-8C1044337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05" y="1077651"/>
            <a:ext cx="10070049" cy="4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4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139DD-8B86-4633-82EC-1E72FA8E8DE6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20.10 </a:t>
            </a:r>
            <a:r>
              <a:rPr lang="en-US" b="1" dirty="0"/>
              <a:t>A receiver operating characteristic (ROC) curve</a:t>
            </a:r>
            <a:r>
              <a:rPr lang="en-US" dirty="0"/>
              <a:t>. (© J. Yuen.)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E8CED-6E57-4386-BBFA-15B83C3F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74" y="1186128"/>
            <a:ext cx="8879079" cy="4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2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90EA2-12D6-44D1-A0A6-A23BE972B4C1}"/>
              </a:ext>
            </a:extLst>
          </p:cNvPr>
          <p:cNvSpPr txBox="1"/>
          <p:nvPr/>
        </p:nvSpPr>
        <p:spPr>
          <a:xfrm>
            <a:off x="320040" y="457200"/>
            <a:ext cx="447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20.11 </a:t>
            </a:r>
            <a:r>
              <a:rPr lang="en-US" b="1" dirty="0"/>
              <a:t>A Burkhard spore trap collecting spores of an airborne pathogen.</a:t>
            </a:r>
            <a:r>
              <a:rPr lang="en-US" dirty="0"/>
              <a:t> (© L. Munk.)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38B808-7CF1-4B9D-8C24-C927A9BC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35" y="649111"/>
            <a:ext cx="6640083" cy="4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78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29895-84BE-451F-BBE5-F5FD2CD4B0FA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20.12 </a:t>
            </a:r>
            <a:r>
              <a:rPr lang="en-US" b="1" dirty="0"/>
              <a:t>Elements in decision support systems leading to grower’s action.</a:t>
            </a:r>
            <a:r>
              <a:rPr lang="en-US" dirty="0"/>
              <a:t> (© L. Munk.)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2BDC9-D4BB-42EA-B78F-A96C4323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37" y="1045369"/>
            <a:ext cx="6786116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9896E-7EA5-4038-813E-EDF751970610}"/>
              </a:ext>
            </a:extLst>
          </p:cNvPr>
          <p:cNvSpPr txBox="1"/>
          <p:nvPr/>
        </p:nvSpPr>
        <p:spPr>
          <a:xfrm>
            <a:off x="320040" y="457200"/>
            <a:ext cx="115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20.13A </a:t>
            </a:r>
            <a:r>
              <a:rPr lang="en-US" b="1" dirty="0"/>
              <a:t>Blight Management – Infection pressure data for </a:t>
            </a:r>
            <a:r>
              <a:rPr lang="en-US" b="1" dirty="0" err="1"/>
              <a:t>Dronninglund</a:t>
            </a:r>
            <a:r>
              <a:rPr lang="en-US" b="1" dirty="0"/>
              <a:t>, 2017</a:t>
            </a:r>
            <a:r>
              <a:rPr lang="en-US" dirty="0"/>
              <a:t>. (Courtesy of J. </a:t>
            </a:r>
            <a:r>
              <a:rPr lang="en-US" dirty="0" err="1"/>
              <a:t>Grønbech</a:t>
            </a:r>
            <a:r>
              <a:rPr lang="en-US" dirty="0"/>
              <a:t> Hansen and P. Lassen.)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0528D-162F-48ED-993E-4014842DF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29"/>
          <a:stretch/>
        </p:blipFill>
        <p:spPr>
          <a:xfrm>
            <a:off x="845591" y="1576029"/>
            <a:ext cx="10093025" cy="39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0ADA1-6F4B-49B8-9825-399F3EC6BF4F}"/>
              </a:ext>
            </a:extLst>
          </p:cNvPr>
          <p:cNvSpPr txBox="1"/>
          <p:nvPr/>
        </p:nvSpPr>
        <p:spPr>
          <a:xfrm>
            <a:off x="320040" y="457200"/>
            <a:ext cx="115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20.13B </a:t>
            </a:r>
            <a:r>
              <a:rPr lang="en-US" b="1" dirty="0"/>
              <a:t>Blight Management – Daily risk value for </a:t>
            </a:r>
            <a:r>
              <a:rPr lang="en-US" b="1" dirty="0" err="1"/>
              <a:t>Dronninglund</a:t>
            </a:r>
            <a:r>
              <a:rPr lang="en-US" b="1" dirty="0"/>
              <a:t>, 2017.</a:t>
            </a:r>
            <a:r>
              <a:rPr lang="en-US" dirty="0"/>
              <a:t> (Courtesy of J. </a:t>
            </a:r>
            <a:r>
              <a:rPr lang="en-US" dirty="0" err="1"/>
              <a:t>Grønbech</a:t>
            </a:r>
            <a:r>
              <a:rPr lang="en-US" dirty="0"/>
              <a:t> Hansen and P. Lassen).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F6C24-92E8-4A42-A1B0-6E504870B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3" b="31607"/>
          <a:stretch/>
        </p:blipFill>
        <p:spPr>
          <a:xfrm>
            <a:off x="1467693" y="1353687"/>
            <a:ext cx="10604844" cy="41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2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E53C0-D395-4CAE-BD7C-887566E030B4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20.13C </a:t>
            </a:r>
            <a:r>
              <a:rPr lang="en-US" b="1" dirty="0"/>
              <a:t>Blight Management – Weather data for </a:t>
            </a:r>
            <a:r>
              <a:rPr lang="en-US" b="1" dirty="0" err="1"/>
              <a:t>Dronninglund</a:t>
            </a:r>
            <a:r>
              <a:rPr lang="en-US" b="1" dirty="0"/>
              <a:t>, 2017. </a:t>
            </a:r>
            <a:r>
              <a:rPr lang="en-US" dirty="0"/>
              <a:t>(Courtesy of J. </a:t>
            </a:r>
            <a:r>
              <a:rPr lang="en-US" dirty="0" err="1"/>
              <a:t>Grønbech</a:t>
            </a:r>
            <a:r>
              <a:rPr lang="en-US" dirty="0"/>
              <a:t> Hansen and P. Lassen.)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FC1F3-A242-4F0F-A302-F06C3C1B9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0"/>
          <a:stretch/>
        </p:blipFill>
        <p:spPr>
          <a:xfrm>
            <a:off x="1327393" y="1310185"/>
            <a:ext cx="10864607" cy="39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5EF3C0-15E7-4279-9668-E3AA72C7D1EA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20.14A </a:t>
            </a:r>
            <a:r>
              <a:rPr lang="en-US" b="1" dirty="0"/>
              <a:t>(A) A typical example of </a:t>
            </a:r>
            <a:r>
              <a:rPr lang="en-US" b="1" dirty="0" err="1"/>
              <a:t>RIMpro</a:t>
            </a:r>
            <a:r>
              <a:rPr lang="en-US" b="1" dirty="0"/>
              <a:t> simulations. </a:t>
            </a:r>
            <a:r>
              <a:rPr lang="en-US" dirty="0"/>
              <a:t>(Courtesy of M </a:t>
            </a:r>
            <a:r>
              <a:rPr lang="en-US" dirty="0" err="1"/>
              <a:t>Trapman</a:t>
            </a:r>
            <a:r>
              <a:rPr lang="en-US" dirty="0"/>
              <a:t>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1410B-4495-48E3-849E-2F3D11926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493605" y="1324447"/>
            <a:ext cx="7200649" cy="45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5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D7E707-F804-4F98-8DAD-9DE2245890A5}"/>
              </a:ext>
            </a:extLst>
          </p:cNvPr>
          <p:cNvSpPr txBox="1"/>
          <p:nvPr/>
        </p:nvSpPr>
        <p:spPr>
          <a:xfrm>
            <a:off x="243839" y="451013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20.14B </a:t>
            </a:r>
            <a:r>
              <a:rPr lang="en-US" b="1" dirty="0"/>
              <a:t>(B) </a:t>
            </a:r>
            <a:r>
              <a:rPr lang="en-US" b="1" dirty="0" err="1"/>
              <a:t>RIMpro</a:t>
            </a:r>
            <a:r>
              <a:rPr lang="en-US" b="1" dirty="0"/>
              <a:t> output after fungicide application.</a:t>
            </a:r>
            <a:r>
              <a:rPr lang="en-US" dirty="0"/>
              <a:t> (Courtesy of M. </a:t>
            </a:r>
            <a:r>
              <a:rPr lang="en-US" dirty="0" err="1"/>
              <a:t>Trapman</a:t>
            </a:r>
            <a:r>
              <a:rPr lang="en-US" dirty="0"/>
              <a:t>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6CE15-20D7-4CC4-8D87-F2756F01E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/>
          <a:stretch/>
        </p:blipFill>
        <p:spPr>
          <a:xfrm>
            <a:off x="2356985" y="1071472"/>
            <a:ext cx="7578238" cy="471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47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039E9-FBE6-4FD9-946D-632FD158ACA7}"/>
              </a:ext>
            </a:extLst>
          </p:cNvPr>
          <p:cNvSpPr txBox="1"/>
          <p:nvPr/>
        </p:nvSpPr>
        <p:spPr>
          <a:xfrm>
            <a:off x="320040" y="457200"/>
            <a:ext cx="115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20.15 </a:t>
            </a:r>
            <a:r>
              <a:rPr lang="en-US" b="1" dirty="0"/>
              <a:t>Graphic presentation of disease progress over time with different thresholds. (….) Warning threshold; (----), action threshold; (.-.-.-), damage threshold</a:t>
            </a:r>
            <a:r>
              <a:rPr lang="en-US" dirty="0"/>
              <a:t>. (© J. Yuen.)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7C79A-45E6-4447-8701-6431F0684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1" y="1714564"/>
            <a:ext cx="7783773" cy="39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9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F56A9-D64F-4FCB-9528-D25F2E44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70" y="1315077"/>
            <a:ext cx="8263784" cy="4478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EF69F-C6F2-447D-B9B6-AF01A9936209}"/>
              </a:ext>
            </a:extLst>
          </p:cNvPr>
          <p:cNvSpPr txBox="1"/>
          <p:nvPr/>
        </p:nvSpPr>
        <p:spPr>
          <a:xfrm>
            <a:off x="322109" y="417621"/>
            <a:ext cx="1154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 </a:t>
            </a:r>
            <a:r>
              <a:rPr lang="en-US" b="1" dirty="0"/>
              <a:t>Disease diagnosis and qualitative and quantitative measurements are relevant elements in plant disease assessment.</a:t>
            </a:r>
            <a:r>
              <a:rPr lang="en-US" dirty="0"/>
              <a:t> (L. Munk.)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A48DB-6593-4ABB-A021-59CA8136BC0E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20.16 </a:t>
            </a:r>
            <a:r>
              <a:rPr lang="en-US" b="1" dirty="0"/>
              <a:t>Yield levels and yield loss.</a:t>
            </a:r>
            <a:r>
              <a:rPr lang="en-US" dirty="0"/>
              <a:t> (© B. Andersson.)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7FACD-A0EA-4E48-AFFE-B7050D915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28" y="1146075"/>
            <a:ext cx="7806519" cy="45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0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78736-7621-4AD4-B048-23B06C5B8B97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20.17 </a:t>
            </a:r>
            <a:r>
              <a:rPr lang="en-US" b="1" dirty="0"/>
              <a:t>Potatoes with and without tuber rot after sorting in storage.</a:t>
            </a:r>
            <a:r>
              <a:rPr lang="en-US" dirty="0"/>
              <a:t> (© B. Andersson.)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32A65-6CE6-43DA-8AA0-6974C810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90" y="1100438"/>
            <a:ext cx="7359652" cy="46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4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3D93-4FDA-411C-B09A-BF4F403D5D8C}"/>
              </a:ext>
            </a:extLst>
          </p:cNvPr>
          <p:cNvSpPr txBox="1"/>
          <p:nvPr/>
        </p:nvSpPr>
        <p:spPr>
          <a:xfrm>
            <a:off x="320041" y="457200"/>
            <a:ext cx="11403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20.18 </a:t>
            </a:r>
            <a:r>
              <a:rPr lang="en-US" b="1" dirty="0"/>
              <a:t>(A) A single point model.</a:t>
            </a:r>
            <a:r>
              <a:rPr lang="en-US" dirty="0"/>
              <a:t> The dotted lines show alternatives for disease progress that would give the same loss estimate. </a:t>
            </a:r>
            <a:r>
              <a:rPr lang="en-US" b="1" dirty="0"/>
              <a:t>(B) A multiple point model. </a:t>
            </a:r>
            <a:r>
              <a:rPr lang="en-US" dirty="0"/>
              <a:t>The loss equations in the text are obtained based on the solid lines after linear transformation.  (© B. Andersson.)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1E32E-BB15-4751-879C-18DC13254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0" y="1655929"/>
            <a:ext cx="10953659" cy="40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7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EBB36-7808-40B3-8CB2-841211100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30" y="1627476"/>
            <a:ext cx="10290940" cy="3603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1E75F-6173-4803-AE0B-ED8B3CE6D2F3}"/>
              </a:ext>
            </a:extLst>
          </p:cNvPr>
          <p:cNvSpPr txBox="1"/>
          <p:nvPr/>
        </p:nvSpPr>
        <p:spPr>
          <a:xfrm>
            <a:off x="320040" y="457200"/>
            <a:ext cx="1154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20.2 </a:t>
            </a:r>
            <a:r>
              <a:rPr lang="en-US" b="1" dirty="0"/>
              <a:t>Golfers can be (A) accurate and precise, (B) precise but not accurate and (C) neither accurate nor precise.</a:t>
            </a:r>
            <a:r>
              <a:rPr lang="en-US" dirty="0"/>
              <a:t> (© J. Yuen.)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688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EFD1B-2BD8-4EEC-9B17-0F7D8956C83A}"/>
              </a:ext>
            </a:extLst>
          </p:cNvPr>
          <p:cNvSpPr txBox="1"/>
          <p:nvPr/>
        </p:nvSpPr>
        <p:spPr>
          <a:xfrm>
            <a:off x="320040" y="457200"/>
            <a:ext cx="115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20.3 </a:t>
            </a:r>
            <a:r>
              <a:rPr lang="en-US" b="1" dirty="0"/>
              <a:t>(A) AUDPC is calculated from the added surfaces of rectangles. (B) Two shapes resulting in the same area but not the same epidemic.</a:t>
            </a:r>
            <a:r>
              <a:rPr lang="en-US" dirty="0"/>
              <a:t> (A: © Djurle; B: © B. Andersson.)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26AFF-AEDD-488F-B53F-6BFC7BD78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1" y="1779468"/>
            <a:ext cx="10629858" cy="35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4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12CE-279E-4555-AA32-02CD58F5DFBF}"/>
              </a:ext>
            </a:extLst>
          </p:cNvPr>
          <p:cNvSpPr txBox="1"/>
          <p:nvPr/>
        </p:nvSpPr>
        <p:spPr>
          <a:xfrm>
            <a:off x="320040" y="457200"/>
            <a:ext cx="317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20.4 </a:t>
            </a:r>
            <a:r>
              <a:rPr lang="en-US" b="1" dirty="0"/>
              <a:t>Phenotyping platform.</a:t>
            </a:r>
            <a:r>
              <a:rPr lang="en-US" dirty="0"/>
              <a:t> (© L. Munk.)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4C139-5CCE-4ABD-B045-D501504F2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87" y="641866"/>
            <a:ext cx="6676452" cy="49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04EF8-21CF-42E6-A19D-63FE18F661FE}"/>
              </a:ext>
            </a:extLst>
          </p:cNvPr>
          <p:cNvSpPr txBox="1"/>
          <p:nvPr/>
        </p:nvSpPr>
        <p:spPr>
          <a:xfrm>
            <a:off x="320040" y="457200"/>
            <a:ext cx="50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20.5 </a:t>
            </a:r>
            <a:r>
              <a:rPr lang="en-US" b="1" dirty="0"/>
              <a:t>Drone (Mavic 2 pro) mounted with a camera</a:t>
            </a:r>
            <a:r>
              <a:rPr lang="en-US" dirty="0"/>
              <a:t>. (© L. Munk.)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A4144-C599-47C2-8DA9-42AA78447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34" y="780365"/>
            <a:ext cx="6010662" cy="45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9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8E2B0-D674-4B9F-9ED8-091639AAD9F9}"/>
              </a:ext>
            </a:extLst>
          </p:cNvPr>
          <p:cNvSpPr txBox="1"/>
          <p:nvPr/>
        </p:nvSpPr>
        <p:spPr>
          <a:xfrm>
            <a:off x="320040" y="457200"/>
            <a:ext cx="115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20.6 </a:t>
            </a:r>
            <a:r>
              <a:rPr lang="en-US" b="1" dirty="0"/>
              <a:t>Standard assessment keys for estimating the severity of leaf spots of cereals and late blight of potato. </a:t>
            </a:r>
            <a:r>
              <a:rPr lang="en-US" dirty="0"/>
              <a:t>(James, 1971.)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9A21F-6D53-48D5-A5C7-9AD6267A0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38" y="1314070"/>
            <a:ext cx="9349634" cy="44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67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AC652-5371-484A-9279-7FAFDFF5579E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20.7 </a:t>
            </a:r>
            <a:r>
              <a:rPr lang="en-US" b="1" dirty="0"/>
              <a:t>Barley leaves with powdery mildew: </a:t>
            </a:r>
            <a:r>
              <a:rPr lang="en-US" dirty="0"/>
              <a:t>(A) type 2 (moderately resistant) and (B) type 4 (susceptible). (© L. Munk.)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A40D2-8B07-4902-B4D5-34B40427C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9" y="1034673"/>
            <a:ext cx="7632885" cy="478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CCFCD-D3BD-4FF2-B2D8-45CA1D819BDE}"/>
              </a:ext>
            </a:extLst>
          </p:cNvPr>
          <p:cNvSpPr txBox="1"/>
          <p:nvPr/>
        </p:nvSpPr>
        <p:spPr>
          <a:xfrm>
            <a:off x="320040" y="457200"/>
            <a:ext cx="1154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20.8 </a:t>
            </a:r>
            <a:r>
              <a:rPr lang="en-US" b="1" dirty="0"/>
              <a:t>Growth stages of pea.</a:t>
            </a:r>
            <a:r>
              <a:rPr lang="en-US" dirty="0"/>
              <a:t> (© K. </a:t>
            </a:r>
            <a:r>
              <a:rPr lang="en-US" dirty="0" err="1"/>
              <a:t>Göransson,courtesy</a:t>
            </a:r>
            <a:r>
              <a:rPr lang="en-US" dirty="0"/>
              <a:t> of SLU.)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BDED5-1B9C-46F6-82F4-03217ADE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22" y="1174505"/>
            <a:ext cx="8963757" cy="43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9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A12C734C11F49A263A7C86B2224A9" ma:contentTypeVersion="15" ma:contentTypeDescription="Create a new document." ma:contentTypeScope="" ma:versionID="f307ddf8ec860301ece7f9c92756751c">
  <xsd:schema xmlns:xsd="http://www.w3.org/2001/XMLSchema" xmlns:xs="http://www.w3.org/2001/XMLSchema" xmlns:p="http://schemas.microsoft.com/office/2006/metadata/properties" xmlns:ns1="http://schemas.microsoft.com/sharepoint/v3" xmlns:ns3="dc871fe4-475d-4abb-bdf6-025c2547d72c" xmlns:ns4="62579d7d-3509-4d58-84be-d2db39200c81" targetNamespace="http://schemas.microsoft.com/office/2006/metadata/properties" ma:root="true" ma:fieldsID="95dbbb297158420286e049a3d9d3f2ee" ns1:_="" ns3:_="" ns4:_="">
    <xsd:import namespace="http://schemas.microsoft.com/sharepoint/v3"/>
    <xsd:import namespace="dc871fe4-475d-4abb-bdf6-025c2547d72c"/>
    <xsd:import namespace="62579d7d-3509-4d58-84be-d2db39200c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71fe4-475d-4abb-bdf6-025c2547d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79d7d-3509-4d58-84be-d2db39200c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9A0875-2411-4732-8378-AC136DE6CC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13E9B3-66E6-466E-8B27-096BC8FDA52C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elements/1.1/"/>
    <ds:schemaRef ds:uri="62579d7d-3509-4d58-84be-d2db39200c81"/>
    <ds:schemaRef ds:uri="dc871fe4-475d-4abb-bdf6-025c2547d72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4E7BDA-6276-41C3-B677-00C0250937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c871fe4-475d-4abb-bdf6-025c2547d72c"/>
    <ds:schemaRef ds:uri="62579d7d-3509-4d58-84be-d2db39200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1126</Words>
  <Application>Microsoft Office PowerPoint</Application>
  <PresentationFormat>Widescreen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Marte Tronsmo</dc:creator>
  <cp:lastModifiedBy>Rebecca Stubbs</cp:lastModifiedBy>
  <cp:revision>16</cp:revision>
  <dcterms:created xsi:type="dcterms:W3CDTF">2020-10-21T14:34:56Z</dcterms:created>
  <dcterms:modified xsi:type="dcterms:W3CDTF">2020-11-25T12:40:19Z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iteId">
    <vt:lpwstr>9f1098df-eebc-4be7-9878-bc3c8d059fd7</vt:lpwstr>
  </property>
  <property fmtid="{D5CDD505-2E9C-101B-9397-08002B2CF9AE}" pid="4" name="MSIP_Label_2e892a75-59a0-4e0e-9b97-f68af558ca2b_Owner">
    <vt:lpwstr>R.Stubbs@cabi.org</vt:lpwstr>
  </property>
  <property fmtid="{D5CDD505-2E9C-101B-9397-08002B2CF9AE}" pid="5" name="MSIP_Label_2e892a75-59a0-4e0e-9b97-f68af558ca2b_SetDate">
    <vt:lpwstr>2020-10-21T14:45:10.6585664Z</vt:lpwstr>
  </property>
  <property fmtid="{D5CDD505-2E9C-101B-9397-08002B2CF9AE}" pid="6" name="MSIP_Label_2e892a75-59a0-4e0e-9b97-f68af558ca2b_Name">
    <vt:lpwstr>CABI</vt:lpwstr>
  </property>
  <property fmtid="{D5CDD505-2E9C-101B-9397-08002B2CF9AE}" pid="7" name="MSIP_Label_2e892a75-59a0-4e0e-9b97-f68af558ca2b_Application">
    <vt:lpwstr>Microsoft Azure Information Protection</vt:lpwstr>
  </property>
  <property fmtid="{D5CDD505-2E9C-101B-9397-08002B2CF9AE}" pid="8" name="MSIP_Label_2e892a75-59a0-4e0e-9b97-f68af558ca2b_ActionId">
    <vt:lpwstr>80d30845-439b-4bfe-934f-f223efc51991</vt:lpwstr>
  </property>
  <property fmtid="{D5CDD505-2E9C-101B-9397-08002B2CF9AE}" pid="9" name="MSIP_Label_2e892a75-59a0-4e0e-9b97-f68af558ca2b_Extended_MSFT_Method">
    <vt:lpwstr>Automatic</vt:lpwstr>
  </property>
  <property fmtid="{D5CDD505-2E9C-101B-9397-08002B2CF9AE}" pid="10" name="Sensitivity">
    <vt:lpwstr>CABI</vt:lpwstr>
  </property>
  <property fmtid="{D5CDD505-2E9C-101B-9397-08002B2CF9AE}" pid="11" name="ContentTypeId">
    <vt:lpwstr>0x0101006F5A12C734C11F49A263A7C86B2224A9</vt:lpwstr>
  </property>
  <property fmtid="{D5CDD505-2E9C-101B-9397-08002B2CF9AE}" pid="12" name="PubProdDocType">
    <vt:lpwstr/>
  </property>
  <property fmtid="{D5CDD505-2E9C-101B-9397-08002B2CF9AE}" pid="13" name="PublishingDocType">
    <vt:lpwstr/>
  </property>
  <property fmtid="{D5CDD505-2E9C-101B-9397-08002B2CF9AE}" pid="14" name="_dlc_DocIdItemGuid">
    <vt:lpwstr>fe2cdad0-6856-4d02-a4ce-c113d3689cbb</vt:lpwstr>
  </property>
</Properties>
</file>