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500E"/>
    <a:srgbClr val="368729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7" autoAdjust="0"/>
    <p:restoredTop sz="96405" autoAdjust="0"/>
  </p:normalViewPr>
  <p:slideViewPr>
    <p:cSldViewPr snapToGrid="0" snapToObjects="1">
      <p:cViewPr varScale="1">
        <p:scale>
          <a:sx n="70" d="100"/>
          <a:sy n="70" d="100"/>
        </p:scale>
        <p:origin x="828" y="54"/>
      </p:cViewPr>
      <p:guideLst>
        <p:guide orient="horz" pos="2160"/>
        <p:guide pos="439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A853A1-56EF-DA4E-8CAC-CDB94D0D7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2900"/>
          </a:xfr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914400" y="4453031"/>
            <a:ext cx="10363200" cy="991419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DA9E4-BD4F-1946-AEBB-461215A8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4E4BE1-7838-A749-83F3-6162F8AE233C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FC30CE-78BF-EC41-93AE-662F98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5187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48351" y="1249681"/>
            <a:ext cx="9550400" cy="43129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E9615-B598-CD4C-9347-A609426A0A91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11CD5B-B7E7-DF45-BE99-D2677DF4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FD223-17F8-B84F-88D5-7208982FDE14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748353" y="486907"/>
            <a:ext cx="9595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HEADING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9594849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83400E-B3B9-5244-B8DC-E27EDC0EC009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0B021-F61B-9D41-87EE-C0C192829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1532C7-CA48-6649-B812-BE17DA29830E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4510192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0E8AF9-CE86-5946-9640-82EEBAAE30DB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F34E76-EDEF-A04B-B174-C17F481F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59B059-9087-D14C-A72D-1BF266B97FB7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23AA0-CB4E-ED46-9C07-0B9DE5D695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5384" y="1271589"/>
            <a:ext cx="4510616" cy="431323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9948EA-B26A-D44E-B153-505C779FA0AD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B71895-C95E-BD49-95ED-78BC5A957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5E97F0-DCE2-7543-BB35-366C83809BCA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782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9D500C-2DAD-E24B-947F-AA454B3B4803}" type="datetimeFigureOut">
              <a:rPr lang="en-US" smtClean="0"/>
              <a:pPr/>
              <a:t>10/22/2020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DD8636-02F0-2043-B1BF-E7E2D60464E4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72F82FA-FA32-A147-A3BC-614DDD5CA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35109" t="2605" r="-128885" b="1201"/>
          <a:stretch/>
        </p:blipFill>
        <p:spPr>
          <a:xfrm>
            <a:off x="0" y="0"/>
            <a:ext cx="12192000" cy="4152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48A2C2-331F-1945-ACBC-3D33F9B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Plant Pathology and Plant Diseases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E579FD-9822-2442-BDF7-2B80C2FCFA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09800" y="5455920"/>
            <a:ext cx="7741920" cy="855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© Anne </a:t>
            </a:r>
            <a:r>
              <a:rPr lang="en-GB" dirty="0" err="1">
                <a:solidFill>
                  <a:schemeClr val="bg1"/>
                </a:solidFill>
              </a:rPr>
              <a:t>Marte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, David B. </a:t>
            </a:r>
            <a:r>
              <a:rPr lang="en-GB" dirty="0" err="1">
                <a:solidFill>
                  <a:schemeClr val="bg1"/>
                </a:solidFill>
              </a:rPr>
              <a:t>Collinge</a:t>
            </a:r>
            <a:r>
              <a:rPr lang="en-GB" dirty="0">
                <a:solidFill>
                  <a:schemeClr val="bg1"/>
                </a:solidFill>
              </a:rPr>
              <a:t>, Annika </a:t>
            </a:r>
            <a:r>
              <a:rPr lang="en-GB" dirty="0" err="1">
                <a:solidFill>
                  <a:schemeClr val="bg1"/>
                </a:solidFill>
              </a:rPr>
              <a:t>Djurle</a:t>
            </a:r>
            <a:r>
              <a:rPr lang="en-GB" dirty="0">
                <a:solidFill>
                  <a:schemeClr val="bg1"/>
                </a:solidFill>
              </a:rPr>
              <a:t>, Lisa Munk, Jonathan Yuen and Arne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775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45931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18.1 </a:t>
            </a:r>
            <a:r>
              <a:rPr lang="en-US" b="1" dirty="0"/>
              <a:t>The boom-and-bust cycle. (</a:t>
            </a:r>
            <a:r>
              <a:rPr lang="en-US" dirty="0"/>
              <a:t>A) The fluctuation in frequencies of three resistance genes in variety X (green), Y (blue) and Z (red). (B) The fluctuation in the corresponding virulence genes in the pathogen population. (L. Munk.)</a:t>
            </a:r>
            <a:endParaRPr lang="en-GB" b="1" dirty="0"/>
          </a:p>
          <a:p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527AE-67CD-4D95-8101-298D6D6C3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936" y="457200"/>
            <a:ext cx="4176626" cy="55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30992" y="457200"/>
            <a:ext cx="11528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18.2 </a:t>
            </a:r>
            <a:r>
              <a:rPr lang="en-US" b="1" dirty="0"/>
              <a:t>Disease development in plant varieties with different resistance genes. (A) A variety without resistance genes.</a:t>
            </a:r>
            <a:r>
              <a:rPr lang="en-US" dirty="0"/>
              <a:t> (B) A variety with an effective race-specific resistance gene. (C) A variety with race-non-specific resistance or a variety mixture composed of several varieties each possessing a resistance gene. (© J. Yuen.)</a:t>
            </a:r>
            <a:endParaRPr lang="en-GB" b="1" dirty="0"/>
          </a:p>
          <a:p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E21A4-C52C-4816-B098-249A41B50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45" y="1976594"/>
            <a:ext cx="7673352" cy="37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7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291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18.3 </a:t>
            </a:r>
            <a:r>
              <a:rPr lang="en-US" b="1" dirty="0"/>
              <a:t>A potato mixture exposed to natural inoculum and composed of four varieties with different levels of resistance.</a:t>
            </a:r>
            <a:r>
              <a:rPr lang="en-US" dirty="0"/>
              <a:t> (© L. Munk.)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73C70-A11D-4B55-940B-DC18AB8ED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637" y="515571"/>
            <a:ext cx="7924084" cy="53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5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291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18.4 </a:t>
            </a:r>
            <a:r>
              <a:rPr lang="en-US" b="1" dirty="0"/>
              <a:t>A schematic illustration of a three-way cereal mixture</a:t>
            </a:r>
            <a:r>
              <a:rPr lang="en-US" dirty="0"/>
              <a:t>, where the ‘red’, ‘black’ and ‘blue’ plants carry three different resistance genes to an air-borne pathogen. The airborne population consists of spores possessing virulence genes corresponding to the resistance gene, i.e. ‘red’ spores are able to infect ‘red’ plants, etc. (© L. Munk.)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BF143-CEAE-478B-A6BD-F860C7EA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641" y="1033819"/>
            <a:ext cx="7409785" cy="43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8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0A84B1B-39B6-9B4A-8E76-6922C25980EA}" vid="{D9242FBE-5B64-944B-B1BD-C871205241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BI Publishing Document" ma:contentTypeID="0x01010069B5FD5CA16EC044896E185815BC656900AC3B40591ADE9D4189AB506A50530EA3001BE454857497EA4C9B71E17458DD530A" ma:contentTypeVersion="1113" ma:contentTypeDescription="" ma:contentTypeScope="" ma:versionID="3d03e87063b90046857a40ab1847fdfa">
  <xsd:schema xmlns:xsd="http://www.w3.org/2001/XMLSchema" xmlns:xs="http://www.w3.org/2001/XMLSchema" xmlns:p="http://schemas.microsoft.com/office/2006/metadata/properties" xmlns:ns1="http://schemas.microsoft.com/sharepoint/v3" xmlns:ns2="aae25602-732d-457c-a7f8-78df4f2c03dd" xmlns:ns3="b902c567-f504-40a0-b519-bedcf7eaa5ab" xmlns:ns5="e65b4165-bc46-4e61-8a70-c851082fce49" targetNamespace="http://schemas.microsoft.com/office/2006/metadata/properties" ma:root="true" ma:fieldsID="7f1e2aecfeab0154ef6691d74b6b917e" ns1:_="" ns2:_="" ns3:_="" ns5:_="">
    <xsd:import namespace="http://schemas.microsoft.com/sharepoint/v3"/>
    <xsd:import namespace="aae25602-732d-457c-a7f8-78df4f2c03dd"/>
    <xsd:import namespace="b902c567-f504-40a0-b519-bedcf7eaa5ab"/>
    <xsd:import namespace="e65b4165-bc46-4e61-8a70-c851082fce49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3:ISBN" minOccurs="0"/>
                <xsd:element ref="ns2:TaxCatchAll" minOccurs="0"/>
                <xsd:element ref="ns2:TaxCatchAllLabel" minOccurs="0"/>
                <xsd:element ref="ns3:p52d2a15856145b6a82e28472153071d" minOccurs="0"/>
                <xsd:element ref="ns3:h6cabde5f3794b979b65c54f0736e56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2:_dlc_DocId" minOccurs="0"/>
                <xsd:element ref="ns2:_dlc_DocIdUrl" minOccurs="0"/>
                <xsd:element ref="ns2:_dlc_DocIdPersistId" minOccurs="0"/>
                <xsd:element ref="ns1:Nick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6" nillable="true" ma:displayName="Nickname" ma:internalName="Nick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2" nillable="true" ma:displayName="Year" ma:format="Dropdown" ma:internalName="Year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TaxCatchAll" ma:index="9" nillable="true" ma:displayName="Taxonomy Catch All Column" ma:hidden="true" ma:list="{fc39e231-330c-4b21-bd5e-cd75285b7afc}" ma:internalName="TaxCatchAll" ma:readOnly="false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c39e231-330c-4b21-bd5e-cd75285b7afc}" ma:internalName="TaxCatchAllLabel" ma:readOnly="true" ma:showField="CatchAllDataLabel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2c567-f504-40a0-b519-bedcf7eaa5ab" elementFormDefault="qualified">
    <xsd:import namespace="http://schemas.microsoft.com/office/2006/documentManagement/types"/>
    <xsd:import namespace="http://schemas.microsoft.com/office/infopath/2007/PartnerControls"/>
    <xsd:element name="ISBN" ma:index="3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p52d2a15856145b6a82e28472153071d" ma:index="11" nillable="true" ma:taxonomy="true" ma:internalName="p52d2a15856145b6a82e28472153071d" ma:taxonomyFieldName="PublishingDocType" ma:displayName="Book Project Doc Type" ma:indexed="true" ma:readOnly="false" ma:fieldId="{952d2a15-8561-45b6-a82e-28472153071d}" ma:sspId="a0d34ca7-17c4-4248-8885-186d010e4acd" ma:termSetId="abd6e99a-c800-4ded-9c58-1297dfc77eb0" ma:anchorId="b78d85f5-1e2c-4b7a-9da7-98c55132a0f9" ma:open="false" ma:isKeyword="false">
      <xsd:complexType>
        <xsd:sequence>
          <xsd:element ref="pc:Terms" minOccurs="0" maxOccurs="1"/>
        </xsd:sequence>
      </xsd:complexType>
    </xsd:element>
    <xsd:element name="h6cabde5f3794b979b65c54f0736e561" ma:index="14" nillable="true" ma:taxonomy="true" ma:internalName="h6cabde5f3794b979b65c54f0736e561" ma:taxonomyFieldName="PubProdDocType" ma:displayName="Pub Prod Doc Type" ma:readOnly="false" ma:fieldId="{16cabde5-f379-4b97-9b65-c54f0736e561}" ma:sspId="a0d34ca7-17c4-4248-8885-186d010e4acd" ma:termSetId="53548b36-08af-457a-ae86-f408a7f52a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b4165-bc46-4e61-8a70-c851082fc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BN xmlns="b902c567-f504-40a0-b519-bedcf7eaa5ab" xsi:nil="true"/>
    <Year xmlns="aae25602-732d-457c-a7f8-78df4f2c03dd" xsi:nil="true"/>
    <TaxCatchAll xmlns="aae25602-732d-457c-a7f8-78df4f2c03dd"/>
    <Nickname xmlns="http://schemas.microsoft.com/sharepoint/v3" xsi:nil="true"/>
    <p52d2a15856145b6a82e28472153071d xmlns="b902c567-f504-40a0-b519-bedcf7eaa5ab">
      <Terms xmlns="http://schemas.microsoft.com/office/infopath/2007/PartnerControls"/>
    </p52d2a15856145b6a82e28472153071d>
    <h6cabde5f3794b979b65c54f0736e561 xmlns="b902c567-f504-40a0-b519-bedcf7eaa5ab">
      <Terms xmlns="http://schemas.microsoft.com/office/infopath/2007/PartnerControls"/>
    </h6cabde5f3794b979b65c54f0736e561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7658C8-806E-404E-840D-9BEFB7D100E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DE5FDB-99F2-4D5D-B8C1-7E24B7220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e25602-732d-457c-a7f8-78df4f2c03dd"/>
    <ds:schemaRef ds:uri="b902c567-f504-40a0-b519-bedcf7eaa5ab"/>
    <ds:schemaRef ds:uri="e65b4165-bc46-4e61-8a70-c851082fc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FB0DB-2AC7-4E5D-85EF-745E5BFF9596}">
  <ds:schemaRefs>
    <ds:schemaRef ds:uri="e65b4165-bc46-4e61-8a70-c851082fce49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aae25602-732d-457c-a7f8-78df4f2c03dd"/>
    <ds:schemaRef ds:uri="http://purl.org/dc/elements/1.1/"/>
    <ds:schemaRef ds:uri="http://purl.org/dc/terms/"/>
    <ds:schemaRef ds:uri="b902c567-f504-40a0-b519-bedcf7eaa5ab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E369D6D-FD01-48EE-8E80-E0461E59E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353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Plant Pathology and Plant Diseases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Pathology and Plant Diseases</dc:title>
  <dc:creator>Sarah Hilliar</dc:creator>
  <cp:lastModifiedBy>Tim Kapp</cp:lastModifiedBy>
  <cp:revision>12</cp:revision>
  <dcterms:created xsi:type="dcterms:W3CDTF">2020-10-22T15:52:03Z</dcterms:created>
  <dcterms:modified xsi:type="dcterms:W3CDTF">2020-10-22T19:24:45Z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2020-10-22T14:18:09Z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f9db534a-7766-4d51-af3c-0344de2b8805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0x01010069B5FD5CA16EC044896E185815BC656900AC3B40591ADE9D4189AB506A50530EA3001BE454857497EA4C9B71E17458DD530A</vt:lpwstr>
  </property>
</Properties>
</file>