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7" autoAdjust="0"/>
    <p:restoredTop sz="96405" autoAdjust="0"/>
  </p:normalViewPr>
  <p:slideViewPr>
    <p:cSldViewPr snapToGrid="0" snapToObjects="1">
      <p:cViewPr varScale="1">
        <p:scale>
          <a:sx n="70" d="100"/>
          <a:sy n="70" d="100"/>
        </p:scale>
        <p:origin x="828" y="54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48351" y="1249681"/>
            <a:ext cx="95504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748353" y="486907"/>
            <a:ext cx="9595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HEADING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9594849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3400E-B3B9-5244-B8DC-E27EDC0EC009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0B021-F61B-9D41-87EE-C0C192829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1532C7-CA48-6649-B812-BE17DA29830E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4510192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0E8AF9-CE86-5946-9640-82EEBAAE30DB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F34E76-EDEF-A04B-B174-C17F481F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59B059-9087-D14C-A72D-1BF266B97FB7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23AA0-CB4E-ED46-9C07-0B9DE5D695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5384" y="1271589"/>
            <a:ext cx="4510616" cy="431323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9948EA-B26A-D44E-B153-505C779FA0AD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B71895-C95E-BD49-95ED-78BC5A957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5E97F0-DCE2-7543-BB35-366C83809BCA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782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9D500C-2DAD-E24B-947F-AA454B3B4803}" type="datetimeFigureOut">
              <a:rPr lang="en-US" smtClean="0"/>
              <a:pPr/>
              <a:t>10/22/2020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DD8636-02F0-2043-B1BF-E7E2D60464E4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2F82FA-FA32-A147-A3BC-614DDD5CA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35109" t="2605" r="-128885" b="1201"/>
          <a:stretch/>
        </p:blipFill>
        <p:spPr>
          <a:xfrm>
            <a:off x="0" y="0"/>
            <a:ext cx="12192000" cy="4152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Plant Pathology and Plant Diseases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© Anne </a:t>
            </a:r>
            <a:r>
              <a:rPr lang="en-GB" dirty="0" err="1">
                <a:solidFill>
                  <a:schemeClr val="bg1"/>
                </a:solidFill>
              </a:rPr>
              <a:t>Marte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, David B. </a:t>
            </a:r>
            <a:r>
              <a:rPr lang="en-GB" dirty="0" err="1">
                <a:solidFill>
                  <a:schemeClr val="bg1"/>
                </a:solidFill>
              </a:rPr>
              <a:t>Collinge</a:t>
            </a:r>
            <a:r>
              <a:rPr lang="en-GB" dirty="0">
                <a:solidFill>
                  <a:schemeClr val="bg1"/>
                </a:solidFill>
              </a:rPr>
              <a:t>, Annika </a:t>
            </a:r>
            <a:r>
              <a:rPr lang="en-GB" dirty="0" err="1">
                <a:solidFill>
                  <a:schemeClr val="bg1"/>
                </a:solidFill>
              </a:rPr>
              <a:t>Djurle</a:t>
            </a:r>
            <a:r>
              <a:rPr lang="en-GB" dirty="0">
                <a:solidFill>
                  <a:schemeClr val="bg1"/>
                </a:solidFill>
              </a:rPr>
              <a:t>, Lisa Munk, Jonathan Yuen and Arne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291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17.7 </a:t>
            </a:r>
            <a:r>
              <a:rPr lang="en-US" b="1" dirty="0"/>
              <a:t>Role of the soil microflora in the mechanisms of fusarium wilt suppressive soil.</a:t>
            </a:r>
            <a:r>
              <a:rPr lang="en-US" dirty="0"/>
              <a:t> % of wilted plants in suppressive soil (SS), steamed SS, steamed SS with a strain of nonpathogenic </a:t>
            </a:r>
            <a:r>
              <a:rPr lang="en-US" i="1" dirty="0"/>
              <a:t>F. </a:t>
            </a:r>
            <a:r>
              <a:rPr lang="en-US" i="1" dirty="0" err="1"/>
              <a:t>oxysporum</a:t>
            </a:r>
            <a:r>
              <a:rPr lang="en-US" dirty="0"/>
              <a:t>, (steamed +</a:t>
            </a:r>
            <a:r>
              <a:rPr lang="en-US" dirty="0" err="1"/>
              <a:t>Fo</a:t>
            </a:r>
            <a:r>
              <a:rPr lang="en-US" dirty="0"/>
              <a:t>), a consortium of bacteria and fungi isolated from the SS (steamed </a:t>
            </a:r>
            <a:r>
              <a:rPr lang="en-US" dirty="0" err="1"/>
              <a:t>SS+Mic</a:t>
            </a:r>
            <a:r>
              <a:rPr lang="en-US" dirty="0"/>
              <a:t>), and the consortium of microorganisms + the strain of </a:t>
            </a:r>
            <a:r>
              <a:rPr lang="en-US" i="1" dirty="0"/>
              <a:t>F. </a:t>
            </a:r>
            <a:r>
              <a:rPr lang="en-US" i="1" dirty="0" err="1"/>
              <a:t>oxysporum</a:t>
            </a:r>
            <a:r>
              <a:rPr lang="en-US" dirty="0"/>
              <a:t> (steamed </a:t>
            </a:r>
            <a:r>
              <a:rPr lang="en-US" dirty="0" err="1"/>
              <a:t>SS+Mic+Fo</a:t>
            </a:r>
            <a:r>
              <a:rPr lang="en-US" dirty="0"/>
              <a:t>). </a:t>
            </a:r>
            <a:endParaRPr lang="en-GB" dirty="0"/>
          </a:p>
          <a:p>
            <a:r>
              <a:rPr lang="en-US" dirty="0"/>
              <a:t>(© C. </a:t>
            </a:r>
            <a:r>
              <a:rPr lang="en-US" dirty="0" err="1"/>
              <a:t>Alabouvette</a:t>
            </a:r>
            <a:r>
              <a:rPr lang="en-US" dirty="0"/>
              <a:t>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D323B-8582-4D2C-982E-6F5B24A43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817" y="918949"/>
            <a:ext cx="7747791" cy="43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7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11471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17.8 </a:t>
            </a:r>
            <a:r>
              <a:rPr lang="en-US" b="1" dirty="0" err="1"/>
              <a:t>Hyperparasitism</a:t>
            </a:r>
            <a:r>
              <a:rPr lang="en-US" b="1" dirty="0"/>
              <a:t>.</a:t>
            </a:r>
            <a:r>
              <a:rPr lang="en-US" dirty="0"/>
              <a:t> (A) Green </a:t>
            </a:r>
            <a:r>
              <a:rPr lang="en-US" i="1" dirty="0"/>
              <a:t>Trichoderma</a:t>
            </a:r>
            <a:r>
              <a:rPr lang="en-US" dirty="0"/>
              <a:t> sp. sporulating after infecting the black sclerotia of </a:t>
            </a:r>
            <a:r>
              <a:rPr lang="en-US" i="1" dirty="0" err="1"/>
              <a:t>Sclerotinia</a:t>
            </a:r>
            <a:r>
              <a:rPr lang="en-US" i="1" dirty="0"/>
              <a:t> </a:t>
            </a:r>
            <a:r>
              <a:rPr lang="en-US" i="1" dirty="0" err="1"/>
              <a:t>sclerotiorum</a:t>
            </a:r>
            <a:r>
              <a:rPr lang="en-US" dirty="0"/>
              <a:t>. (B) A fluorescent micrograph of colonization of </a:t>
            </a:r>
            <a:r>
              <a:rPr lang="en-US" i="1" dirty="0"/>
              <a:t>Sclerotium </a:t>
            </a:r>
            <a:r>
              <a:rPr lang="en-US" i="1" dirty="0" err="1"/>
              <a:t>rolfsii</a:t>
            </a:r>
            <a:r>
              <a:rPr lang="en-US" dirty="0"/>
              <a:t> sclerotia by GFP transformed </a:t>
            </a:r>
            <a:r>
              <a:rPr lang="en-US" i="1" dirty="0"/>
              <a:t>Trichoderma </a:t>
            </a:r>
            <a:r>
              <a:rPr lang="en-US" i="1" dirty="0" err="1"/>
              <a:t>virens</a:t>
            </a:r>
            <a:r>
              <a:rPr lang="en-US" dirty="0"/>
              <a:t> I10 3.4.10 GFP A. (A: © </a:t>
            </a:r>
            <a:r>
              <a:rPr lang="en-US" dirty="0" err="1"/>
              <a:t>Daohong</a:t>
            </a:r>
            <a:r>
              <a:rPr lang="en-US" dirty="0"/>
              <a:t> Jiang; B: © Sabrina </a:t>
            </a:r>
            <a:r>
              <a:rPr lang="en-US" dirty="0" err="1"/>
              <a:t>Sarrocco</a:t>
            </a:r>
            <a:r>
              <a:rPr lang="en-US" dirty="0"/>
              <a:t>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4554D-2AE8-4287-981C-79AD1783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06" y="1683064"/>
            <a:ext cx="10874787" cy="41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6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43884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17.1 </a:t>
            </a:r>
            <a:r>
              <a:rPr lang="en-US" b="1" dirty="0"/>
              <a:t>Screening procedure conducted in soil. The potential antagonists are introduced in soil at sowing time in a mixture with the pathogen </a:t>
            </a:r>
            <a:r>
              <a:rPr lang="en-US" b="1" i="1" dirty="0"/>
              <a:t>F. </a:t>
            </a:r>
            <a:r>
              <a:rPr lang="en-US" b="1" i="1" dirty="0" err="1"/>
              <a:t>oxysporum</a:t>
            </a:r>
            <a:r>
              <a:rPr lang="en-US" b="1" dirty="0"/>
              <a:t> </a:t>
            </a:r>
            <a:r>
              <a:rPr lang="en-US" b="1" dirty="0" err="1"/>
              <a:t>f.sp</a:t>
            </a:r>
            <a:r>
              <a:rPr lang="en-US" b="1" dirty="0"/>
              <a:t>. </a:t>
            </a:r>
            <a:r>
              <a:rPr lang="en-US" b="1" i="1" dirty="0" err="1"/>
              <a:t>lini</a:t>
            </a:r>
            <a:r>
              <a:rPr lang="en-US" b="1" i="1" dirty="0"/>
              <a:t>.</a:t>
            </a:r>
            <a:r>
              <a:rPr lang="en-US" i="1" dirty="0"/>
              <a:t> </a:t>
            </a:r>
            <a:r>
              <a:rPr lang="en-US" dirty="0"/>
              <a:t>(© C. </a:t>
            </a:r>
            <a:r>
              <a:rPr lang="en-US" dirty="0" err="1"/>
              <a:t>Alabouvette</a:t>
            </a:r>
            <a:r>
              <a:rPr lang="en-US" dirty="0"/>
              <a:t>.)</a:t>
            </a:r>
            <a:endParaRPr lang="en-GB" b="1" dirty="0"/>
          </a:p>
          <a:p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31385-6B64-4213-8D2D-904E221C1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27" y="601338"/>
            <a:ext cx="6634800" cy="498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30992" y="457200"/>
            <a:ext cx="35176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17.2 </a:t>
            </a:r>
            <a:r>
              <a:rPr lang="en-US" b="1" dirty="0"/>
              <a:t>Four mechanisms for pathogen control by endophytes.</a:t>
            </a:r>
            <a:r>
              <a:rPr lang="en-US" dirty="0"/>
              <a:t> (© </a:t>
            </a:r>
            <a:r>
              <a:rPr lang="en-US" dirty="0" err="1"/>
              <a:t>Latz</a:t>
            </a:r>
            <a:r>
              <a:rPr lang="en-US" dirty="0"/>
              <a:t>, et al (2018) Plant Ecology &amp; Diversity 11, 555–567)</a:t>
            </a:r>
            <a:endParaRPr lang="en-GB" b="1" dirty="0"/>
          </a:p>
          <a:p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7F88BF-557C-4499-9515-7B7DFE41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660" y="559672"/>
            <a:ext cx="6701050" cy="53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7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291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17.3 </a:t>
            </a:r>
            <a:r>
              <a:rPr lang="en-US" b="1" dirty="0"/>
              <a:t>Antibiosis by </a:t>
            </a:r>
            <a:r>
              <a:rPr lang="en-US" b="1" i="1" dirty="0"/>
              <a:t>Pseudomonas </a:t>
            </a:r>
            <a:r>
              <a:rPr lang="en-US" b="1" dirty="0"/>
              <a:t>sp. versus </a:t>
            </a:r>
            <a:r>
              <a:rPr lang="en-US" b="1" i="1" dirty="0"/>
              <a:t>Pythium </a:t>
            </a:r>
            <a:r>
              <a:rPr lang="en-US" b="1" i="1" dirty="0" err="1"/>
              <a:t>ultimum</a:t>
            </a:r>
            <a:r>
              <a:rPr lang="en-US" b="1" dirty="0"/>
              <a:t>. One strain of Pseudomonas inhibits the</a:t>
            </a:r>
            <a:r>
              <a:rPr lang="en-US" b="1" i="1" dirty="0"/>
              <a:t> </a:t>
            </a:r>
            <a:r>
              <a:rPr lang="en-US" b="1" dirty="0"/>
              <a:t>growth of </a:t>
            </a:r>
            <a:r>
              <a:rPr lang="en-US" b="1" i="1" dirty="0"/>
              <a:t>Pythium</a:t>
            </a:r>
            <a:r>
              <a:rPr lang="en-US" b="1" dirty="0"/>
              <a:t>, the other has no effect, the pathogen</a:t>
            </a:r>
            <a:r>
              <a:rPr lang="en-US" b="1" i="1" dirty="0"/>
              <a:t> </a:t>
            </a:r>
            <a:r>
              <a:rPr lang="en-US" b="1" dirty="0"/>
              <a:t>grows over the bacteria.</a:t>
            </a:r>
            <a:r>
              <a:rPr lang="en-US" dirty="0"/>
              <a:t> (© C. </a:t>
            </a:r>
            <a:r>
              <a:rPr lang="en-US" dirty="0" err="1"/>
              <a:t>Alabouvette</a:t>
            </a:r>
            <a:r>
              <a:rPr lang="en-US" dirty="0"/>
              <a:t>.)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E1FE2-3F49-446B-9378-6773921ED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147" y="506992"/>
            <a:ext cx="8277493" cy="485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5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291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17.4A </a:t>
            </a:r>
            <a:r>
              <a:rPr lang="en-US" b="1" dirty="0" err="1"/>
              <a:t>Hyperparasitism</a:t>
            </a:r>
            <a:r>
              <a:rPr lang="en-US" b="1" dirty="0"/>
              <a:t>.</a:t>
            </a:r>
            <a:r>
              <a:rPr lang="en-US" dirty="0"/>
              <a:t> (A) Thin hyphae of </a:t>
            </a:r>
            <a:r>
              <a:rPr lang="en-US" i="1" dirty="0" err="1"/>
              <a:t>Trichodrerma</a:t>
            </a:r>
            <a:r>
              <a:rPr lang="en-US" dirty="0"/>
              <a:t>, coiling around and penetrating into large hyphae of </a:t>
            </a:r>
            <a:r>
              <a:rPr lang="en-US" i="1" dirty="0" err="1"/>
              <a:t>Rhizoctonia</a:t>
            </a:r>
            <a:r>
              <a:rPr lang="en-US" i="1" dirty="0"/>
              <a:t> </a:t>
            </a:r>
            <a:r>
              <a:rPr lang="en-US" i="1" dirty="0" err="1"/>
              <a:t>solani</a:t>
            </a:r>
            <a:r>
              <a:rPr lang="en-US" dirty="0"/>
              <a:t>. (© C. </a:t>
            </a:r>
            <a:r>
              <a:rPr lang="en-US" dirty="0" err="1"/>
              <a:t>Alabouvette</a:t>
            </a:r>
            <a:r>
              <a:rPr lang="en-US" dirty="0"/>
              <a:t>)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AB645F-DF9B-4351-9F79-5497FFEAC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769" b="50374"/>
          <a:stretch/>
        </p:blipFill>
        <p:spPr>
          <a:xfrm>
            <a:off x="3466532" y="566016"/>
            <a:ext cx="8309894" cy="51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8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291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17.4B </a:t>
            </a:r>
            <a:r>
              <a:rPr lang="en-US" b="1" dirty="0" err="1"/>
              <a:t>Hyperparasitism</a:t>
            </a:r>
            <a:r>
              <a:rPr lang="en-US" b="1" dirty="0"/>
              <a:t>.</a:t>
            </a:r>
            <a:r>
              <a:rPr lang="en-US" dirty="0"/>
              <a:t> (B) Powdery mildew (</a:t>
            </a:r>
            <a:r>
              <a:rPr lang="en-US" i="1" dirty="0" err="1"/>
              <a:t>Sphaerotheca</a:t>
            </a:r>
            <a:r>
              <a:rPr lang="en-US" i="1" dirty="0"/>
              <a:t> </a:t>
            </a:r>
            <a:r>
              <a:rPr lang="en-US" i="1" dirty="0" err="1"/>
              <a:t>fuliginea</a:t>
            </a:r>
            <a:r>
              <a:rPr lang="en-US" dirty="0"/>
              <a:t>) on cucumber. Leaf to the left treated with the biocontrol fungus </a:t>
            </a:r>
            <a:r>
              <a:rPr lang="en-US" i="1" dirty="0" err="1"/>
              <a:t>Tilletiopsis</a:t>
            </a:r>
            <a:r>
              <a:rPr lang="en-US" i="1" dirty="0"/>
              <a:t> minor</a:t>
            </a:r>
            <a:r>
              <a:rPr lang="en-US" dirty="0"/>
              <a:t>, leaf to the right untreated control. (© J. S. Hansen.)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84EC8-C890-4738-9161-27FE4AA49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3" b="49993"/>
          <a:stretch/>
        </p:blipFill>
        <p:spPr>
          <a:xfrm>
            <a:off x="3500861" y="525384"/>
            <a:ext cx="8208630" cy="53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291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17.4C </a:t>
            </a:r>
            <a:r>
              <a:rPr lang="en-US" b="1" dirty="0" err="1"/>
              <a:t>Hyperparasitism</a:t>
            </a:r>
            <a:r>
              <a:rPr lang="en-US" b="1" dirty="0"/>
              <a:t>.</a:t>
            </a:r>
            <a:r>
              <a:rPr lang="en-US" dirty="0"/>
              <a:t> (C) Scanning micrograph of the cucumber leaf. </a:t>
            </a:r>
            <a:r>
              <a:rPr lang="en-US" i="1" dirty="0"/>
              <a:t>T. minor</a:t>
            </a:r>
            <a:r>
              <a:rPr lang="en-US" dirty="0"/>
              <a:t> is parasitizing the cucumber powdery mildew hyphae and conidiophore. (© J. S. Hansen.)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33104-8BB1-4103-A459-9F79375F8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08" t="49996" r="24660"/>
          <a:stretch/>
        </p:blipFill>
        <p:spPr>
          <a:xfrm>
            <a:off x="3483894" y="457200"/>
            <a:ext cx="8539202" cy="53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5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291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17.5 </a:t>
            </a:r>
            <a:r>
              <a:rPr lang="en-US" b="1" dirty="0"/>
              <a:t>The effect of priming: </a:t>
            </a:r>
            <a:r>
              <a:rPr lang="en-US" dirty="0"/>
              <a:t>Chitinase 3 is over-expressed in tomato root first inoculated with Fo47 then by the pathogenic strain. (© C. </a:t>
            </a:r>
            <a:r>
              <a:rPr lang="en-US" dirty="0" err="1"/>
              <a:t>Alabouvette</a:t>
            </a:r>
            <a:r>
              <a:rPr lang="en-US" dirty="0"/>
              <a:t>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2FC30-201A-4682-B9B3-4AEDA2395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374" y="632854"/>
            <a:ext cx="8291462" cy="50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0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4129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17.6 </a:t>
            </a:r>
            <a:r>
              <a:rPr lang="en-US" b="1" dirty="0"/>
              <a:t>The effect on growth of non-inoculated control plants (NI) and plants inoculated by two different strains (L and B) and the mixture of the two strains. Using two strains was not beneficial</a:t>
            </a:r>
            <a:r>
              <a:rPr lang="en-US" dirty="0"/>
              <a:t>. (© C. </a:t>
            </a:r>
            <a:r>
              <a:rPr lang="en-US" dirty="0" err="1"/>
              <a:t>Alabouvette</a:t>
            </a:r>
            <a:r>
              <a:rPr lang="en-US" dirty="0"/>
              <a:t>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EC5F5-301C-43E7-8979-7BE3C2A7F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368" y="457200"/>
            <a:ext cx="6151638" cy="54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99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0A84B1B-39B6-9B4A-8E76-6922C25980EA}" vid="{D9242FBE-5B64-944B-B1BD-C871205241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BI Publishing Document" ma:contentTypeID="0x01010069B5FD5CA16EC044896E185815BC656900AC3B40591ADE9D4189AB506A50530EA3001BE454857497EA4C9B71E17458DD530A" ma:contentTypeVersion="1113" ma:contentTypeDescription="" ma:contentTypeScope="" ma:versionID="3d03e87063b90046857a40ab1847fdfa">
  <xsd:schema xmlns:xsd="http://www.w3.org/2001/XMLSchema" xmlns:xs="http://www.w3.org/2001/XMLSchema" xmlns:p="http://schemas.microsoft.com/office/2006/metadata/properties" xmlns:ns1="http://schemas.microsoft.com/sharepoint/v3" xmlns:ns2="aae25602-732d-457c-a7f8-78df4f2c03dd" xmlns:ns3="b902c567-f504-40a0-b519-bedcf7eaa5ab" xmlns:ns5="e65b4165-bc46-4e61-8a70-c851082fce49" targetNamespace="http://schemas.microsoft.com/office/2006/metadata/properties" ma:root="true" ma:fieldsID="7f1e2aecfeab0154ef6691d74b6b917e" ns1:_="" ns2:_="" ns3:_="" ns5:_="">
    <xsd:import namespace="http://schemas.microsoft.com/sharepoint/v3"/>
    <xsd:import namespace="aae25602-732d-457c-a7f8-78df4f2c03dd"/>
    <xsd:import namespace="b902c567-f504-40a0-b519-bedcf7eaa5ab"/>
    <xsd:import namespace="e65b4165-bc46-4e61-8a70-c851082fce49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ISBN" minOccurs="0"/>
                <xsd:element ref="ns2:TaxCatchAll" minOccurs="0"/>
                <xsd:element ref="ns2:TaxCatchAllLabel" minOccurs="0"/>
                <xsd:element ref="ns3:p52d2a15856145b6a82e28472153071d" minOccurs="0"/>
                <xsd:element ref="ns3:h6cabde5f3794b979b65c54f0736e56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1:Nick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6" nillable="true" ma:displayName="Nickname" ma:internalName="Nick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2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TaxCatchAll" ma:index="9" nillable="true" ma:displayName="Taxonomy Catch All Column" ma:hidden="true" ma:list="{fc39e231-330c-4b21-bd5e-cd75285b7afc}" ma:internalName="TaxCatchAll" ma:readOnly="false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39e231-330c-4b21-bd5e-cd75285b7afc}" ma:internalName="TaxCatchAllLabel" ma:readOnly="true" ma:showField="CatchAllDataLabel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c567-f504-40a0-b519-bedcf7eaa5ab" elementFormDefault="qualified">
    <xsd:import namespace="http://schemas.microsoft.com/office/2006/documentManagement/types"/>
    <xsd:import namespace="http://schemas.microsoft.com/office/infopath/2007/PartnerControls"/>
    <xsd:element name="ISBN" ma:index="3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p52d2a15856145b6a82e28472153071d" ma:index="11" nillable="true" ma:taxonomy="true" ma:internalName="p52d2a15856145b6a82e28472153071d" ma:taxonomyFieldName="PublishingDocType" ma:displayName="Book Project Doc Type" ma:indexed="true" ma:readOnly="false" ma:fieldId="{952d2a15-8561-45b6-a82e-28472153071d}" ma:sspId="a0d34ca7-17c4-4248-8885-186d010e4acd" ma:termSetId="abd6e99a-c800-4ded-9c58-1297dfc77eb0" ma:anchorId="b78d85f5-1e2c-4b7a-9da7-98c55132a0f9" ma:open="false" ma:isKeyword="false">
      <xsd:complexType>
        <xsd:sequence>
          <xsd:element ref="pc:Terms" minOccurs="0" maxOccurs="1"/>
        </xsd:sequence>
      </xsd:complexType>
    </xsd:element>
    <xsd:element name="h6cabde5f3794b979b65c54f0736e561" ma:index="14" nillable="true" ma:taxonomy="true" ma:internalName="h6cabde5f3794b979b65c54f0736e561" ma:taxonomyFieldName="PubProdDocType" ma:displayName="Pub Prod Doc Type" ma:readOnly="false" ma:fieldId="{16cabde5-f379-4b97-9b65-c54f0736e561}" ma:sspId="a0d34ca7-17c4-4248-8885-186d010e4acd" ma:termSetId="53548b36-08af-457a-ae86-f408a7f52a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4165-bc46-4e61-8a70-c851082fc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 xmlns="b902c567-f504-40a0-b519-bedcf7eaa5ab" xsi:nil="true"/>
    <Year xmlns="aae25602-732d-457c-a7f8-78df4f2c03dd" xsi:nil="true"/>
    <TaxCatchAll xmlns="aae25602-732d-457c-a7f8-78df4f2c03dd"/>
    <Nickname xmlns="http://schemas.microsoft.com/sharepoint/v3" xsi:nil="true"/>
    <p52d2a15856145b6a82e28472153071d xmlns="b902c567-f504-40a0-b519-bedcf7eaa5ab">
      <Terms xmlns="http://schemas.microsoft.com/office/infopath/2007/PartnerControls"/>
    </p52d2a15856145b6a82e28472153071d>
    <h6cabde5f3794b979b65c54f0736e561 xmlns="b902c567-f504-40a0-b519-bedcf7eaa5ab">
      <Terms xmlns="http://schemas.microsoft.com/office/infopath/2007/PartnerControls"/>
    </h6cabde5f3794b979b65c54f0736e561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658C8-806E-404E-840D-9BEFB7D100E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DE5FDB-99F2-4D5D-B8C1-7E24B722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25602-732d-457c-a7f8-78df4f2c03dd"/>
    <ds:schemaRef ds:uri="b902c567-f504-40a0-b519-bedcf7eaa5ab"/>
    <ds:schemaRef ds:uri="e65b4165-bc46-4e61-8a70-c851082fc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FB0DB-2AC7-4E5D-85EF-745E5BFF9596}">
  <ds:schemaRefs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e65b4165-bc46-4e61-8a70-c851082fce49"/>
    <ds:schemaRef ds:uri="b902c567-f504-40a0-b519-bedcf7eaa5ab"/>
    <ds:schemaRef ds:uri="aae25602-732d-457c-a7f8-78df4f2c03dd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8E369D6D-FD01-48EE-8E80-E0461E59E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740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Pathology and Plant Diseases</dc:title>
  <dc:creator>Sarah Hilliar</dc:creator>
  <cp:lastModifiedBy>Tim Kapp</cp:lastModifiedBy>
  <cp:revision>17</cp:revision>
  <dcterms:created xsi:type="dcterms:W3CDTF">2020-10-22T15:52:03Z</dcterms:created>
  <dcterms:modified xsi:type="dcterms:W3CDTF">2020-10-22T19:40:27Z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0x01010069B5FD5CA16EC044896E185815BC656900AC3B40591ADE9D4189AB506A50530EA3001BE454857497EA4C9B71E17458DD530A</vt:lpwstr>
  </property>
</Properties>
</file>