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6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4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57" autoAdjust="0"/>
    <p:restoredTop sz="96405" autoAdjust="0"/>
  </p:normalViewPr>
  <p:slideViewPr>
    <p:cSldViewPr snapToGrid="0" snapToObjects="1">
      <p:cViewPr varScale="1">
        <p:scale>
          <a:sx n="83" d="100"/>
          <a:sy n="83" d="100"/>
        </p:scale>
        <p:origin x="-96" y="-752"/>
      </p:cViewPr>
      <p:guideLst>
        <p:guide orient="horz" pos="2160"/>
        <p:guide pos="439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914400" y="4453031"/>
            <a:ext cx="10363200" cy="991419"/>
          </a:xfrm>
        </p:spPr>
        <p:txBody>
          <a:bodyPr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0DA9E4-BD4F-1946-AEBB-461215A8A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94E4BE1-7838-A749-83F3-6162F8AE233C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3FC30CE-78BF-EC41-93AE-662F98F2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187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748351" y="1249681"/>
            <a:ext cx="9550400" cy="43129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3FE9615-B598-CD4C-9347-A609426A0A91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E11CD5B-B7E7-DF45-BE99-D2677DF4A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B2FD223-17F8-B84F-88D5-7208982FDE14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748353" y="486907"/>
            <a:ext cx="9595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HEADING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9594849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283400E-B3B9-5244-B8DC-E27EDC0EC009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E0B021-F61B-9D41-87EE-C0C192829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1532C7-CA48-6649-B812-BE17DA29830E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4510192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80E8AF9-CE86-5946-9640-82EEBAAE30DB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5F34E76-EDEF-A04B-B174-C17F481F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459B059-9087-D14C-A72D-1BF266B97FB7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85384" y="1271589"/>
            <a:ext cx="4510616" cy="4313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9948EA-B26A-D44E-B153-505C779FA0AD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B71895-C95E-BD49-95ED-78BC5A957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75E97F0-DCE2-7543-BB35-366C83809BCA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9D500C-2DAD-E24B-947F-AA454B3B4803}" type="datetimeFigureOut">
              <a:rPr lang="en-US" smtClean="0"/>
              <a:pPr/>
              <a:t>20/11/20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D8636-02F0-2043-B1BF-E7E2D60464E4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072F82FA-FA32-A147-A3BC-614DDD5CA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5109" t="2605" r="-128885" b="1201"/>
          <a:stretch/>
        </p:blipFill>
        <p:spPr>
          <a:xfrm>
            <a:off x="0" y="0"/>
            <a:ext cx="12192000" cy="415290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Plant Pathology and Plant Diseases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9800" y="5455920"/>
            <a:ext cx="7741920" cy="855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© Anne </a:t>
            </a:r>
            <a:r>
              <a:rPr lang="en-GB" dirty="0" err="1">
                <a:solidFill>
                  <a:schemeClr val="bg1"/>
                </a:solidFill>
              </a:rPr>
              <a:t>Marte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, David B. </a:t>
            </a:r>
            <a:r>
              <a:rPr lang="en-GB" dirty="0" err="1">
                <a:solidFill>
                  <a:schemeClr val="bg1"/>
                </a:solidFill>
              </a:rPr>
              <a:t>Collinge</a:t>
            </a:r>
            <a:r>
              <a:rPr lang="en-GB" dirty="0">
                <a:solidFill>
                  <a:schemeClr val="bg1"/>
                </a:solidFill>
              </a:rPr>
              <a:t>, Annika </a:t>
            </a:r>
            <a:r>
              <a:rPr lang="en-GB" dirty="0" err="1">
                <a:solidFill>
                  <a:schemeClr val="bg1"/>
                </a:solidFill>
              </a:rPr>
              <a:t>Djurle</a:t>
            </a:r>
            <a:r>
              <a:rPr lang="en-GB" dirty="0">
                <a:solidFill>
                  <a:schemeClr val="bg1"/>
                </a:solidFill>
              </a:rPr>
              <a:t>, Lisa Munk, Jonathan Yuen and Arne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291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15.9 </a:t>
            </a:r>
            <a:r>
              <a:rPr lang="en-US" b="1" dirty="0"/>
              <a:t>Fruit tree with canker (</a:t>
            </a:r>
            <a:r>
              <a:rPr lang="en-US" b="1" i="1" dirty="0" err="1"/>
              <a:t>Neonectria</a:t>
            </a:r>
            <a:r>
              <a:rPr lang="en-US" b="1" i="1" dirty="0"/>
              <a:t> </a:t>
            </a:r>
            <a:r>
              <a:rPr lang="en-US" b="1" i="1" dirty="0" err="1"/>
              <a:t>ditissima</a:t>
            </a:r>
            <a:r>
              <a:rPr lang="en-US" b="1" dirty="0"/>
              <a:t>).</a:t>
            </a:r>
            <a:r>
              <a:rPr lang="en-US" dirty="0"/>
              <a:t> (© SLU </a:t>
            </a:r>
            <a:r>
              <a:rPr lang="en-US" dirty="0" err="1"/>
              <a:t>Alnarp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02A82F-21D3-450F-9284-79078B90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13" y="457200"/>
            <a:ext cx="7804366" cy="542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5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4006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15.10 </a:t>
            </a:r>
            <a:r>
              <a:rPr lang="en-US" b="1" dirty="0"/>
              <a:t>Ramularia leaf spot in barley (</a:t>
            </a:r>
            <a:r>
              <a:rPr lang="en-US" b="1" i="1" dirty="0"/>
              <a:t>Ramularia </a:t>
            </a:r>
            <a:r>
              <a:rPr lang="en-US" b="1" i="1" dirty="0" err="1"/>
              <a:t>collo-cygni</a:t>
            </a:r>
            <a:r>
              <a:rPr lang="en-US" b="1" dirty="0"/>
              <a:t>). </a:t>
            </a:r>
            <a:r>
              <a:rPr lang="en-US" dirty="0"/>
              <a:t>(A) Slightly rhomboid 1–2 mm spots. (B) Ramularia leaf spot, net blotch and powdery mildew on the same leaf</a:t>
            </a:r>
            <a:r>
              <a:rPr lang="en-US" b="1" dirty="0"/>
              <a:t>.</a:t>
            </a:r>
            <a:r>
              <a:rPr lang="en-US" dirty="0"/>
              <a:t> (©A. Djurle.)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9E2F93-E2E7-4646-938B-0D4269E6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516" y="457200"/>
            <a:ext cx="5457967" cy="54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1328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15.11 </a:t>
            </a:r>
            <a:r>
              <a:rPr lang="en-US" b="1" dirty="0"/>
              <a:t>Ploughing and other deep tillage methods have both ‘pros’ and ‘cons’. Buried crop residues, and pathogens on them, will decompose faster than on the ground surface.</a:t>
            </a:r>
            <a:r>
              <a:rPr lang="en-US" dirty="0"/>
              <a:t> (© L. Munk.)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9B577E-F51D-44CB-8D95-54EF945D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84" y="457200"/>
            <a:ext cx="7198057" cy="541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0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583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15.12 </a:t>
            </a:r>
            <a:r>
              <a:rPr lang="en-US" b="1" dirty="0"/>
              <a:t>(A) Winter wheat plants with tan spot (caused by </a:t>
            </a:r>
            <a:r>
              <a:rPr lang="en-US" b="1" i="1" dirty="0" err="1"/>
              <a:t>Pyrenophora</a:t>
            </a:r>
            <a:r>
              <a:rPr lang="en-US" b="1" i="1" dirty="0"/>
              <a:t> </a:t>
            </a:r>
            <a:r>
              <a:rPr lang="en-US" b="1" i="1" dirty="0" err="1"/>
              <a:t>tritici-repentis</a:t>
            </a:r>
            <a:r>
              <a:rPr lang="en-US" b="1" dirty="0"/>
              <a:t>) and straw residues with </a:t>
            </a:r>
            <a:r>
              <a:rPr lang="en-US" b="1" dirty="0" err="1"/>
              <a:t>pseudothecia</a:t>
            </a:r>
            <a:r>
              <a:rPr lang="en-US" b="1" dirty="0"/>
              <a:t> from the previous year's winter wheat crop. (B) Eyespot in winter wheat (caused by </a:t>
            </a:r>
            <a:r>
              <a:rPr lang="en-US" b="1" i="1" dirty="0" err="1"/>
              <a:t>Oculimacula</a:t>
            </a:r>
            <a:r>
              <a:rPr lang="en-US" b="1" i="1" dirty="0"/>
              <a:t> </a:t>
            </a:r>
            <a:r>
              <a:rPr lang="en-US" b="1" i="1" dirty="0" err="1"/>
              <a:t>yallundae</a:t>
            </a:r>
            <a:r>
              <a:rPr lang="en-US" b="1" dirty="0"/>
              <a:t>).</a:t>
            </a:r>
            <a:r>
              <a:rPr lang="en-US" dirty="0"/>
              <a:t> (© Swedish Board of Agriculture, P. </a:t>
            </a:r>
            <a:r>
              <a:rPr lang="en-US" dirty="0" err="1"/>
              <a:t>Waern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7E6C60-0E06-4AC3-B79A-DB4990D2C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86" y="573774"/>
            <a:ext cx="6966579" cy="5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6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828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15.13 </a:t>
            </a:r>
            <a:r>
              <a:rPr lang="en-US" b="1" dirty="0"/>
              <a:t>A severe case of common scab caused by </a:t>
            </a:r>
            <a:r>
              <a:rPr lang="en-US" b="1" i="1" dirty="0"/>
              <a:t>Streptomyces </a:t>
            </a:r>
            <a:r>
              <a:rPr lang="en-US" b="1" i="1" dirty="0" err="1"/>
              <a:t>scabiei</a:t>
            </a:r>
            <a:r>
              <a:rPr lang="en-US" b="1" dirty="0"/>
              <a:t>.</a:t>
            </a:r>
            <a:r>
              <a:rPr lang="en-US" dirty="0"/>
              <a:t> </a:t>
            </a:r>
            <a:r>
              <a:rPr lang="en-GB" dirty="0" smtClean="0"/>
              <a:t> </a:t>
            </a:r>
            <a:r>
              <a:rPr lang="en-GB" dirty="0"/>
              <a:t>(© Department of Plant Protection Biology, SLU, </a:t>
            </a:r>
            <a:r>
              <a:rPr lang="en-GB" dirty="0" err="1"/>
              <a:t>Alnarp</a:t>
            </a:r>
            <a:r>
              <a:rPr lang="en-GB" dirty="0"/>
              <a:t>.)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EA8E98-9DA2-4DEE-B49F-774222B9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025" y="457200"/>
            <a:ext cx="5510193" cy="54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2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446274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15.14 </a:t>
            </a:r>
            <a:r>
              <a:rPr lang="en-US" b="1" dirty="0"/>
              <a:t>Plants infected with wheat dwarf virus (WDV). An effect from early sowing of winter wheat when vectors were active.</a:t>
            </a:r>
            <a:r>
              <a:rPr lang="en-US" dirty="0"/>
              <a:t> (A. </a:t>
            </a:r>
            <a:r>
              <a:rPr lang="en-US" dirty="0" err="1"/>
              <a:t>Djurberg</a:t>
            </a:r>
            <a:r>
              <a:rPr lang="en-US" dirty="0"/>
              <a:t>, Courtesy of Swedish Board of Agriculture.)</a:t>
            </a:r>
            <a:endParaRPr lang="en-GB" dirty="0"/>
          </a:p>
          <a:p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7EDB51-1B5E-48BE-BB54-05BAB1D2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782" y="457200"/>
            <a:ext cx="3799463" cy="549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7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282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15.15 </a:t>
            </a:r>
            <a:r>
              <a:rPr lang="en-US" b="1" dirty="0"/>
              <a:t>Spring oilseed rape with black spot (</a:t>
            </a:r>
            <a:r>
              <a:rPr lang="en-US" b="1" i="1" dirty="0"/>
              <a:t>Alternaria </a:t>
            </a:r>
            <a:r>
              <a:rPr lang="en-US" b="1" i="1" dirty="0" err="1"/>
              <a:t>brassica</a:t>
            </a:r>
            <a:r>
              <a:rPr lang="en-US" b="1" dirty="0" err="1"/>
              <a:t>e</a:t>
            </a:r>
            <a:r>
              <a:rPr lang="en-US" b="1" dirty="0"/>
              <a:t>).</a:t>
            </a:r>
            <a:r>
              <a:rPr lang="en-US" dirty="0"/>
              <a:t> (©A. Djurle.)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F36274-985A-4F42-BB7C-CF7068B91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24" y="552734"/>
            <a:ext cx="7147925" cy="52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8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5249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15.16 </a:t>
            </a:r>
            <a:r>
              <a:rPr lang="en-US" b="1" dirty="0"/>
              <a:t>Shallow sowing increases the risk for up-freezing of autumn-sown cereals. </a:t>
            </a:r>
            <a:r>
              <a:rPr lang="en-US" b="1" i="1" dirty="0" err="1"/>
              <a:t>Cephalosporium</a:t>
            </a:r>
            <a:r>
              <a:rPr lang="en-US" b="1" dirty="0"/>
              <a:t> </a:t>
            </a:r>
            <a:r>
              <a:rPr lang="en-US" b="1" i="1" dirty="0"/>
              <a:t>stripe</a:t>
            </a:r>
            <a:r>
              <a:rPr lang="en-US" b="1" dirty="0"/>
              <a:t> is caused by </a:t>
            </a:r>
            <a:r>
              <a:rPr lang="en-US" b="1" i="1" dirty="0" err="1"/>
              <a:t>Hymenula</a:t>
            </a:r>
            <a:r>
              <a:rPr lang="en-US" b="1" i="1" dirty="0"/>
              <a:t> </a:t>
            </a:r>
            <a:r>
              <a:rPr lang="en-US" b="1" i="1" dirty="0" err="1"/>
              <a:t>cerealis</a:t>
            </a:r>
            <a:r>
              <a:rPr lang="en-US" b="1" dirty="0"/>
              <a:t> that grows in the vascular system of the host plant.</a:t>
            </a:r>
            <a:r>
              <a:rPr lang="en-US" dirty="0"/>
              <a:t> (©A. </a:t>
            </a:r>
            <a:r>
              <a:rPr lang="en-US" dirty="0" err="1"/>
              <a:t>Djurle</a:t>
            </a:r>
            <a:r>
              <a:rPr lang="en-US" dirty="0" smtClean="0"/>
              <a:t>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311CD9-358B-4D76-AD4F-4CAA5B015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032" y="457200"/>
            <a:ext cx="3357763" cy="55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403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15.17 </a:t>
            </a:r>
            <a:r>
              <a:rPr lang="en-US" b="1" dirty="0"/>
              <a:t>Diseases caused by quarantine pathogens. (A) Ring rot in potato caused by </a:t>
            </a:r>
            <a:r>
              <a:rPr lang="en-US" b="1" i="1" dirty="0" err="1"/>
              <a:t>Clavibacter</a:t>
            </a:r>
            <a:r>
              <a:rPr lang="en-US" b="1" i="1" dirty="0"/>
              <a:t> </a:t>
            </a:r>
            <a:r>
              <a:rPr lang="en-US" b="1" i="1" dirty="0" err="1"/>
              <a:t>sepedonicus</a:t>
            </a:r>
            <a:r>
              <a:rPr lang="en-US" b="1" dirty="0"/>
              <a:t>. (B) Brown rot caused by </a:t>
            </a:r>
            <a:r>
              <a:rPr lang="en-US" b="1" i="1" dirty="0" err="1"/>
              <a:t>Ralstonia</a:t>
            </a:r>
            <a:r>
              <a:rPr lang="en-US" b="1" i="1" dirty="0"/>
              <a:t> solanacearum.</a:t>
            </a:r>
            <a:r>
              <a:rPr lang="en-US" b="1" dirty="0"/>
              <a:t> </a:t>
            </a:r>
            <a:r>
              <a:rPr lang="en-GB" dirty="0"/>
              <a:t>(© Department of Plant Protection Biology, SLU, </a:t>
            </a:r>
            <a:r>
              <a:rPr lang="en-GB" dirty="0" err="1"/>
              <a:t>Alnarp</a:t>
            </a:r>
            <a:r>
              <a:rPr lang="en-GB"/>
              <a:t>.)</a:t>
            </a:r>
            <a:r>
              <a:rPr lang="en-GB" b="1"/>
              <a:t> 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4C5189-8EE8-4C93-AD2F-1269A769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07" y="1653570"/>
            <a:ext cx="11292386" cy="38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9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583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15.18 </a:t>
            </a:r>
            <a:r>
              <a:rPr lang="en-US" b="1" dirty="0"/>
              <a:t>Plum pox virus showing typical ringspot symptoms in plum (</a:t>
            </a:r>
            <a:r>
              <a:rPr lang="en-US" b="1" i="1" dirty="0"/>
              <a:t>Prunus </a:t>
            </a:r>
            <a:r>
              <a:rPr lang="en-US" b="1" i="1" dirty="0" err="1"/>
              <a:t>domestica</a:t>
            </a:r>
            <a:r>
              <a:rPr lang="en-US" b="1" dirty="0"/>
              <a:t>). This virus directly affects fruit quality and yield and is considered as a quarantine virus in several countries. </a:t>
            </a:r>
            <a:r>
              <a:rPr lang="en-US" dirty="0"/>
              <a:t>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CEF0C3-9DD1-4559-80E9-9A27DCD85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559" y="457200"/>
            <a:ext cx="7175220" cy="53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0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5084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15.1 </a:t>
            </a:r>
            <a:r>
              <a:rPr lang="en-US" b="1" dirty="0"/>
              <a:t>Ergot caused by </a:t>
            </a:r>
            <a:r>
              <a:rPr lang="en-US" b="1" i="1" dirty="0" err="1"/>
              <a:t>Claviceps</a:t>
            </a:r>
            <a:r>
              <a:rPr lang="en-US" b="1" i="1" dirty="0"/>
              <a:t> </a:t>
            </a:r>
            <a:r>
              <a:rPr lang="en-US" b="1" i="1" dirty="0" err="1"/>
              <a:t>purpurea</a:t>
            </a:r>
            <a:r>
              <a:rPr lang="en-US" b="1" dirty="0"/>
              <a:t>, here in hybrid rye.</a:t>
            </a:r>
            <a:r>
              <a:rPr lang="en-US" dirty="0"/>
              <a:t> (P. </a:t>
            </a:r>
            <a:r>
              <a:rPr lang="en-US" dirty="0" err="1"/>
              <a:t>Waern</a:t>
            </a:r>
            <a:r>
              <a:rPr lang="en-US" dirty="0"/>
              <a:t>, Courtesy of Swedish Board</a:t>
            </a:r>
            <a:endParaRPr lang="en-GB" dirty="0"/>
          </a:p>
          <a:p>
            <a:r>
              <a:rPr lang="en-US" dirty="0"/>
              <a:t>of Agriculture.)</a:t>
            </a: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80A8AF1-A1B4-43B9-B51C-F28DBEBF5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982" y="457200"/>
            <a:ext cx="3673773" cy="551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30992" y="457200"/>
            <a:ext cx="11474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15.2 </a:t>
            </a:r>
            <a:r>
              <a:rPr lang="en-US" b="1" dirty="0"/>
              <a:t>Diseases in barley caused by seedborne pathogens. (A) </a:t>
            </a:r>
            <a:r>
              <a:rPr lang="en-US" b="1" dirty="0" err="1"/>
              <a:t>Bipolaris</a:t>
            </a:r>
            <a:r>
              <a:rPr lang="en-US" b="1" dirty="0"/>
              <a:t> root and foot rot caused by </a:t>
            </a:r>
            <a:r>
              <a:rPr lang="en-US" b="1" i="1" dirty="0" err="1"/>
              <a:t>Bipolaris</a:t>
            </a:r>
            <a:r>
              <a:rPr lang="en-US" b="1" i="1" dirty="0"/>
              <a:t> </a:t>
            </a:r>
            <a:r>
              <a:rPr lang="en-US" b="1" i="1" dirty="0" err="1"/>
              <a:t>sorokiniana</a:t>
            </a:r>
            <a:r>
              <a:rPr lang="en-US" b="1" dirty="0"/>
              <a:t>. (B) Net blotch caused by </a:t>
            </a:r>
            <a:r>
              <a:rPr lang="en-US" b="1" i="1" dirty="0" err="1"/>
              <a:t>Pyrenophora</a:t>
            </a:r>
            <a:r>
              <a:rPr lang="en-US" b="1" i="1" dirty="0"/>
              <a:t> teres</a:t>
            </a:r>
            <a:r>
              <a:rPr lang="en-US" b="1" dirty="0"/>
              <a:t>.</a:t>
            </a:r>
            <a:r>
              <a:rPr lang="en-US" dirty="0"/>
              <a:t> (P. </a:t>
            </a:r>
            <a:r>
              <a:rPr lang="en-US" dirty="0" err="1"/>
              <a:t>Waern</a:t>
            </a:r>
            <a:r>
              <a:rPr lang="en-US" dirty="0"/>
              <a:t>, Courtesy of Swedish Board</a:t>
            </a:r>
            <a:endParaRPr lang="en-GB" dirty="0"/>
          </a:p>
          <a:p>
            <a:r>
              <a:rPr lang="en-US" dirty="0"/>
              <a:t>of Agriculture.)</a:t>
            </a:r>
            <a:endParaRPr lang="en-GB" dirty="0"/>
          </a:p>
          <a:p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AC71FE8-93F1-4C45-885B-E18FD3032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46" y="1626751"/>
            <a:ext cx="9299812" cy="42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0758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15.3 </a:t>
            </a:r>
            <a:r>
              <a:rPr lang="en-US" b="1" dirty="0"/>
              <a:t>(A) </a:t>
            </a:r>
            <a:r>
              <a:rPr lang="en-US" b="1" dirty="0" err="1"/>
              <a:t>Fireblight</a:t>
            </a:r>
            <a:r>
              <a:rPr lang="en-US" b="1" dirty="0"/>
              <a:t> (Erwinia </a:t>
            </a:r>
            <a:r>
              <a:rPr lang="en-US" b="1" dirty="0" err="1"/>
              <a:t>amylovora</a:t>
            </a:r>
            <a:r>
              <a:rPr lang="en-US" b="1" dirty="0"/>
              <a:t>) on pear (B) Incineration of trees with </a:t>
            </a:r>
            <a:r>
              <a:rPr lang="en-US" b="1" dirty="0" err="1"/>
              <a:t>fireblight</a:t>
            </a:r>
            <a:r>
              <a:rPr lang="en-US" dirty="0"/>
              <a:t>. </a:t>
            </a:r>
            <a:r>
              <a:rPr lang="en-GB" dirty="0"/>
              <a:t>(A,B; © Department of Plant Protection Biology, SLU, </a:t>
            </a:r>
            <a:r>
              <a:rPr lang="en-GB" dirty="0" err="1"/>
              <a:t>Alnarp</a:t>
            </a:r>
            <a:r>
              <a:rPr lang="en-GB" dirty="0" smtClean="0"/>
              <a:t>.) </a:t>
            </a:r>
            <a:endParaRPr lang="en-US" dirty="0"/>
          </a:p>
          <a:p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35C836B-78A9-4E2C-84D9-D08D30E3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60" y="1675220"/>
            <a:ext cx="8707840" cy="39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1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15.4 </a:t>
            </a:r>
            <a:r>
              <a:rPr lang="en-US" b="1" dirty="0"/>
              <a:t>(A) An elm tree slowly dying from Dutch elm disease. (B) Removal of dead elm trees.</a:t>
            </a:r>
            <a:r>
              <a:rPr lang="en-US" dirty="0"/>
              <a:t> (© J. </a:t>
            </a:r>
            <a:r>
              <a:rPr lang="en-US" dirty="0" err="1"/>
              <a:t>Stenlid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1AB8A0-ED93-4861-B1CA-4440FB01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01" y="1323104"/>
            <a:ext cx="9021739" cy="45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1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5398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15.5 </a:t>
            </a:r>
            <a:r>
              <a:rPr lang="en-US" b="1" dirty="0"/>
              <a:t>Viral diseases in potato can cause huge yield losses. It is very important to remove infected plants in the seed potato fields.</a:t>
            </a:r>
            <a:r>
              <a:rPr lang="en-US" dirty="0"/>
              <a:t>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5D3A0CD-77C0-403B-9270-4D5F03995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569" y="445008"/>
            <a:ext cx="4117901" cy="54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760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15.6 </a:t>
            </a:r>
            <a:r>
              <a:rPr lang="en-US" b="1" dirty="0"/>
              <a:t>Chocolate spot caused by </a:t>
            </a:r>
            <a:r>
              <a:rPr lang="en-US" b="1" i="1" dirty="0"/>
              <a:t>Botrytis </a:t>
            </a:r>
            <a:r>
              <a:rPr lang="en-US" b="1" i="1" dirty="0" err="1"/>
              <a:t>fabae</a:t>
            </a:r>
            <a:r>
              <a:rPr lang="en-US" b="1" dirty="0"/>
              <a:t> in </a:t>
            </a:r>
            <a:r>
              <a:rPr lang="en-US" b="1" dirty="0" err="1"/>
              <a:t>faba</a:t>
            </a:r>
            <a:r>
              <a:rPr lang="en-US" b="1" dirty="0"/>
              <a:t> bean (</a:t>
            </a:r>
            <a:r>
              <a:rPr lang="en-US" b="1" i="1" dirty="0" err="1"/>
              <a:t>Vicia</a:t>
            </a:r>
            <a:r>
              <a:rPr lang="en-US" b="1" i="1" dirty="0"/>
              <a:t> </a:t>
            </a:r>
            <a:r>
              <a:rPr lang="en-US" b="1" i="1" dirty="0" err="1"/>
              <a:t>faba</a:t>
            </a:r>
            <a:r>
              <a:rPr lang="en-US" b="1" dirty="0"/>
              <a:t>).</a:t>
            </a:r>
            <a:r>
              <a:rPr lang="en-US" dirty="0"/>
              <a:t> (©A. Djurle.)</a:t>
            </a:r>
            <a:r>
              <a:rPr lang="en-GB" b="1" dirty="0"/>
              <a:t> 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E9DB48-ADE5-4E7F-B412-7ACE6416E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388" y="566382"/>
            <a:ext cx="6997799" cy="52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1136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15.7 </a:t>
            </a:r>
            <a:r>
              <a:rPr lang="en-US" b="1" dirty="0"/>
              <a:t>Clusters of aecia on wild barberry (</a:t>
            </a:r>
            <a:r>
              <a:rPr lang="en-US" b="1" i="1" dirty="0"/>
              <a:t>Berberis vulgaris</a:t>
            </a:r>
            <a:r>
              <a:rPr lang="en-US" b="1" dirty="0"/>
              <a:t>), the alternate host of stem rust (</a:t>
            </a:r>
            <a:r>
              <a:rPr lang="en-US" b="1" i="1" dirty="0"/>
              <a:t>Puccinia </a:t>
            </a:r>
            <a:r>
              <a:rPr lang="en-US" b="1" i="1" dirty="0" err="1"/>
              <a:t>graminis</a:t>
            </a:r>
            <a:r>
              <a:rPr lang="en-US" b="1" dirty="0"/>
              <a:t>) and stripe rust (</a:t>
            </a:r>
            <a:r>
              <a:rPr lang="en-US" b="1" i="1" dirty="0"/>
              <a:t>P. </a:t>
            </a:r>
            <a:r>
              <a:rPr lang="en-US" b="1" i="1" dirty="0" err="1"/>
              <a:t>striiformis</a:t>
            </a:r>
            <a:r>
              <a:rPr lang="en-US" b="1" dirty="0"/>
              <a:t>). (</a:t>
            </a:r>
            <a:r>
              <a:rPr lang="en-US" dirty="0"/>
              <a:t>A) Aecia on a shoot. (B) </a:t>
            </a:r>
            <a:r>
              <a:rPr lang="en-US" dirty="0" err="1"/>
              <a:t>Aecial</a:t>
            </a:r>
            <a:r>
              <a:rPr lang="en-US" dirty="0"/>
              <a:t> cups on the underside of a leaf. (©A. Djurle.)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83BD7B-48CC-48CE-A5D4-5D9EE6544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72" y="1695323"/>
            <a:ext cx="8851256" cy="37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36514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15.8 </a:t>
            </a:r>
            <a:r>
              <a:rPr lang="en-US" b="1" dirty="0"/>
              <a:t>Cucumber green mottle mosaic virus is very infectious. Infected plants should be recognized and removed at an early stage in the culture.</a:t>
            </a:r>
            <a:r>
              <a:rPr lang="en-US" dirty="0"/>
              <a:t>  (© D-R. </a:t>
            </a:r>
            <a:r>
              <a:rPr lang="en-US" dirty="0" err="1"/>
              <a:t>Blystad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C20582-D5B9-47BA-ADB4-2118FCCA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48" y="457199"/>
            <a:ext cx="7253603" cy="54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4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2" id="{20A84B1B-39B6-9B4A-8E76-6922C25980EA}" vid="{D9242FBE-5B64-944B-B1BD-C871205241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BN xmlns="b902c567-f504-40a0-b519-bedcf7eaa5ab" xsi:nil="true"/>
    <Year xmlns="aae25602-732d-457c-a7f8-78df4f2c03dd" xsi:nil="true"/>
    <TaxCatchAll xmlns="aae25602-732d-457c-a7f8-78df4f2c03dd"/>
    <Nickname xmlns="http://schemas.microsoft.com/sharepoint/v3" xsi:nil="true"/>
    <p52d2a15856145b6a82e28472153071d xmlns="b902c567-f504-40a0-b519-bedcf7eaa5ab">
      <Terms xmlns="http://schemas.microsoft.com/office/infopath/2007/PartnerControls"/>
    </p52d2a15856145b6a82e28472153071d>
    <h6cabde5f3794b979b65c54f0736e561 xmlns="b902c567-f504-40a0-b519-bedcf7eaa5ab">
      <Terms xmlns="http://schemas.microsoft.com/office/infopath/2007/PartnerControls"/>
    </h6cabde5f3794b979b65c54f0736e561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ABI Publishing Document" ma:contentTypeID="0x01010069B5FD5CA16EC044896E185815BC656900AC3B40591ADE9D4189AB506A50530EA3001BE454857497EA4C9B71E17458DD530A" ma:contentTypeVersion="1113" ma:contentTypeDescription="" ma:contentTypeScope="" ma:versionID="3d03e87063b90046857a40ab1847fdfa">
  <xsd:schema xmlns:xsd="http://www.w3.org/2001/XMLSchema" xmlns:xs="http://www.w3.org/2001/XMLSchema" xmlns:p="http://schemas.microsoft.com/office/2006/metadata/properties" xmlns:ns1="http://schemas.microsoft.com/sharepoint/v3" xmlns:ns2="aae25602-732d-457c-a7f8-78df4f2c03dd" xmlns:ns3="b902c567-f504-40a0-b519-bedcf7eaa5ab" xmlns:ns5="e65b4165-bc46-4e61-8a70-c851082fce49" targetNamespace="http://schemas.microsoft.com/office/2006/metadata/properties" ma:root="true" ma:fieldsID="7f1e2aecfeab0154ef6691d74b6b917e" ns1:_="" ns2:_="" ns3:_="" ns5:_="">
    <xsd:import namespace="http://schemas.microsoft.com/sharepoint/v3"/>
    <xsd:import namespace="aae25602-732d-457c-a7f8-78df4f2c03dd"/>
    <xsd:import namespace="b902c567-f504-40a0-b519-bedcf7eaa5ab"/>
    <xsd:import namespace="e65b4165-bc46-4e61-8a70-c851082fce49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3:ISBN" minOccurs="0"/>
                <xsd:element ref="ns2:TaxCatchAll" minOccurs="0"/>
                <xsd:element ref="ns2:TaxCatchAllLabel" minOccurs="0"/>
                <xsd:element ref="ns3:p52d2a15856145b6a82e28472153071d" minOccurs="0"/>
                <xsd:element ref="ns3:h6cabde5f3794b979b65c54f0736e56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2:_dlc_DocId" minOccurs="0"/>
                <xsd:element ref="ns2:_dlc_DocIdUrl" minOccurs="0"/>
                <xsd:element ref="ns2:_dlc_DocIdPersistId" minOccurs="0"/>
                <xsd:element ref="ns1:Nick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26" nillable="true" ma:displayName="Nickname" ma:internalName="Nicknam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25602-732d-457c-a7f8-78df4f2c03dd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format="Dropdown" ma:internalName="Year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</xsd:restriction>
      </xsd:simpleType>
    </xsd:element>
    <xsd:element name="TaxCatchAll" ma:index="9" nillable="true" ma:displayName="Taxonomy Catch All Column" ma:hidden="true" ma:list="{fc39e231-330c-4b21-bd5e-cd75285b7afc}" ma:internalName="TaxCatchAll" ma:readOnly="false" ma:showField="CatchAllData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c39e231-330c-4b21-bd5e-cd75285b7afc}" ma:internalName="TaxCatchAllLabel" ma:readOnly="true" ma:showField="CatchAllDataLabel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2c567-f504-40a0-b519-bedcf7eaa5ab" elementFormDefault="qualified">
    <xsd:import namespace="http://schemas.microsoft.com/office/2006/documentManagement/types"/>
    <xsd:import namespace="http://schemas.microsoft.com/office/infopath/2007/PartnerControls"/>
    <xsd:element name="ISBN" ma:index="3" nillable="true" ma:displayName="ISBN" ma:internalName="ISBN" ma:readOnly="false">
      <xsd:simpleType>
        <xsd:restriction base="dms:Text">
          <xsd:maxLength value="255"/>
        </xsd:restriction>
      </xsd:simpleType>
    </xsd:element>
    <xsd:element name="p52d2a15856145b6a82e28472153071d" ma:index="11" nillable="true" ma:taxonomy="true" ma:internalName="p52d2a15856145b6a82e28472153071d" ma:taxonomyFieldName="PublishingDocType" ma:displayName="Book Project Doc Type" ma:indexed="true" ma:readOnly="false" ma:fieldId="{952d2a15-8561-45b6-a82e-28472153071d}" ma:sspId="a0d34ca7-17c4-4248-8885-186d010e4acd" ma:termSetId="abd6e99a-c800-4ded-9c58-1297dfc77eb0" ma:anchorId="b78d85f5-1e2c-4b7a-9da7-98c55132a0f9" ma:open="false" ma:isKeyword="false">
      <xsd:complexType>
        <xsd:sequence>
          <xsd:element ref="pc:Terms" minOccurs="0" maxOccurs="1"/>
        </xsd:sequence>
      </xsd:complexType>
    </xsd:element>
    <xsd:element name="h6cabde5f3794b979b65c54f0736e561" ma:index="14" nillable="true" ma:taxonomy="true" ma:internalName="h6cabde5f3794b979b65c54f0736e561" ma:taxonomyFieldName="PubProdDocType" ma:displayName="Pub Prod Doc Type" ma:readOnly="false" ma:fieldId="{16cabde5-f379-4b97-9b65-c54f0736e561}" ma:sspId="a0d34ca7-17c4-4248-8885-186d010e4acd" ma:termSetId="53548b36-08af-457a-ae86-f408a7f52a8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b4165-bc46-4e61-8a70-c851082fc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0FB0DB-2AC7-4E5D-85EF-745E5BFF9596}">
  <ds:schemaRefs>
    <ds:schemaRef ds:uri="http://schemas.microsoft.com/office/2006/documentManagement/types"/>
    <ds:schemaRef ds:uri="b902c567-f504-40a0-b519-bedcf7eaa5ab"/>
    <ds:schemaRef ds:uri="http://schemas.microsoft.com/sharepoint/v3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aae25602-732d-457c-a7f8-78df4f2c03dd"/>
    <ds:schemaRef ds:uri="http://schemas.microsoft.com/office/2006/metadata/properties"/>
    <ds:schemaRef ds:uri="http://schemas.openxmlformats.org/package/2006/metadata/core-properties"/>
    <ds:schemaRef ds:uri="e65b4165-bc46-4e61-8a70-c851082fce4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9DE5FDB-99F2-4D5D-B8C1-7E24B7220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e25602-732d-457c-a7f8-78df4f2c03dd"/>
    <ds:schemaRef ds:uri="b902c567-f504-40a0-b519-bedcf7eaa5ab"/>
    <ds:schemaRef ds:uri="e65b4165-bc46-4e61-8a70-c851082fce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7658C8-806E-404E-840D-9BEFB7D100E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E369D6D-FD01-48EE-8E80-E0461E59E7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</TotalTime>
  <Words>808</Words>
  <Application>Microsoft Macintosh PowerPoint</Application>
  <PresentationFormat>Custom</PresentationFormat>
  <Paragraphs>40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Pathology and Plant Diseases</dc:title>
  <dc:creator>Sarah Hilliar</dc:creator>
  <cp:lastModifiedBy>Arne Tronsmo</cp:lastModifiedBy>
  <cp:revision>24</cp:revision>
  <dcterms:created xsi:type="dcterms:W3CDTF">2020-10-22T15:52:03Z</dcterms:created>
  <dcterms:modified xsi:type="dcterms:W3CDTF">2020-11-20T17:17:01Z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etDate">
    <vt:lpwstr>2020-10-22T14:18:09Z</vt:lpwstr>
  </property>
  <property fmtid="{D5CDD505-2E9C-101B-9397-08002B2CF9AE}" pid="4" name="MSIP_Label_2e892a75-59a0-4e0e-9b97-f68af558ca2b_Method">
    <vt:lpwstr>Standard</vt:lpwstr>
  </property>
  <property fmtid="{D5CDD505-2E9C-101B-9397-08002B2CF9AE}" pid="5" name="MSIP_Label_2e892a75-59a0-4e0e-9b97-f68af558ca2b_Name">
    <vt:lpwstr>2e892a75-59a0-4e0e-9b97-f68af558ca2b</vt:lpwstr>
  </property>
  <property fmtid="{D5CDD505-2E9C-101B-9397-08002B2CF9AE}" pid="6" name="MSIP_Label_2e892a75-59a0-4e0e-9b97-f68af558ca2b_SiteId">
    <vt:lpwstr>9f1098df-eebc-4be7-9878-bc3c8d059fd7</vt:lpwstr>
  </property>
  <property fmtid="{D5CDD505-2E9C-101B-9397-08002B2CF9AE}" pid="7" name="MSIP_Label_2e892a75-59a0-4e0e-9b97-f68af558ca2b_ActionId">
    <vt:lpwstr>f9db534a-7766-4d51-af3c-0344de2b8805</vt:lpwstr>
  </property>
  <property fmtid="{D5CDD505-2E9C-101B-9397-08002B2CF9AE}" pid="8" name="MSIP_Label_2e892a75-59a0-4e0e-9b97-f68af558ca2b_ContentBits">
    <vt:lpwstr>0</vt:lpwstr>
  </property>
  <property fmtid="{D5CDD505-2E9C-101B-9397-08002B2CF9AE}" pid="9" name="ContentTypeId">
    <vt:lpwstr>0x01010069B5FD5CA16EC044896E185815BC656900AC3B40591ADE9D4189AB506A50530EA3001BE454857497EA4C9B71E17458DD530A</vt:lpwstr>
  </property>
</Properties>
</file>