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6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3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9500E"/>
    <a:srgbClr val="368729"/>
    <a:srgbClr val="F8634F"/>
    <a:srgbClr val="607C2F"/>
    <a:srgbClr val="607C5E"/>
    <a:srgbClr val="49662C"/>
    <a:srgbClr val="478E06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57" autoAdjust="0"/>
    <p:restoredTop sz="96405" autoAdjust="0"/>
  </p:normalViewPr>
  <p:slideViewPr>
    <p:cSldViewPr snapToGrid="0" snapToObjects="1">
      <p:cViewPr varScale="1">
        <p:scale>
          <a:sx n="70" d="100"/>
          <a:sy n="70" d="100"/>
        </p:scale>
        <p:origin x="828" y="54"/>
      </p:cViewPr>
      <p:guideLst>
        <p:guide orient="horz" pos="2160"/>
        <p:guide pos="4392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AA853A1-56EF-DA4E-8CAC-CDB94D0D71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152900"/>
          </a:xfrm>
          <a:noFill/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0" y="4152900"/>
            <a:ext cx="12192000" cy="2705100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914400" y="4453031"/>
            <a:ext cx="10363200" cy="991419"/>
          </a:xfrm>
        </p:spPr>
        <p:txBody>
          <a:bodyPr anchor="t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0DA9E4-BD4F-1946-AEBB-461215A8A4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94E4BE1-7838-A749-83F3-6162F8AE233C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3FC30CE-78BF-EC41-93AE-662F98F20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05187"/>
            <a:ext cx="12192000" cy="32006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748351" y="1249681"/>
            <a:ext cx="9550400" cy="43129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FE9615-B598-CD4C-9347-A609426A0A91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11CD5B-B7E7-DF45-BE99-D2677DF4A1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2FD223-17F8-B84F-88D5-7208982FDE14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1748353" y="486907"/>
            <a:ext cx="95952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HEADING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585809" y="1272382"/>
            <a:ext cx="9594849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83400E-B3B9-5244-B8DC-E27EDC0EC009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E0B021-F61B-9D41-87EE-C0C1928291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F1532C7-CA48-6649-B812-BE17DA29830E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585809" y="1272382"/>
            <a:ext cx="4510192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585809" y="274639"/>
            <a:ext cx="9594849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6096001" y="1272382"/>
            <a:ext cx="508465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0E8AF9-CE86-5946-9640-82EEBAAE30DB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F34E76-EDEF-A04B-B174-C17F481FF1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459B059-9087-D14C-A72D-1BF266B97FB7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585809" y="274639"/>
            <a:ext cx="9594849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6096001" y="1272382"/>
            <a:ext cx="508465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723AA0-CB4E-ED46-9C07-0B9DE5D695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85384" y="1271589"/>
            <a:ext cx="4510616" cy="4313237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9948EA-B26A-D44E-B153-505C779FA0AD}"/>
              </a:ext>
            </a:extLst>
          </p:cNvPr>
          <p:cNvSpPr/>
          <p:nvPr userDrawn="1"/>
        </p:nvSpPr>
        <p:spPr>
          <a:xfrm>
            <a:off x="0" y="6287414"/>
            <a:ext cx="12192000" cy="570586"/>
          </a:xfrm>
          <a:prstGeom prst="rect">
            <a:avLst/>
          </a:prstGeom>
          <a:solidFill>
            <a:srgbClr val="368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B71895-C95E-BD49-95ED-78BC5A957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2132" y="6434206"/>
            <a:ext cx="952607" cy="276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5E97F0-DCE2-7543-BB35-366C83809BCA}"/>
              </a:ext>
            </a:extLst>
          </p:cNvPr>
          <p:cNvSpPr/>
          <p:nvPr userDrawn="1"/>
        </p:nvSpPr>
        <p:spPr>
          <a:xfrm>
            <a:off x="-252548" y="6434206"/>
            <a:ext cx="2333896" cy="276999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TEACHING MATERIALS</a:t>
            </a:r>
          </a:p>
        </p:txBody>
      </p:sp>
    </p:spTree>
    <p:extLst>
      <p:ext uri="{BB962C8B-B14F-4D97-AF65-F5344CB8AC3E}">
        <p14:creationId xmlns:p14="http://schemas.microsoft.com/office/powerpoint/2010/main" val="1782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79D500C-2DAD-E24B-947F-AA454B3B4803}" type="datetimeFigureOut">
              <a:rPr lang="en-US" smtClean="0"/>
              <a:pPr/>
              <a:t>10/22/2020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DD8636-02F0-2043-B1BF-E7E2D60464E4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3" r:id="rId3"/>
    <p:sldLayoutId id="2147483665" r:id="rId4"/>
    <p:sldLayoutId id="2147483666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72F82FA-FA32-A147-A3BC-614DDD5CA1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135109" t="2605" r="-128885" b="1201"/>
          <a:stretch/>
        </p:blipFill>
        <p:spPr>
          <a:xfrm>
            <a:off x="0" y="0"/>
            <a:ext cx="12192000" cy="41529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A48A2C2-331F-1945-ACBC-3D33F9B1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Plant Pathology and Plant Diseases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FE579FD-9822-2442-BDF7-2B80C2FCFA8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209800" y="5455920"/>
            <a:ext cx="7741920" cy="85535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© Anne </a:t>
            </a:r>
            <a:r>
              <a:rPr lang="en-GB" dirty="0" err="1">
                <a:solidFill>
                  <a:schemeClr val="bg1"/>
                </a:solidFill>
              </a:rPr>
              <a:t>Marte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Tronsmo</a:t>
            </a:r>
            <a:r>
              <a:rPr lang="en-GB" dirty="0">
                <a:solidFill>
                  <a:schemeClr val="bg1"/>
                </a:solidFill>
              </a:rPr>
              <a:t>, David B. </a:t>
            </a:r>
            <a:r>
              <a:rPr lang="en-GB" dirty="0" err="1">
                <a:solidFill>
                  <a:schemeClr val="bg1"/>
                </a:solidFill>
              </a:rPr>
              <a:t>Collinge</a:t>
            </a:r>
            <a:r>
              <a:rPr lang="en-GB" dirty="0">
                <a:solidFill>
                  <a:schemeClr val="bg1"/>
                </a:solidFill>
              </a:rPr>
              <a:t>, Annika </a:t>
            </a:r>
            <a:r>
              <a:rPr lang="en-GB" dirty="0" err="1">
                <a:solidFill>
                  <a:schemeClr val="bg1"/>
                </a:solidFill>
              </a:rPr>
              <a:t>Djurle</a:t>
            </a:r>
            <a:r>
              <a:rPr lang="en-GB" dirty="0">
                <a:solidFill>
                  <a:schemeClr val="bg1"/>
                </a:solidFill>
              </a:rPr>
              <a:t>, Lisa Munk, Jonathan Yuen and Arne </a:t>
            </a:r>
            <a:r>
              <a:rPr lang="en-GB" dirty="0" err="1">
                <a:solidFill>
                  <a:schemeClr val="bg1"/>
                </a:solidFill>
              </a:rPr>
              <a:t>Tronsmo</a:t>
            </a:r>
            <a:r>
              <a:rPr lang="en-GB" dirty="0">
                <a:solidFill>
                  <a:schemeClr val="bg1"/>
                </a:solidFill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777559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39" y="457200"/>
            <a:ext cx="11389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14.9 </a:t>
            </a:r>
            <a:r>
              <a:rPr lang="en-US" b="1" dirty="0"/>
              <a:t>A flow diagram for an SEIR model. The boxes represent stages in the epidemic, and the valves represent the rates of change between stages.</a:t>
            </a:r>
            <a:r>
              <a:rPr lang="en-US" dirty="0"/>
              <a:t> (©A. Djurle.)</a:t>
            </a:r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8A0378-A381-4CB7-B26E-2EE61CBB2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83" y="3035806"/>
            <a:ext cx="10717633" cy="12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53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40" y="457200"/>
            <a:ext cx="1155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14.10 </a:t>
            </a:r>
            <a:r>
              <a:rPr lang="en-US" b="1" dirty="0"/>
              <a:t>The three phases of an epidemic.</a:t>
            </a:r>
            <a:r>
              <a:rPr lang="en-US" dirty="0"/>
              <a:t> (© J. Yuen.)</a:t>
            </a:r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D0A892-6B5E-4647-9CFB-8EBE03C63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726" y="1348780"/>
            <a:ext cx="8835219" cy="452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29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39" y="457200"/>
            <a:ext cx="11417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14.11 </a:t>
            </a:r>
            <a:r>
              <a:rPr lang="en-US" b="1" dirty="0"/>
              <a:t>Disease progress curves of a polycyclic pathogen. (A) No management; (B) reduction of initial inoculum; (C) reduction of the rate of disease increase; (D) combinations of (B) and (C) reducing both inoculum and rate.</a:t>
            </a:r>
            <a:r>
              <a:rPr lang="en-US" dirty="0"/>
              <a:t> (© J. Yuen.)</a:t>
            </a:r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EF64CD-A871-4E2C-96BA-3310EFB7D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31" y="1545145"/>
            <a:ext cx="8120749" cy="417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07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39" y="457200"/>
            <a:ext cx="11253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14.1 </a:t>
            </a:r>
            <a:r>
              <a:rPr lang="en-US" b="1" dirty="0"/>
              <a:t>(A) Yellow rust in wheat. (B) Disease progress of a yellow rust epidemic</a:t>
            </a:r>
            <a:r>
              <a:rPr lang="en-US" dirty="0"/>
              <a:t>. (A: © A. Djurle; B: © J. Yuen.)</a:t>
            </a:r>
            <a:endParaRPr lang="en-GB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BB420D-9C4F-42EC-8816-EE553FFFE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255" y="1596331"/>
            <a:ext cx="9457489" cy="40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2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30993" y="457200"/>
            <a:ext cx="3899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14.2 </a:t>
            </a:r>
            <a:r>
              <a:rPr lang="en-US" dirty="0"/>
              <a:t>(</a:t>
            </a:r>
            <a:r>
              <a:rPr lang="en-US" b="1" dirty="0"/>
              <a:t>A) Development of </a:t>
            </a:r>
            <a:r>
              <a:rPr lang="en-US" b="1" dirty="0" err="1"/>
              <a:t>rhizoctonia</a:t>
            </a:r>
            <a:r>
              <a:rPr lang="en-US" b="1" dirty="0"/>
              <a:t> stem rot in peas. (B) Simple interest disease increase</a:t>
            </a:r>
            <a:r>
              <a:rPr lang="en-US" dirty="0"/>
              <a:t>. (© J. Yuen.)</a:t>
            </a:r>
            <a:endParaRPr lang="en-GB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F782F1-1B7E-477A-A728-3D1B45446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57200"/>
            <a:ext cx="4840999" cy="546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7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39" y="457200"/>
            <a:ext cx="11075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14.3 </a:t>
            </a:r>
            <a:r>
              <a:rPr lang="en-US" b="1" dirty="0"/>
              <a:t>Simple interest disease development using transformed values of disease.</a:t>
            </a:r>
            <a:r>
              <a:rPr lang="en-US" dirty="0"/>
              <a:t> (© J. Yuen.)</a:t>
            </a:r>
            <a:endParaRPr lang="en-GB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4B467E-E793-4FC1-A113-0B67616B7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300" y="1539922"/>
            <a:ext cx="8615399" cy="437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5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39" y="457200"/>
            <a:ext cx="1151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14.4 </a:t>
            </a:r>
            <a:r>
              <a:rPr lang="en-US" b="1" dirty="0"/>
              <a:t>Compound interest disease increase.</a:t>
            </a:r>
            <a:r>
              <a:rPr lang="en-US" dirty="0"/>
              <a:t> (© J. Yuen).</a:t>
            </a:r>
            <a:endParaRPr lang="en-GB" sz="1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5EAC8F-9EEE-4A63-8714-DF8495E76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87" y="1280136"/>
            <a:ext cx="8357426" cy="469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81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483813" y="464487"/>
            <a:ext cx="11089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14.5 </a:t>
            </a:r>
            <a:r>
              <a:rPr lang="en-US" b="1" dirty="0"/>
              <a:t>Exponential disease increase (or logarithmic disease increase </a:t>
            </a:r>
            <a:r>
              <a:rPr lang="en-US" b="1" dirty="0" err="1"/>
              <a:t>sensu</a:t>
            </a:r>
            <a:r>
              <a:rPr lang="en-US" b="1" dirty="0"/>
              <a:t> </a:t>
            </a:r>
            <a:r>
              <a:rPr lang="en-US" b="1" dirty="0" err="1"/>
              <a:t>Vanderplank</a:t>
            </a:r>
            <a:r>
              <a:rPr lang="en-US" b="1" dirty="0"/>
              <a:t>).</a:t>
            </a:r>
            <a:r>
              <a:rPr lang="en-US" dirty="0"/>
              <a:t> (© J. Yuen.)</a:t>
            </a:r>
            <a:endParaRPr lang="en-GB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BDCBA0-7E2C-454B-9D92-3378E1741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330" y="1464130"/>
            <a:ext cx="9024832" cy="454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91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39" y="457200"/>
            <a:ext cx="11335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14.6 </a:t>
            </a:r>
            <a:r>
              <a:rPr lang="en-US" b="1" dirty="0"/>
              <a:t>Disease development of yellow rust (logit-transformed data as a function of day). Observed points and fitted line.</a:t>
            </a:r>
            <a:r>
              <a:rPr lang="en-US" dirty="0"/>
              <a:t> (© J. Yuen.)</a:t>
            </a:r>
            <a:endParaRPr lang="en-GB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4082BE-557A-4E0A-B62D-46DA54EDC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445" y="1657529"/>
            <a:ext cx="8197622" cy="437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03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40" y="457200"/>
            <a:ext cx="11362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14.7 </a:t>
            </a:r>
            <a:r>
              <a:rPr lang="en-US" b="1" dirty="0"/>
              <a:t>Latency and infectious period in relation to events in the disease cycle.</a:t>
            </a:r>
            <a:r>
              <a:rPr lang="en-US" dirty="0"/>
              <a:t> (© A. Djurle.)</a:t>
            </a:r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23822E-F141-4564-92F0-C906167EF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56" y="1686965"/>
            <a:ext cx="10557788" cy="348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5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17DB19-2AD7-734C-A9AB-F7845658C815}"/>
              </a:ext>
            </a:extLst>
          </p:cNvPr>
          <p:cNvSpPr txBox="1"/>
          <p:nvPr/>
        </p:nvSpPr>
        <p:spPr>
          <a:xfrm>
            <a:off x="2196445" y="6391374"/>
            <a:ext cx="685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Pathology and Plant Diseases</a:t>
            </a:r>
            <a:b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Anne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David B.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Collinge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Annika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Djurle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Lisa Munk, Jonathan Yuen and Arne </a:t>
            </a:r>
            <a:r>
              <a:rPr lang="en-GB" sz="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Tronsmo</a:t>
            </a:r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932F39-5BF7-472C-979B-EC059C604474}"/>
              </a:ext>
            </a:extLst>
          </p:cNvPr>
          <p:cNvSpPr txBox="1"/>
          <p:nvPr/>
        </p:nvSpPr>
        <p:spPr>
          <a:xfrm>
            <a:off x="320039" y="457200"/>
            <a:ext cx="11403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14.8 </a:t>
            </a:r>
            <a:r>
              <a:rPr lang="en-US" b="1" dirty="0"/>
              <a:t>A </a:t>
            </a:r>
            <a:r>
              <a:rPr lang="en-US" b="1" dirty="0" err="1"/>
              <a:t>paralogistic</a:t>
            </a:r>
            <a:r>
              <a:rPr lang="en-US" b="1" dirty="0"/>
              <a:t> disease progress curve.</a:t>
            </a:r>
            <a:r>
              <a:rPr lang="en-US" dirty="0"/>
              <a:t> (© J. Yuen.)</a:t>
            </a:r>
            <a:endParaRPr lang="en-GB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9B52A1-D722-450E-B105-FDC072D86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267" y="1511170"/>
            <a:ext cx="8936918" cy="445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54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20A84B1B-39B6-9B4A-8E76-6922C25980EA}" vid="{D9242FBE-5B64-944B-B1BD-C8712052419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ABI Publishing Document" ma:contentTypeID="0x01010069B5FD5CA16EC044896E185815BC656900AC3B40591ADE9D4189AB506A50530EA3001BE454857497EA4C9B71E17458DD530A" ma:contentTypeVersion="1113" ma:contentTypeDescription="" ma:contentTypeScope="" ma:versionID="3d03e87063b90046857a40ab1847fdfa">
  <xsd:schema xmlns:xsd="http://www.w3.org/2001/XMLSchema" xmlns:xs="http://www.w3.org/2001/XMLSchema" xmlns:p="http://schemas.microsoft.com/office/2006/metadata/properties" xmlns:ns1="http://schemas.microsoft.com/sharepoint/v3" xmlns:ns2="aae25602-732d-457c-a7f8-78df4f2c03dd" xmlns:ns3="b902c567-f504-40a0-b519-bedcf7eaa5ab" xmlns:ns5="e65b4165-bc46-4e61-8a70-c851082fce49" targetNamespace="http://schemas.microsoft.com/office/2006/metadata/properties" ma:root="true" ma:fieldsID="7f1e2aecfeab0154ef6691d74b6b917e" ns1:_="" ns2:_="" ns3:_="" ns5:_="">
    <xsd:import namespace="http://schemas.microsoft.com/sharepoint/v3"/>
    <xsd:import namespace="aae25602-732d-457c-a7f8-78df4f2c03dd"/>
    <xsd:import namespace="b902c567-f504-40a0-b519-bedcf7eaa5ab"/>
    <xsd:import namespace="e65b4165-bc46-4e61-8a70-c851082fce49"/>
    <xsd:element name="properties">
      <xsd:complexType>
        <xsd:sequence>
          <xsd:element name="documentManagement">
            <xsd:complexType>
              <xsd:all>
                <xsd:element ref="ns2:Year" minOccurs="0"/>
                <xsd:element ref="ns3:ISBN" minOccurs="0"/>
                <xsd:element ref="ns2:TaxCatchAll" minOccurs="0"/>
                <xsd:element ref="ns2:TaxCatchAllLabel" minOccurs="0"/>
                <xsd:element ref="ns3:p52d2a15856145b6a82e28472153071d" minOccurs="0"/>
                <xsd:element ref="ns3:h6cabde5f3794b979b65c54f0736e561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ServiceAutoTags" minOccurs="0"/>
                <xsd:element ref="ns5:MediaServiceOCR" minOccurs="0"/>
                <xsd:element ref="ns5:MediaServiceLocation" minOccurs="0"/>
                <xsd:element ref="ns2:_dlc_DocId" minOccurs="0"/>
                <xsd:element ref="ns2:_dlc_DocIdUrl" minOccurs="0"/>
                <xsd:element ref="ns2:_dlc_DocIdPersistId" minOccurs="0"/>
                <xsd:element ref="ns1:Nick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26" nillable="true" ma:displayName="Nickname" ma:internalName="Nickname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e25602-732d-457c-a7f8-78df4f2c03dd" elementFormDefault="qualified">
    <xsd:import namespace="http://schemas.microsoft.com/office/2006/documentManagement/types"/>
    <xsd:import namespace="http://schemas.microsoft.com/office/infopath/2007/PartnerControls"/>
    <xsd:element name="Year" ma:index="2" nillable="true" ma:displayName="Year" ma:format="Dropdown" ma:internalName="Year" ma:readOnly="false">
      <xsd:simpleType>
        <xsd:restriction base="dms:Choice"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  <xsd:enumeration value="2026"/>
          <xsd:enumeration value="2027"/>
          <xsd:enumeration value="2028"/>
          <xsd:enumeration value="2029"/>
          <xsd:enumeration value="2030"/>
        </xsd:restriction>
      </xsd:simpleType>
    </xsd:element>
    <xsd:element name="TaxCatchAll" ma:index="9" nillable="true" ma:displayName="Taxonomy Catch All Column" ma:hidden="true" ma:list="{fc39e231-330c-4b21-bd5e-cd75285b7afc}" ma:internalName="TaxCatchAll" ma:readOnly="false" ma:showField="CatchAllData" ma:web="aae25602-732d-457c-a7f8-78df4f2c03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fc39e231-330c-4b21-bd5e-cd75285b7afc}" ma:internalName="TaxCatchAllLabel" ma:readOnly="true" ma:showField="CatchAllDataLabel" ma:web="aae25602-732d-457c-a7f8-78df4f2c03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02c567-f504-40a0-b519-bedcf7eaa5ab" elementFormDefault="qualified">
    <xsd:import namespace="http://schemas.microsoft.com/office/2006/documentManagement/types"/>
    <xsd:import namespace="http://schemas.microsoft.com/office/infopath/2007/PartnerControls"/>
    <xsd:element name="ISBN" ma:index="3" nillable="true" ma:displayName="ISBN" ma:internalName="ISBN" ma:readOnly="false">
      <xsd:simpleType>
        <xsd:restriction base="dms:Text">
          <xsd:maxLength value="255"/>
        </xsd:restriction>
      </xsd:simpleType>
    </xsd:element>
    <xsd:element name="p52d2a15856145b6a82e28472153071d" ma:index="11" nillable="true" ma:taxonomy="true" ma:internalName="p52d2a15856145b6a82e28472153071d" ma:taxonomyFieldName="PublishingDocType" ma:displayName="Book Project Doc Type" ma:indexed="true" ma:readOnly="false" ma:fieldId="{952d2a15-8561-45b6-a82e-28472153071d}" ma:sspId="a0d34ca7-17c4-4248-8885-186d010e4acd" ma:termSetId="abd6e99a-c800-4ded-9c58-1297dfc77eb0" ma:anchorId="b78d85f5-1e2c-4b7a-9da7-98c55132a0f9" ma:open="false" ma:isKeyword="false">
      <xsd:complexType>
        <xsd:sequence>
          <xsd:element ref="pc:Terms" minOccurs="0" maxOccurs="1"/>
        </xsd:sequence>
      </xsd:complexType>
    </xsd:element>
    <xsd:element name="h6cabde5f3794b979b65c54f0736e561" ma:index="14" nillable="true" ma:taxonomy="true" ma:internalName="h6cabde5f3794b979b65c54f0736e561" ma:taxonomyFieldName="PubProdDocType" ma:displayName="Pub Prod Doc Type" ma:readOnly="false" ma:fieldId="{16cabde5-f379-4b97-9b65-c54f0736e561}" ma:sspId="a0d34ca7-17c4-4248-8885-186d010e4acd" ma:termSetId="53548b36-08af-457a-ae86-f408a7f52a8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5b4165-bc46-4e61-8a70-c851082fce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BN xmlns="b902c567-f504-40a0-b519-bedcf7eaa5ab" xsi:nil="true"/>
    <Year xmlns="aae25602-732d-457c-a7f8-78df4f2c03dd" xsi:nil="true"/>
    <TaxCatchAll xmlns="aae25602-732d-457c-a7f8-78df4f2c03dd"/>
    <Nickname xmlns="http://schemas.microsoft.com/sharepoint/v3" xsi:nil="true"/>
    <p52d2a15856145b6a82e28472153071d xmlns="b902c567-f504-40a0-b519-bedcf7eaa5ab">
      <Terms xmlns="http://schemas.microsoft.com/office/infopath/2007/PartnerControls"/>
    </p52d2a15856145b6a82e28472153071d>
    <h6cabde5f3794b979b65c54f0736e561 xmlns="b902c567-f504-40a0-b519-bedcf7eaa5ab">
      <Terms xmlns="http://schemas.microsoft.com/office/infopath/2007/PartnerControls"/>
    </h6cabde5f3794b979b65c54f0736e561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7658C8-806E-404E-840D-9BEFB7D100E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9DE5FDB-99F2-4D5D-B8C1-7E24B7220C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ae25602-732d-457c-a7f8-78df4f2c03dd"/>
    <ds:schemaRef ds:uri="b902c567-f504-40a0-b519-bedcf7eaa5ab"/>
    <ds:schemaRef ds:uri="e65b4165-bc46-4e61-8a70-c851082fce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0FB0DB-2AC7-4E5D-85EF-745E5BFF9596}">
  <ds:schemaRefs>
    <ds:schemaRef ds:uri="http://www.w3.org/XML/1998/namespace"/>
    <ds:schemaRef ds:uri="http://schemas.microsoft.com/office/2006/documentManagement/types"/>
    <ds:schemaRef ds:uri="e65b4165-bc46-4e61-8a70-c851082fce49"/>
    <ds:schemaRef ds:uri="http://schemas.openxmlformats.org/package/2006/metadata/core-properties"/>
    <ds:schemaRef ds:uri="aae25602-732d-457c-a7f8-78df4f2c03dd"/>
    <ds:schemaRef ds:uri="http://purl.org/dc/terms/"/>
    <ds:schemaRef ds:uri="b902c567-f504-40a0-b519-bedcf7eaa5ab"/>
    <ds:schemaRef ds:uri="http://purl.org/dc/elements/1.1/"/>
    <ds:schemaRef ds:uri="http://schemas.microsoft.com/sharepoint/v3"/>
    <ds:schemaRef ds:uri="http://purl.org/dc/dcmitype/"/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8E369D6D-FD01-48EE-8E80-E0461E59E7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621</Words>
  <Application>Microsoft Office PowerPoint</Application>
  <PresentationFormat>Widescreen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Plant Pathology and Plant Diseases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Pathology and Plant Diseases</dc:title>
  <dc:creator>Sarah Hilliar</dc:creator>
  <cp:lastModifiedBy>Tim Kapp</cp:lastModifiedBy>
  <cp:revision>23</cp:revision>
  <dcterms:created xsi:type="dcterms:W3CDTF">2020-10-22T15:52:03Z</dcterms:created>
  <dcterms:modified xsi:type="dcterms:W3CDTF">2020-10-22T20:20:54Z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etDate">
    <vt:lpwstr>2020-10-22T14:18:09Z</vt:lpwstr>
  </property>
  <property fmtid="{D5CDD505-2E9C-101B-9397-08002B2CF9AE}" pid="4" name="MSIP_Label_2e892a75-59a0-4e0e-9b97-f68af558ca2b_Method">
    <vt:lpwstr>Standard</vt:lpwstr>
  </property>
  <property fmtid="{D5CDD505-2E9C-101B-9397-08002B2CF9AE}" pid="5" name="MSIP_Label_2e892a75-59a0-4e0e-9b97-f68af558ca2b_Name">
    <vt:lpwstr>2e892a75-59a0-4e0e-9b97-f68af558ca2b</vt:lpwstr>
  </property>
  <property fmtid="{D5CDD505-2E9C-101B-9397-08002B2CF9AE}" pid="6" name="MSIP_Label_2e892a75-59a0-4e0e-9b97-f68af558ca2b_SiteId">
    <vt:lpwstr>9f1098df-eebc-4be7-9878-bc3c8d059fd7</vt:lpwstr>
  </property>
  <property fmtid="{D5CDD505-2E9C-101B-9397-08002B2CF9AE}" pid="7" name="MSIP_Label_2e892a75-59a0-4e0e-9b97-f68af558ca2b_ActionId">
    <vt:lpwstr>f9db534a-7766-4d51-af3c-0344de2b8805</vt:lpwstr>
  </property>
  <property fmtid="{D5CDD505-2E9C-101B-9397-08002B2CF9AE}" pid="8" name="MSIP_Label_2e892a75-59a0-4e0e-9b97-f68af558ca2b_ContentBits">
    <vt:lpwstr>0</vt:lpwstr>
  </property>
  <property fmtid="{D5CDD505-2E9C-101B-9397-08002B2CF9AE}" pid="9" name="ContentTypeId">
    <vt:lpwstr>0x01010069B5FD5CA16EC044896E185815BC656900AC3B40591ADE9D4189AB506A50530EA3001BE454857497EA4C9B71E17458DD530A</vt:lpwstr>
  </property>
</Properties>
</file>