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83" d="100"/>
          <a:sy n="83" d="100"/>
        </p:scale>
        <p:origin x="-96" y="-752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20/11/20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36596" y="443853"/>
            <a:ext cx="3719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12.1A-D </a:t>
            </a:r>
            <a:r>
              <a:rPr lang="en-US" b="1" dirty="0"/>
              <a:t>Resistance genes.</a:t>
            </a:r>
            <a:r>
              <a:rPr lang="en-US" dirty="0"/>
              <a:t> (A) and (B) Race specificity in wheat. against </a:t>
            </a:r>
            <a:r>
              <a:rPr lang="en-US" i="1" dirty="0"/>
              <a:t>Puccinia </a:t>
            </a:r>
            <a:r>
              <a:rPr lang="en-US" i="1" dirty="0" err="1"/>
              <a:t>striifo</a:t>
            </a:r>
            <a:r>
              <a:rPr lang="en-US" dirty="0" err="1"/>
              <a:t>rmis</a:t>
            </a:r>
            <a:r>
              <a:rPr lang="en-US" dirty="0"/>
              <a:t> (C) The recessive mutation </a:t>
            </a:r>
            <a:r>
              <a:rPr lang="en-US" dirty="0" err="1"/>
              <a:t>mlo</a:t>
            </a:r>
            <a:r>
              <a:rPr lang="en-US" dirty="0"/>
              <a:t> in barley (</a:t>
            </a:r>
            <a:r>
              <a:rPr lang="en-US" i="1" dirty="0" err="1"/>
              <a:t>Hordeum</a:t>
            </a:r>
            <a:r>
              <a:rPr lang="en-US" i="1" dirty="0"/>
              <a:t> vulgare</a:t>
            </a:r>
            <a:r>
              <a:rPr lang="en-US" dirty="0"/>
              <a:t>) confers race non-specific resistance against </a:t>
            </a:r>
            <a:r>
              <a:rPr lang="en-US" i="1" dirty="0" err="1"/>
              <a:t>Blumeria</a:t>
            </a:r>
            <a:r>
              <a:rPr lang="en-US" i="1" dirty="0"/>
              <a:t> </a:t>
            </a:r>
            <a:r>
              <a:rPr lang="en-US" i="1" dirty="0" err="1"/>
              <a:t>graminis</a:t>
            </a:r>
            <a:r>
              <a:rPr lang="en-US" dirty="0"/>
              <a:t> </a:t>
            </a:r>
            <a:r>
              <a:rPr lang="en-US" dirty="0" err="1"/>
              <a:t>f.sp</a:t>
            </a:r>
            <a:r>
              <a:rPr lang="en-US" dirty="0"/>
              <a:t>. </a:t>
            </a:r>
            <a:r>
              <a:rPr lang="en-US" i="1" dirty="0" err="1"/>
              <a:t>hordei</a:t>
            </a:r>
            <a:r>
              <a:rPr lang="en-US" dirty="0"/>
              <a:t> causing powdery mildew. (D) </a:t>
            </a:r>
            <a:r>
              <a:rPr lang="en-US" dirty="0" err="1"/>
              <a:t>Mlo</a:t>
            </a:r>
            <a:r>
              <a:rPr lang="en-US" dirty="0"/>
              <a:t> plants are more susceptible to some </a:t>
            </a:r>
            <a:r>
              <a:rPr lang="en-US" dirty="0" err="1"/>
              <a:t>hemibiotrophs</a:t>
            </a:r>
            <a:r>
              <a:rPr lang="en-US" dirty="0"/>
              <a:t> and </a:t>
            </a:r>
            <a:r>
              <a:rPr lang="en-US" dirty="0" err="1"/>
              <a:t>necrotrophs</a:t>
            </a:r>
            <a:r>
              <a:rPr lang="en-US" dirty="0"/>
              <a:t> such as </a:t>
            </a:r>
            <a:r>
              <a:rPr lang="en-US" i="1" dirty="0"/>
              <a:t>Ramularia </a:t>
            </a:r>
            <a:r>
              <a:rPr lang="en-US" i="1" dirty="0" err="1"/>
              <a:t>collo-cygni</a:t>
            </a:r>
            <a:r>
              <a:rPr lang="en-US" dirty="0"/>
              <a:t>. (© D.B. Collinge.)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B2BC7A-2B25-4BA1-A459-EB362A18A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136"/>
          <a:stretch/>
        </p:blipFill>
        <p:spPr>
          <a:xfrm>
            <a:off x="4349333" y="552734"/>
            <a:ext cx="7415778" cy="53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30993" y="457200"/>
            <a:ext cx="1146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</a:t>
            </a:r>
            <a:r>
              <a:rPr lang="en-GB" b="1" dirty="0" smtClean="0"/>
              <a:t>12.1 E</a:t>
            </a:r>
            <a:r>
              <a:rPr lang="en-GB" b="1" dirty="0"/>
              <a:t>-F </a:t>
            </a:r>
            <a:r>
              <a:rPr lang="en-US" b="1" dirty="0"/>
              <a:t>Resistance genes.</a:t>
            </a:r>
            <a:r>
              <a:rPr lang="en-US" dirty="0"/>
              <a:t> (E) and (F) Different varieties of wheat exhibit different levels of partial resistance against </a:t>
            </a:r>
            <a:r>
              <a:rPr lang="en-US" i="1" dirty="0" err="1"/>
              <a:t>Zymoseptoria</a:t>
            </a:r>
            <a:r>
              <a:rPr lang="en-US" i="1" dirty="0"/>
              <a:t> </a:t>
            </a:r>
            <a:r>
              <a:rPr lang="en-US" i="1" dirty="0" err="1"/>
              <a:t>tritici</a:t>
            </a:r>
            <a:r>
              <a:rPr lang="en-US" dirty="0"/>
              <a:t>. (© D.B. Collinge.)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52F0E2-D176-4D7B-B63D-9D12B7AA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02"/>
          <a:stretch/>
        </p:blipFill>
        <p:spPr>
          <a:xfrm>
            <a:off x="519024" y="1696575"/>
            <a:ext cx="11128151" cy="3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354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12.2 </a:t>
            </a:r>
            <a:r>
              <a:rPr lang="en-US" b="1" dirty="0"/>
              <a:t>Layers of plant immunity. </a:t>
            </a:r>
            <a:r>
              <a:rPr lang="en-US" dirty="0"/>
              <a:t>(© </a:t>
            </a:r>
            <a:r>
              <a:rPr lang="en-US" dirty="0" err="1"/>
              <a:t>D.B.Collinge</a:t>
            </a:r>
            <a:r>
              <a:rPr lang="en-US" dirty="0"/>
              <a:t>).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794401-649A-48DB-A4EA-4BEC07F3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471" y="581986"/>
            <a:ext cx="3548418" cy="52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363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12.3 </a:t>
            </a:r>
            <a:r>
              <a:rPr lang="en-US" b="1" dirty="0"/>
              <a:t>Jones and </a:t>
            </a:r>
            <a:r>
              <a:rPr lang="en-US" b="1" dirty="0" err="1"/>
              <a:t>Dangl</a:t>
            </a:r>
            <a:r>
              <a:rPr lang="en-US" b="1" dirty="0"/>
              <a:t> (2006) zig-zag model</a:t>
            </a:r>
            <a:r>
              <a:rPr lang="en-US" dirty="0"/>
              <a:t>. (D.B. Collinge)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756210-0043-4FC0-A411-A53F38C5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68" y="580029"/>
            <a:ext cx="6651964" cy="5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3637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12.4 </a:t>
            </a:r>
            <a:r>
              <a:rPr lang="en-US" b="1" dirty="0"/>
              <a:t>Representative R genes illustrating their modular structures. </a:t>
            </a:r>
            <a:r>
              <a:rPr lang="en-US" dirty="0"/>
              <a:t>(© D.B. Collinge).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2BA9AB-BAA7-445A-8583-65526DE0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"/>
            <a:ext cx="4639406" cy="52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363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12.5 </a:t>
            </a:r>
            <a:r>
              <a:rPr lang="en-US" b="1" dirty="0"/>
              <a:t>Models for gene-for-gene interactions.</a:t>
            </a:r>
            <a:r>
              <a:rPr lang="en-US" dirty="0"/>
              <a:t> (A) Receptor–ligand model. (B) Guard hypothesis. (© D.B. Collinge.)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998ED2-884C-441C-9238-C7460B67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227" y="457199"/>
            <a:ext cx="5313846" cy="5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4306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12.6 </a:t>
            </a:r>
            <a:r>
              <a:rPr lang="en-US" b="1" dirty="0"/>
              <a:t>Specificity in the </a:t>
            </a:r>
            <a:r>
              <a:rPr lang="en-US" b="1" dirty="0" err="1"/>
              <a:t>Pto</a:t>
            </a:r>
            <a:r>
              <a:rPr lang="en-US" b="1" dirty="0"/>
              <a:t> gene of tomato. </a:t>
            </a:r>
            <a:r>
              <a:rPr lang="en-US" dirty="0"/>
              <a:t>(A) </a:t>
            </a:r>
            <a:r>
              <a:rPr lang="en-US" dirty="0" err="1"/>
              <a:t>Pto</a:t>
            </a:r>
            <a:r>
              <a:rPr lang="en-US" dirty="0"/>
              <a:t> (a) and Fen (b) genes;  (B) Positions of three </a:t>
            </a:r>
            <a:r>
              <a:rPr lang="en-US" dirty="0" err="1"/>
              <a:t>pto</a:t>
            </a:r>
            <a:r>
              <a:rPr lang="en-US" dirty="0"/>
              <a:t> (susceptible) mutations eliminating binding activity in Y2H. (C) Positions of two mutations introduced into </a:t>
            </a:r>
            <a:r>
              <a:rPr lang="en-US" dirty="0" err="1"/>
              <a:t>Pto</a:t>
            </a:r>
            <a:r>
              <a:rPr lang="en-US" dirty="0"/>
              <a:t> eliminating binding activity in Y2H K69N. (</a:t>
            </a:r>
            <a:r>
              <a:rPr lang="en-US" dirty="0" smtClean="0"/>
              <a:t>A: </a:t>
            </a:r>
            <a:r>
              <a:rPr lang="en-US" dirty="0"/>
              <a:t>adapted from Tang et al., 1996; </a:t>
            </a:r>
            <a:r>
              <a:rPr lang="en-US" dirty="0" smtClean="0"/>
              <a:t>B </a:t>
            </a:r>
            <a:r>
              <a:rPr lang="en-US" dirty="0"/>
              <a:t>and </a:t>
            </a:r>
            <a:r>
              <a:rPr lang="en-US" dirty="0" smtClean="0"/>
              <a:t>C: </a:t>
            </a:r>
            <a:r>
              <a:rPr lang="en-US" dirty="0"/>
              <a:t>adapted from Scofield et al., 1996.)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984E05-7237-45B6-8656-682B4D01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17" y="627069"/>
            <a:ext cx="5305357" cy="52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e65b4165-bc46-4e61-8a70-c851082fce49"/>
    <ds:schemaRef ds:uri="aae25602-732d-457c-a7f8-78df4f2c03dd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b902c567-f504-40a0-b519-bedcf7eaa5ab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346</Words>
  <Application>Microsoft Macintosh PowerPoint</Application>
  <PresentationFormat>Custom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Arne Tronsmo</cp:lastModifiedBy>
  <cp:revision>28</cp:revision>
  <dcterms:created xsi:type="dcterms:W3CDTF">2020-10-22T15:52:03Z</dcterms:created>
  <dcterms:modified xsi:type="dcterms:W3CDTF">2020-11-20T17:22:49Z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