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83" d="100"/>
          <a:sy n="83" d="100"/>
        </p:scale>
        <p:origin x="-96" y="-752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20/11/20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374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11.1 </a:t>
            </a:r>
            <a:r>
              <a:rPr lang="en-US" b="1" dirty="0"/>
              <a:t>Schematic model for of active </a:t>
            </a:r>
            <a:r>
              <a:rPr lang="en-US" b="1" dirty="0" err="1"/>
              <a:t>defence</a:t>
            </a:r>
            <a:r>
              <a:rPr lang="en-US" b="1" dirty="0"/>
              <a:t>.</a:t>
            </a:r>
            <a:r>
              <a:rPr lang="en-US" dirty="0"/>
              <a:t> (© </a:t>
            </a:r>
            <a:r>
              <a:rPr lang="en-US" dirty="0" err="1"/>
              <a:t>D.B.Collinge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4581A86-FCE8-448F-9899-5F78F7F4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85" y="589696"/>
            <a:ext cx="5620922" cy="52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30994" y="1116862"/>
            <a:ext cx="38005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</a:t>
            </a:r>
            <a:r>
              <a:rPr lang="en-US" b="1" dirty="0"/>
              <a:t>. 11.2</a:t>
            </a:r>
            <a:r>
              <a:rPr lang="en-US" b="1" dirty="0" smtClean="0"/>
              <a:t>.A-D. </a:t>
            </a:r>
            <a:r>
              <a:rPr lang="en-US" b="1" dirty="0"/>
              <a:t>Papillae (cell wall appositions</a:t>
            </a:r>
            <a:r>
              <a:rPr lang="en-US" b="1" dirty="0" smtClean="0"/>
              <a:t>) </a:t>
            </a:r>
            <a:r>
              <a:rPr lang="en-US" b="1" dirty="0"/>
              <a:t>with different </a:t>
            </a:r>
            <a:r>
              <a:rPr lang="en-US" b="1" dirty="0" err="1"/>
              <a:t>histochemical</a:t>
            </a:r>
            <a:r>
              <a:rPr lang="en-US" b="1" dirty="0"/>
              <a:t> stains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Epidermis of barley (left) and wheat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right) both inoculated with the </a:t>
            </a:r>
            <a:r>
              <a:rPr lang="en-US" b="1" dirty="0" smtClean="0"/>
              <a:t>barley</a:t>
            </a:r>
          </a:p>
          <a:p>
            <a:r>
              <a:rPr lang="en-US" b="1" dirty="0" smtClean="0"/>
              <a:t> </a:t>
            </a:r>
            <a:r>
              <a:rPr lang="en-US" b="1" dirty="0"/>
              <a:t>powdery mildew fungus, </a:t>
            </a:r>
            <a:r>
              <a:rPr lang="en-US" b="1" i="1" dirty="0" err="1" smtClean="0"/>
              <a:t>Blumeria</a:t>
            </a:r>
            <a:endParaRPr lang="en-US" b="1" i="1" dirty="0" smtClean="0"/>
          </a:p>
          <a:p>
            <a:r>
              <a:rPr lang="en-US" b="1" i="1" dirty="0" smtClean="0"/>
              <a:t> </a:t>
            </a:r>
            <a:r>
              <a:rPr lang="en-US" b="1" i="1" dirty="0" err="1"/>
              <a:t>graminis</a:t>
            </a:r>
            <a:r>
              <a:rPr lang="en-US" b="1" i="1" dirty="0"/>
              <a:t> </a:t>
            </a:r>
            <a:r>
              <a:rPr lang="en-US" b="1" dirty="0" err="1"/>
              <a:t>f.sp</a:t>
            </a:r>
            <a:r>
              <a:rPr lang="en-US" b="1" dirty="0"/>
              <a:t>. </a:t>
            </a:r>
            <a:r>
              <a:rPr lang="en-US" b="1" i="1" dirty="0" err="1"/>
              <a:t>hordei</a:t>
            </a:r>
            <a:r>
              <a:rPr lang="en-US" b="1" i="1" dirty="0"/>
              <a:t> </a:t>
            </a:r>
            <a:r>
              <a:rPr lang="en-US" b="1" dirty="0"/>
              <a:t>(24 hours </a:t>
            </a:r>
            <a:r>
              <a:rPr lang="en-US" b="1" dirty="0" smtClean="0"/>
              <a:t>after</a:t>
            </a:r>
          </a:p>
          <a:p>
            <a:r>
              <a:rPr lang="en-US" b="1" dirty="0" smtClean="0"/>
              <a:t> </a:t>
            </a:r>
            <a:r>
              <a:rPr lang="en-US" b="1" dirty="0"/>
              <a:t>inoculation). (A) and (B) stained </a:t>
            </a:r>
            <a:endParaRPr lang="en-US" b="1" dirty="0" smtClean="0"/>
          </a:p>
          <a:p>
            <a:r>
              <a:rPr lang="en-US" b="1" dirty="0" smtClean="0"/>
              <a:t>with </a:t>
            </a:r>
            <a:r>
              <a:rPr lang="en-US" b="1" dirty="0" err="1"/>
              <a:t>lacmoid</a:t>
            </a:r>
            <a:r>
              <a:rPr lang="en-US" b="1" dirty="0"/>
              <a:t>, indicating </a:t>
            </a:r>
            <a:r>
              <a:rPr lang="en-US" b="1" dirty="0" err="1"/>
              <a:t>callose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sz="1600" dirty="0" smtClean="0"/>
              <a:t>(</a:t>
            </a:r>
            <a:r>
              <a:rPr lang="mr-IN" sz="1600" dirty="0" smtClean="0"/>
              <a:t>From </a:t>
            </a:r>
            <a:r>
              <a:rPr lang="mr-IN" sz="1600" dirty="0"/>
              <a:t>Wei </a:t>
            </a:r>
            <a:r>
              <a:rPr lang="mr-IN" sz="1600" i="1" dirty="0"/>
              <a:t>et al</a:t>
            </a:r>
            <a:r>
              <a:rPr lang="mr-IN" sz="1600" dirty="0"/>
              <a:t>., </a:t>
            </a:r>
            <a:r>
              <a:rPr lang="nb-NO" sz="1600" dirty="0" smtClean="0"/>
              <a:t>1994</a:t>
            </a:r>
            <a:r>
              <a:rPr lang="nb-NO" sz="1600" dirty="0"/>
              <a:t>.</a:t>
            </a:r>
            <a:r>
              <a:rPr lang="mr-IN" sz="1600" dirty="0" smtClean="0"/>
              <a:t> </a:t>
            </a:r>
            <a:r>
              <a:rPr lang="mr-IN" sz="1600" i="1" dirty="0" smtClean="0"/>
              <a:t>PMPP </a:t>
            </a:r>
            <a:r>
              <a:rPr lang="nb-NO" sz="1600" dirty="0" smtClean="0"/>
              <a:t>45. 467-484.)</a:t>
            </a:r>
            <a:endParaRPr lang="en-GB" sz="1600" b="1" dirty="0"/>
          </a:p>
        </p:txBody>
      </p:sp>
      <p:pic>
        <p:nvPicPr>
          <p:cNvPr id="2" name="Picture 1" descr="Skjermbilde 2020-11-20 kl. 17.3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89" y="887371"/>
            <a:ext cx="7697011" cy="50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30993" y="457200"/>
            <a:ext cx="3234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Fig. 11.2</a:t>
            </a:r>
            <a:r>
              <a:rPr lang="nb-NO" b="1" dirty="0"/>
              <a:t>. E-H. </a:t>
            </a:r>
            <a:r>
              <a:rPr lang="en-US" b="1" dirty="0" smtClean="0"/>
              <a:t>Papillae </a:t>
            </a:r>
            <a:r>
              <a:rPr lang="en-US" b="1" dirty="0"/>
              <a:t>(cell wall appositions</a:t>
            </a:r>
            <a:r>
              <a:rPr lang="en-US" b="1" dirty="0" smtClean="0"/>
              <a:t>) </a:t>
            </a:r>
            <a:r>
              <a:rPr lang="en-US" b="1" dirty="0"/>
              <a:t>with different </a:t>
            </a:r>
            <a:r>
              <a:rPr lang="en-US" b="1" dirty="0" err="1"/>
              <a:t>histochemical</a:t>
            </a:r>
            <a:r>
              <a:rPr lang="en-US" b="1" dirty="0"/>
              <a:t> </a:t>
            </a:r>
            <a:r>
              <a:rPr lang="en-US" b="1" dirty="0" smtClean="0"/>
              <a:t>stains. Epidermis </a:t>
            </a:r>
            <a:r>
              <a:rPr lang="en-US" b="1" dirty="0"/>
              <a:t>of barley (left) and wheat </a:t>
            </a:r>
          </a:p>
          <a:p>
            <a:r>
              <a:rPr lang="en-US" b="1" dirty="0"/>
              <a:t>(right) both inoculated with the </a:t>
            </a:r>
            <a:r>
              <a:rPr lang="en-US" b="1" dirty="0" smtClean="0"/>
              <a:t>barley </a:t>
            </a:r>
            <a:r>
              <a:rPr lang="en-US" b="1" dirty="0"/>
              <a:t>powdery mildew fungus, </a:t>
            </a:r>
            <a:r>
              <a:rPr lang="en-US" b="1" i="1" dirty="0" err="1" smtClean="0"/>
              <a:t>Blumeria</a:t>
            </a:r>
            <a:r>
              <a:rPr lang="en-US" b="1" i="1" dirty="0" smtClean="0"/>
              <a:t> </a:t>
            </a:r>
            <a:r>
              <a:rPr lang="en-US" b="1" i="1" dirty="0" err="1"/>
              <a:t>graminis</a:t>
            </a:r>
            <a:r>
              <a:rPr lang="en-US" b="1" i="1" dirty="0"/>
              <a:t> </a:t>
            </a:r>
            <a:r>
              <a:rPr lang="en-US" b="1" dirty="0" err="1"/>
              <a:t>f.sp</a:t>
            </a:r>
            <a:r>
              <a:rPr lang="en-US" b="1" dirty="0"/>
              <a:t>. </a:t>
            </a:r>
            <a:r>
              <a:rPr lang="en-US" b="1" i="1" dirty="0" err="1"/>
              <a:t>hordei</a:t>
            </a:r>
            <a:r>
              <a:rPr lang="en-US" b="1" i="1" dirty="0"/>
              <a:t> </a:t>
            </a:r>
            <a:r>
              <a:rPr lang="en-US" b="1" dirty="0"/>
              <a:t>(24 hours </a:t>
            </a:r>
            <a:r>
              <a:rPr lang="en-US" b="1" dirty="0" smtClean="0"/>
              <a:t>after inoculation</a:t>
            </a:r>
            <a:r>
              <a:rPr lang="en-US" b="1" dirty="0"/>
              <a:t>). </a:t>
            </a:r>
            <a:r>
              <a:rPr lang="en-US" b="1" dirty="0" smtClean="0"/>
              <a:t>E and F </a:t>
            </a:r>
            <a:r>
              <a:rPr lang="en-US" b="1" dirty="0" err="1" smtClean="0"/>
              <a:t>Phloroglucinol</a:t>
            </a:r>
            <a:r>
              <a:rPr lang="en-US" b="1" dirty="0" err="1"/>
              <a:t>-HCl</a:t>
            </a:r>
            <a:r>
              <a:rPr lang="en-US" b="1" dirty="0"/>
              <a:t>, indicating lignin. </a:t>
            </a:r>
            <a:endParaRPr lang="en-US" b="1" dirty="0" smtClean="0"/>
          </a:p>
          <a:p>
            <a:r>
              <a:rPr lang="en-US" b="1" dirty="0" smtClean="0"/>
              <a:t>G and H. </a:t>
            </a:r>
            <a:r>
              <a:rPr lang="en-US" b="1" dirty="0" err="1" smtClean="0"/>
              <a:t>Sakaguchi</a:t>
            </a:r>
            <a:r>
              <a:rPr lang="en-US" b="1" dirty="0" smtClean="0"/>
              <a:t> </a:t>
            </a:r>
            <a:r>
              <a:rPr lang="en-US" b="1" dirty="0"/>
              <a:t>staining method, indicating guanidine compounds</a:t>
            </a:r>
            <a:r>
              <a:rPr lang="en-US" b="1" dirty="0" smtClean="0"/>
              <a:t>. Bar= 20 </a:t>
            </a:r>
            <a:r>
              <a:rPr lang="el-GR" b="1" dirty="0" smtClean="0"/>
              <a:t>μ</a:t>
            </a:r>
            <a:r>
              <a:rPr lang="nb-NO" b="1" dirty="0" smtClean="0"/>
              <a:t>m.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mr-IN" dirty="0"/>
              <a:t>From Wei </a:t>
            </a:r>
            <a:r>
              <a:rPr lang="mr-IN" i="1" dirty="0"/>
              <a:t>et al</a:t>
            </a:r>
            <a:r>
              <a:rPr lang="mr-IN" dirty="0"/>
              <a:t>., </a:t>
            </a:r>
            <a:r>
              <a:rPr lang="nb-NO" dirty="0"/>
              <a:t>1994.</a:t>
            </a:r>
            <a:r>
              <a:rPr lang="mr-IN" dirty="0"/>
              <a:t> </a:t>
            </a:r>
            <a:r>
              <a:rPr lang="mr-IN" i="1" dirty="0"/>
              <a:t>PMPP </a:t>
            </a:r>
            <a:r>
              <a:rPr lang="nb-NO" dirty="0"/>
              <a:t>45. 467-484.)</a:t>
            </a:r>
            <a:endParaRPr lang="en-GB" b="1" dirty="0"/>
          </a:p>
        </p:txBody>
      </p:sp>
      <p:pic>
        <p:nvPicPr>
          <p:cNvPr id="2" name="Picture 1" descr="Skjermbilde 2020-11-20 kl. 17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94" y="630747"/>
            <a:ext cx="74803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30993" y="457200"/>
            <a:ext cx="364757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Fig. 11.3. DAB staining for papillae and the hypersensitive response (HR). Detection of reactive oxygen species using hydrogen peroxide in barley inoculated with the barley powdery mildew fungus, </a:t>
            </a:r>
            <a:r>
              <a:rPr lang="en-US" b="1" i="1" dirty="0" err="1"/>
              <a:t>Blumeria</a:t>
            </a:r>
            <a:r>
              <a:rPr lang="en-US" b="1" i="1" dirty="0"/>
              <a:t> </a:t>
            </a:r>
            <a:r>
              <a:rPr lang="en-US" b="1" i="1" dirty="0" err="1"/>
              <a:t>graminis</a:t>
            </a:r>
            <a:r>
              <a:rPr lang="en-US" b="1" i="1" dirty="0"/>
              <a:t> </a:t>
            </a:r>
            <a:r>
              <a:rPr lang="en-US" b="1" dirty="0" err="1"/>
              <a:t>f.sp</a:t>
            </a:r>
            <a:r>
              <a:rPr lang="en-US" b="1" dirty="0"/>
              <a:t>. </a:t>
            </a:r>
            <a:r>
              <a:rPr lang="en-US" b="1" i="1" dirty="0" err="1"/>
              <a:t>hordei</a:t>
            </a:r>
            <a:r>
              <a:rPr lang="en-US" b="1" i="1" dirty="0"/>
              <a:t> </a:t>
            </a:r>
            <a:r>
              <a:rPr lang="en-US" b="1" dirty="0"/>
              <a:t>in papillae (A) 6 and (B) 24 hours after inoculation and (C) in cells exhibiting an HR 24 hours after inoculation. </a:t>
            </a:r>
            <a:r>
              <a:rPr lang="en-US" b="1" dirty="0" err="1"/>
              <a:t>Diaminobenzidine</a:t>
            </a:r>
            <a:r>
              <a:rPr lang="en-US" b="1" dirty="0"/>
              <a:t> (1 mg ml</a:t>
            </a:r>
            <a:r>
              <a:rPr lang="en-US" b="1" baseline="30000" dirty="0"/>
              <a:t>−1</a:t>
            </a:r>
            <a:r>
              <a:rPr lang="en-US" b="1" dirty="0"/>
              <a:t>) staining for 8 hours. P, primary germ tube; a, </a:t>
            </a:r>
            <a:r>
              <a:rPr lang="en-US" b="1" dirty="0" err="1"/>
              <a:t>appresorial</a:t>
            </a:r>
            <a:r>
              <a:rPr lang="en-US" b="1" dirty="0"/>
              <a:t> germ tube; pa, papilla; HR, hypersensitive response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From </a:t>
            </a:r>
            <a:r>
              <a:rPr lang="en-US" dirty="0" err="1"/>
              <a:t>Thordal</a:t>
            </a:r>
            <a:r>
              <a:rPr lang="en-US" dirty="0"/>
              <a:t>-Christensen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dirty="0" smtClean="0"/>
              <a:t>1997.</a:t>
            </a:r>
            <a:r>
              <a:rPr lang="en-US" i="1" dirty="0" smtClean="0"/>
              <a:t>TPJ</a:t>
            </a:r>
            <a:r>
              <a:rPr lang="en-US" dirty="0" smtClean="0"/>
              <a:t> 11. 1187-1194) </a:t>
            </a:r>
            <a:endParaRPr lang="en-US" dirty="0"/>
          </a:p>
        </p:txBody>
      </p:sp>
      <p:pic>
        <p:nvPicPr>
          <p:cNvPr id="2" name="Picture 1" descr="Skjermbilde 2020-11-20 kl. 17.4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83" y="229716"/>
            <a:ext cx="3867849" cy="57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30993" y="457200"/>
            <a:ext cx="542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11.4 </a:t>
            </a:r>
            <a:r>
              <a:rPr lang="en-US" b="1" dirty="0"/>
              <a:t>Some structures of phytoalexins and </a:t>
            </a:r>
            <a:r>
              <a:rPr lang="en-US" b="1" dirty="0" err="1"/>
              <a:t>phytoanticipins</a:t>
            </a:r>
            <a:r>
              <a:rPr lang="en-US" b="1" dirty="0"/>
              <a:t>.</a:t>
            </a:r>
            <a:r>
              <a:rPr lang="en-US" dirty="0"/>
              <a:t> (© D.B. Collinge.)</a:t>
            </a:r>
            <a:endParaRPr lang="en-GB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DBA848F-F043-4FDB-9DBE-5757200EB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739" y="457200"/>
            <a:ext cx="3678406" cy="54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b902c567-f504-40a0-b519-bedcf7eaa5ab"/>
    <ds:schemaRef ds:uri="http://schemas.microsoft.com/office/2006/documentManagement/types"/>
    <ds:schemaRef ds:uri="e65b4165-bc46-4e61-8a70-c851082fce49"/>
    <ds:schemaRef ds:uri="http://purl.org/dc/elements/1.1/"/>
    <ds:schemaRef ds:uri="http://schemas.microsoft.com/office/infopath/2007/PartnerControls"/>
    <ds:schemaRef ds:uri="aae25602-732d-457c-a7f8-78df4f2c03dd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384</Words>
  <Application>Microsoft Macintosh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Arne Tronsmo</cp:lastModifiedBy>
  <cp:revision>32</cp:revision>
  <dcterms:created xsi:type="dcterms:W3CDTF">2020-10-22T15:52:03Z</dcterms:created>
  <dcterms:modified xsi:type="dcterms:W3CDTF">2020-11-20T17:21:48Z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