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sldIdLst>
    <p:sldId id="256" r:id="rId6"/>
    <p:sldId id="263" r:id="rId7"/>
    <p:sldId id="264" r:id="rId8"/>
    <p:sldId id="265" r:id="rId9"/>
    <p:sldId id="266" r:id="rId10"/>
    <p:sldId id="267" r:id="rId11"/>
    <p:sldId id="268" r:id="rId12"/>
    <p:sldId id="269" r:id="rId13"/>
    <p:sldId id="270" r:id="rId14"/>
    <p:sldId id="271"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43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9500E"/>
    <a:srgbClr val="368729"/>
    <a:srgbClr val="F8634F"/>
    <a:srgbClr val="607C2F"/>
    <a:srgbClr val="607C5E"/>
    <a:srgbClr val="49662C"/>
    <a:srgbClr val="478E06"/>
    <a:srgbClr val="93CDD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857" autoAdjust="0"/>
    <p:restoredTop sz="96405" autoAdjust="0"/>
  </p:normalViewPr>
  <p:slideViewPr>
    <p:cSldViewPr snapToGrid="0" snapToObjects="1">
      <p:cViewPr varScale="1">
        <p:scale>
          <a:sx n="44" d="100"/>
          <a:sy n="44" d="100"/>
        </p:scale>
        <p:origin x="102" y="480"/>
      </p:cViewPr>
      <p:guideLst>
        <p:guide orient="horz" pos="2160"/>
        <p:guide pos="4392"/>
      </p:guideLst>
    </p:cSldViewPr>
  </p:slideViewPr>
  <p:outlineViewPr>
    <p:cViewPr>
      <p:scale>
        <a:sx n="33" d="100"/>
        <a:sy n="33" d="100"/>
      </p:scale>
      <p:origin x="48" y="0"/>
    </p:cViewPr>
  </p:outlin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0AA853A1-56EF-DA4E-8CAC-CDB94D0D7153}"/>
              </a:ext>
            </a:extLst>
          </p:cNvPr>
          <p:cNvSpPr>
            <a:spLocks noGrp="1"/>
          </p:cNvSpPr>
          <p:nvPr>
            <p:ph type="pic" sz="quarter" idx="10"/>
          </p:nvPr>
        </p:nvSpPr>
        <p:spPr>
          <a:xfrm>
            <a:off x="0" y="0"/>
            <a:ext cx="12192000" cy="4152900"/>
          </a:xfrm>
          <a:noFill/>
        </p:spPr>
        <p:txBody>
          <a:bodyPr/>
          <a:lstStyle/>
          <a:p>
            <a:r>
              <a:rPr lang="en-GB"/>
              <a:t>Click icon to add picture</a:t>
            </a:r>
            <a:endParaRPr lang="en-US"/>
          </a:p>
        </p:txBody>
      </p:sp>
      <p:sp>
        <p:nvSpPr>
          <p:cNvPr id="37" name="Rectangle 36"/>
          <p:cNvSpPr/>
          <p:nvPr userDrawn="1"/>
        </p:nvSpPr>
        <p:spPr>
          <a:xfrm>
            <a:off x="0" y="4152900"/>
            <a:ext cx="12192000" cy="2705100"/>
          </a:xfrm>
          <a:prstGeom prst="rect">
            <a:avLst/>
          </a:prstGeom>
          <a:solidFill>
            <a:srgbClr val="36872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800" dirty="0">
              <a:solidFill>
                <a:schemeClr val="tx1"/>
              </a:solidFill>
            </a:endParaRPr>
          </a:p>
        </p:txBody>
      </p:sp>
      <p:sp>
        <p:nvSpPr>
          <p:cNvPr id="42" name="Title 41"/>
          <p:cNvSpPr>
            <a:spLocks noGrp="1"/>
          </p:cNvSpPr>
          <p:nvPr>
            <p:ph type="title"/>
          </p:nvPr>
        </p:nvSpPr>
        <p:spPr>
          <a:xfrm>
            <a:off x="914400" y="4453031"/>
            <a:ext cx="10363200" cy="991419"/>
          </a:xfrm>
        </p:spPr>
        <p:txBody>
          <a:bodyPr anchor="t">
            <a:normAutofit/>
          </a:bodyPr>
          <a:lstStyle>
            <a:lvl1pPr algn="ctr">
              <a:defRPr sz="4400" b="1">
                <a:solidFill>
                  <a:schemeClr val="bg1"/>
                </a:solidFill>
                <a:latin typeface="Arial" pitchFamily="34" charset="0"/>
                <a:cs typeface="Arial" pitchFamily="34" charset="0"/>
              </a:defRPr>
            </a:lvl1pPr>
          </a:lstStyle>
          <a:p>
            <a:r>
              <a:rPr lang="en-GB"/>
              <a:t>Click to edit Master title style</a:t>
            </a:r>
            <a:endParaRPr lang="en-GB" dirty="0"/>
          </a:p>
        </p:txBody>
      </p:sp>
      <p:pic>
        <p:nvPicPr>
          <p:cNvPr id="10" name="Picture 9">
            <a:extLst>
              <a:ext uri="{FF2B5EF4-FFF2-40B4-BE49-F238E27FC236}">
                <a16:creationId xmlns:a16="http://schemas.microsoft.com/office/drawing/2014/main" id="{D40DA9E4-BD4F-1946-AEBB-461215A8A4D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02132" y="6434206"/>
            <a:ext cx="952607" cy="276999"/>
          </a:xfrm>
          <a:prstGeom prst="rect">
            <a:avLst/>
          </a:prstGeom>
        </p:spPr>
      </p:pic>
      <p:sp>
        <p:nvSpPr>
          <p:cNvPr id="11" name="Rectangle 10">
            <a:extLst>
              <a:ext uri="{FF2B5EF4-FFF2-40B4-BE49-F238E27FC236}">
                <a16:creationId xmlns:a16="http://schemas.microsoft.com/office/drawing/2014/main" id="{594E4BE1-7838-A749-83F3-6162F8AE233C}"/>
              </a:ext>
            </a:extLst>
          </p:cNvPr>
          <p:cNvSpPr/>
          <p:nvPr userDrawn="1"/>
        </p:nvSpPr>
        <p:spPr>
          <a:xfrm>
            <a:off x="-252548" y="6434206"/>
            <a:ext cx="2333896" cy="276999"/>
          </a:xfrm>
          <a:prstGeom prst="rect">
            <a:avLst/>
          </a:pr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b="1" dirty="0">
                <a:solidFill>
                  <a:srgbClr val="FFFFFF"/>
                </a:solidFill>
                <a:latin typeface="Arial"/>
                <a:cs typeface="Arial"/>
              </a:rPr>
              <a:t>TEACHING MATERIALS</a:t>
            </a:r>
          </a:p>
        </p:txBody>
      </p:sp>
      <p:sp>
        <p:nvSpPr>
          <p:cNvPr id="12" name="Subtitle 2">
            <a:extLst>
              <a:ext uri="{FF2B5EF4-FFF2-40B4-BE49-F238E27FC236}">
                <a16:creationId xmlns:a16="http://schemas.microsoft.com/office/drawing/2014/main" id="{C3FC30CE-78BF-EC41-93AE-662F98F20E98}"/>
              </a:ext>
            </a:extLst>
          </p:cNvPr>
          <p:cNvSpPr>
            <a:spLocks noGrp="1"/>
          </p:cNvSpPr>
          <p:nvPr>
            <p:ph type="subTitle" idx="1"/>
          </p:nvPr>
        </p:nvSpPr>
        <p:spPr>
          <a:xfrm>
            <a:off x="0" y="5405187"/>
            <a:ext cx="12192000" cy="320061"/>
          </a:xfrm>
          <a:prstGeom prst="rect">
            <a:avLst/>
          </a:prstGeom>
        </p:spPr>
        <p:txBody>
          <a:bodyPr anchor="t"/>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Tree>
    <p:extLst>
      <p:ext uri="{BB962C8B-B14F-4D97-AF65-F5344CB8AC3E}">
        <p14:creationId xmlns:p14="http://schemas.microsoft.com/office/powerpoint/2010/main" val="3950394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apter Title">
    <p:spTree>
      <p:nvGrpSpPr>
        <p:cNvPr id="1" name=""/>
        <p:cNvGrpSpPr/>
        <p:nvPr/>
      </p:nvGrpSpPr>
      <p:grpSpPr>
        <a:xfrm>
          <a:off x="0" y="0"/>
          <a:ext cx="0" cy="0"/>
          <a:chOff x="0" y="0"/>
          <a:chExt cx="0" cy="0"/>
        </a:xfrm>
      </p:grpSpPr>
      <p:sp>
        <p:nvSpPr>
          <p:cNvPr id="15" name="Text Placeholder 14"/>
          <p:cNvSpPr>
            <a:spLocks noGrp="1"/>
          </p:cNvSpPr>
          <p:nvPr>
            <p:ph type="body" sz="quarter" idx="10"/>
          </p:nvPr>
        </p:nvSpPr>
        <p:spPr>
          <a:xfrm>
            <a:off x="1748351" y="1249681"/>
            <a:ext cx="9550400" cy="4312919"/>
          </a:xfrm>
        </p:spPr>
        <p:txBody>
          <a:bodyPr/>
          <a:lstStyle>
            <a:lvl1pPr marL="0" indent="0">
              <a:buNone/>
              <a:defRPr>
                <a:solidFill>
                  <a:schemeClr val="tx1"/>
                </a:solidFill>
              </a:defRPr>
            </a:lvl1pPr>
          </a:lstStyle>
          <a:p>
            <a:pPr lvl="0"/>
            <a:r>
              <a:rPr lang="en-GB"/>
              <a:t>Click to edit Master text styles</a:t>
            </a:r>
          </a:p>
        </p:txBody>
      </p:sp>
      <p:sp>
        <p:nvSpPr>
          <p:cNvPr id="12" name="Rectangle 11">
            <a:extLst>
              <a:ext uri="{FF2B5EF4-FFF2-40B4-BE49-F238E27FC236}">
                <a16:creationId xmlns:a16="http://schemas.microsoft.com/office/drawing/2014/main" id="{D3FE9615-B598-CD4C-9347-A609426A0A91}"/>
              </a:ext>
            </a:extLst>
          </p:cNvPr>
          <p:cNvSpPr/>
          <p:nvPr userDrawn="1"/>
        </p:nvSpPr>
        <p:spPr>
          <a:xfrm>
            <a:off x="0" y="6287414"/>
            <a:ext cx="12192000" cy="570586"/>
          </a:xfrm>
          <a:prstGeom prst="rect">
            <a:avLst/>
          </a:prstGeom>
          <a:solidFill>
            <a:srgbClr val="3687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a:extLst>
              <a:ext uri="{FF2B5EF4-FFF2-40B4-BE49-F238E27FC236}">
                <a16:creationId xmlns:a16="http://schemas.microsoft.com/office/drawing/2014/main" id="{2E11CD5B-B7E7-DF45-BE99-D2677DF4A12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02132" y="6434206"/>
            <a:ext cx="952607" cy="276999"/>
          </a:xfrm>
          <a:prstGeom prst="rect">
            <a:avLst/>
          </a:prstGeom>
        </p:spPr>
      </p:pic>
      <p:sp>
        <p:nvSpPr>
          <p:cNvPr id="8" name="Rectangle 7">
            <a:extLst>
              <a:ext uri="{FF2B5EF4-FFF2-40B4-BE49-F238E27FC236}">
                <a16:creationId xmlns:a16="http://schemas.microsoft.com/office/drawing/2014/main" id="{8B2FD223-17F8-B84F-88D5-7208982FDE14}"/>
              </a:ext>
            </a:extLst>
          </p:cNvPr>
          <p:cNvSpPr/>
          <p:nvPr userDrawn="1"/>
        </p:nvSpPr>
        <p:spPr>
          <a:xfrm>
            <a:off x="-252548" y="6434206"/>
            <a:ext cx="2333896" cy="276999"/>
          </a:xfrm>
          <a:prstGeom prst="rect">
            <a:avLst/>
          </a:pr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b="1" dirty="0">
                <a:solidFill>
                  <a:srgbClr val="FFFFFF"/>
                </a:solidFill>
                <a:latin typeface="Arial"/>
                <a:cs typeface="Arial"/>
              </a:rPr>
              <a:t>TEACHING MATERIALS</a:t>
            </a:r>
          </a:p>
        </p:txBody>
      </p:sp>
    </p:spTree>
    <p:extLst>
      <p:ext uri="{BB962C8B-B14F-4D97-AF65-F5344CB8AC3E}">
        <p14:creationId xmlns:p14="http://schemas.microsoft.com/office/powerpoint/2010/main" val="264918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14" name="TextBox 13"/>
          <p:cNvSpPr txBox="1"/>
          <p:nvPr userDrawn="1"/>
        </p:nvSpPr>
        <p:spPr>
          <a:xfrm>
            <a:off x="1748353" y="486907"/>
            <a:ext cx="9595284" cy="430887"/>
          </a:xfrm>
          <a:prstGeom prst="rect">
            <a:avLst/>
          </a:prstGeom>
          <a:noFill/>
        </p:spPr>
        <p:txBody>
          <a:bodyPr wrap="square" rtlCol="0">
            <a:spAutoFit/>
          </a:bodyPr>
          <a:lstStyle/>
          <a:p>
            <a:r>
              <a:rPr lang="en-US" sz="2200" b="1" dirty="0">
                <a:latin typeface="Arial"/>
                <a:cs typeface="Arial"/>
              </a:rPr>
              <a:t>HEADING</a:t>
            </a:r>
          </a:p>
        </p:txBody>
      </p:sp>
      <p:sp>
        <p:nvSpPr>
          <p:cNvPr id="17" name="Content Placeholder 16"/>
          <p:cNvSpPr>
            <a:spLocks noGrp="1"/>
          </p:cNvSpPr>
          <p:nvPr>
            <p:ph sz="quarter" idx="13"/>
          </p:nvPr>
        </p:nvSpPr>
        <p:spPr>
          <a:xfrm>
            <a:off x="1585809" y="1272382"/>
            <a:ext cx="9594849" cy="4313237"/>
          </a:xfrm>
        </p:spPr>
        <p:txBody>
          <a:bodyPr/>
          <a:lstStyle>
            <a:lvl1pPr marL="0" indent="0">
              <a:buNone/>
              <a:defRPr/>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1" name="Rectangle 10">
            <a:extLst>
              <a:ext uri="{FF2B5EF4-FFF2-40B4-BE49-F238E27FC236}">
                <a16:creationId xmlns:a16="http://schemas.microsoft.com/office/drawing/2014/main" id="{4283400E-B3B9-5244-B8DC-E27EDC0EC009}"/>
              </a:ext>
            </a:extLst>
          </p:cNvPr>
          <p:cNvSpPr/>
          <p:nvPr userDrawn="1"/>
        </p:nvSpPr>
        <p:spPr>
          <a:xfrm>
            <a:off x="0" y="6287414"/>
            <a:ext cx="12192000" cy="570586"/>
          </a:xfrm>
          <a:prstGeom prst="rect">
            <a:avLst/>
          </a:prstGeom>
          <a:solidFill>
            <a:srgbClr val="3687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89E0B021-F61B-9D41-87EE-C0C1928291C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02132" y="6434206"/>
            <a:ext cx="952607" cy="276999"/>
          </a:xfrm>
          <a:prstGeom prst="rect">
            <a:avLst/>
          </a:prstGeom>
        </p:spPr>
      </p:pic>
      <p:sp>
        <p:nvSpPr>
          <p:cNvPr id="8" name="Rectangle 7">
            <a:extLst>
              <a:ext uri="{FF2B5EF4-FFF2-40B4-BE49-F238E27FC236}">
                <a16:creationId xmlns:a16="http://schemas.microsoft.com/office/drawing/2014/main" id="{5F1532C7-CA48-6649-B812-BE17DA29830E}"/>
              </a:ext>
            </a:extLst>
          </p:cNvPr>
          <p:cNvSpPr/>
          <p:nvPr userDrawn="1"/>
        </p:nvSpPr>
        <p:spPr>
          <a:xfrm>
            <a:off x="-252548" y="6434206"/>
            <a:ext cx="2333896" cy="276999"/>
          </a:xfrm>
          <a:prstGeom prst="rect">
            <a:avLst/>
          </a:pr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b="1" dirty="0">
                <a:solidFill>
                  <a:srgbClr val="FFFFFF"/>
                </a:solidFill>
                <a:latin typeface="Arial"/>
                <a:cs typeface="Arial"/>
              </a:rPr>
              <a:t>TEACHING MATERIALS</a:t>
            </a:r>
          </a:p>
        </p:txBody>
      </p:sp>
    </p:spTree>
    <p:extLst>
      <p:ext uri="{BB962C8B-B14F-4D97-AF65-F5344CB8AC3E}">
        <p14:creationId xmlns:p14="http://schemas.microsoft.com/office/powerpoint/2010/main" val="34695570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17" name="Content Placeholder 16"/>
          <p:cNvSpPr>
            <a:spLocks noGrp="1"/>
          </p:cNvSpPr>
          <p:nvPr>
            <p:ph sz="quarter" idx="13"/>
          </p:nvPr>
        </p:nvSpPr>
        <p:spPr>
          <a:xfrm>
            <a:off x="1585809" y="1272382"/>
            <a:ext cx="4510192" cy="4313237"/>
          </a:xfrm>
        </p:spPr>
        <p:txBody>
          <a:bodyPr/>
          <a:lstStyle>
            <a:lvl1pPr marL="0" indent="0">
              <a:buNone/>
              <a:defRPr/>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2" name="Title Placeholder 1"/>
          <p:cNvSpPr>
            <a:spLocks noGrp="1"/>
          </p:cNvSpPr>
          <p:nvPr>
            <p:ph type="title"/>
          </p:nvPr>
        </p:nvSpPr>
        <p:spPr>
          <a:xfrm>
            <a:off x="1585809" y="274639"/>
            <a:ext cx="9594849" cy="997743"/>
          </a:xfrm>
          <a:prstGeom prst="rect">
            <a:avLst/>
          </a:prstGeom>
        </p:spPr>
        <p:txBody>
          <a:bodyPr vert="horz" lIns="91440" tIns="45720" rIns="91440" bIns="45720" rtlCol="0" anchor="ctr">
            <a:normAutofit/>
          </a:bodyPr>
          <a:lstStyle>
            <a:lvl1pPr algn="l">
              <a:defRPr sz="2900" b="1"/>
            </a:lvl1pPr>
          </a:lstStyle>
          <a:p>
            <a:r>
              <a:rPr lang="en-GB"/>
              <a:t>Click to edit Master title style</a:t>
            </a:r>
            <a:endParaRPr lang="en-US" dirty="0"/>
          </a:p>
        </p:txBody>
      </p:sp>
      <p:sp>
        <p:nvSpPr>
          <p:cNvPr id="11" name="Content Placeholder 16"/>
          <p:cNvSpPr>
            <a:spLocks noGrp="1"/>
          </p:cNvSpPr>
          <p:nvPr>
            <p:ph sz="quarter" idx="14"/>
          </p:nvPr>
        </p:nvSpPr>
        <p:spPr>
          <a:xfrm>
            <a:off x="6096001" y="1272382"/>
            <a:ext cx="5084657" cy="4313237"/>
          </a:xfrm>
        </p:spPr>
        <p:txBody>
          <a:bodyPr/>
          <a:lstStyle>
            <a:lvl1pPr marL="0" indent="0">
              <a:buNone/>
              <a:defRPr/>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9" name="Rectangle 8">
            <a:extLst>
              <a:ext uri="{FF2B5EF4-FFF2-40B4-BE49-F238E27FC236}">
                <a16:creationId xmlns:a16="http://schemas.microsoft.com/office/drawing/2014/main" id="{780E8AF9-CE86-5946-9640-82EEBAAE30DB}"/>
              </a:ext>
            </a:extLst>
          </p:cNvPr>
          <p:cNvSpPr/>
          <p:nvPr userDrawn="1"/>
        </p:nvSpPr>
        <p:spPr>
          <a:xfrm>
            <a:off x="0" y="6287414"/>
            <a:ext cx="12192000" cy="570586"/>
          </a:xfrm>
          <a:prstGeom prst="rect">
            <a:avLst/>
          </a:prstGeom>
          <a:solidFill>
            <a:srgbClr val="3687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a:extLst>
              <a:ext uri="{FF2B5EF4-FFF2-40B4-BE49-F238E27FC236}">
                <a16:creationId xmlns:a16="http://schemas.microsoft.com/office/drawing/2014/main" id="{45F34E76-EDEF-A04B-B174-C17F481FF19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02132" y="6434206"/>
            <a:ext cx="952607" cy="276999"/>
          </a:xfrm>
          <a:prstGeom prst="rect">
            <a:avLst/>
          </a:prstGeom>
        </p:spPr>
      </p:pic>
      <p:sp>
        <p:nvSpPr>
          <p:cNvPr id="10" name="Rectangle 9">
            <a:extLst>
              <a:ext uri="{FF2B5EF4-FFF2-40B4-BE49-F238E27FC236}">
                <a16:creationId xmlns:a16="http://schemas.microsoft.com/office/drawing/2014/main" id="{3459B059-9087-D14C-A72D-1BF266B97FB7}"/>
              </a:ext>
            </a:extLst>
          </p:cNvPr>
          <p:cNvSpPr/>
          <p:nvPr userDrawn="1"/>
        </p:nvSpPr>
        <p:spPr>
          <a:xfrm>
            <a:off x="-252548" y="6434206"/>
            <a:ext cx="2333896" cy="276999"/>
          </a:xfrm>
          <a:prstGeom prst="rect">
            <a:avLst/>
          </a:pr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b="1" dirty="0">
                <a:solidFill>
                  <a:srgbClr val="FFFFFF"/>
                </a:solidFill>
                <a:latin typeface="Arial"/>
                <a:cs typeface="Arial"/>
              </a:rPr>
              <a:t>TEACHING MATERIALS</a:t>
            </a:r>
          </a:p>
        </p:txBody>
      </p:sp>
    </p:spTree>
    <p:extLst>
      <p:ext uri="{BB962C8B-B14F-4D97-AF65-F5344CB8AC3E}">
        <p14:creationId xmlns:p14="http://schemas.microsoft.com/office/powerpoint/2010/main" val="890910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 Image">
    <p:spTree>
      <p:nvGrpSpPr>
        <p:cNvPr id="1" name=""/>
        <p:cNvGrpSpPr/>
        <p:nvPr/>
      </p:nvGrpSpPr>
      <p:grpSpPr>
        <a:xfrm>
          <a:off x="0" y="0"/>
          <a:ext cx="0" cy="0"/>
          <a:chOff x="0" y="0"/>
          <a:chExt cx="0" cy="0"/>
        </a:xfrm>
      </p:grpSpPr>
      <p:sp>
        <p:nvSpPr>
          <p:cNvPr id="12" name="Title Placeholder 1"/>
          <p:cNvSpPr>
            <a:spLocks noGrp="1"/>
          </p:cNvSpPr>
          <p:nvPr>
            <p:ph type="title"/>
          </p:nvPr>
        </p:nvSpPr>
        <p:spPr>
          <a:xfrm>
            <a:off x="1585809" y="274639"/>
            <a:ext cx="9594849" cy="997743"/>
          </a:xfrm>
          <a:prstGeom prst="rect">
            <a:avLst/>
          </a:prstGeom>
        </p:spPr>
        <p:txBody>
          <a:bodyPr vert="horz" lIns="91440" tIns="45720" rIns="91440" bIns="45720" rtlCol="0" anchor="ctr">
            <a:normAutofit/>
          </a:bodyPr>
          <a:lstStyle>
            <a:lvl1pPr algn="l">
              <a:defRPr sz="2900" b="1"/>
            </a:lvl1pPr>
          </a:lstStyle>
          <a:p>
            <a:r>
              <a:rPr lang="en-GB"/>
              <a:t>Click to edit Master title style</a:t>
            </a:r>
            <a:endParaRPr lang="en-US" dirty="0"/>
          </a:p>
        </p:txBody>
      </p:sp>
      <p:sp>
        <p:nvSpPr>
          <p:cNvPr id="11" name="Content Placeholder 16"/>
          <p:cNvSpPr>
            <a:spLocks noGrp="1"/>
          </p:cNvSpPr>
          <p:nvPr>
            <p:ph sz="quarter" idx="14"/>
          </p:nvPr>
        </p:nvSpPr>
        <p:spPr>
          <a:xfrm>
            <a:off x="6096001" y="1272382"/>
            <a:ext cx="5084657" cy="4313237"/>
          </a:xfrm>
        </p:spPr>
        <p:txBody>
          <a:bodyPr/>
          <a:lstStyle>
            <a:lvl1pPr marL="0" indent="0">
              <a:buNone/>
              <a:defRPr/>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Picture Placeholder 2">
            <a:extLst>
              <a:ext uri="{FF2B5EF4-FFF2-40B4-BE49-F238E27FC236}">
                <a16:creationId xmlns:a16="http://schemas.microsoft.com/office/drawing/2014/main" id="{54723AA0-CB4E-ED46-9C07-0B9DE5D695EB}"/>
              </a:ext>
            </a:extLst>
          </p:cNvPr>
          <p:cNvSpPr>
            <a:spLocks noGrp="1"/>
          </p:cNvSpPr>
          <p:nvPr>
            <p:ph type="pic" sz="quarter" idx="15"/>
          </p:nvPr>
        </p:nvSpPr>
        <p:spPr>
          <a:xfrm>
            <a:off x="1585384" y="1271589"/>
            <a:ext cx="4510616" cy="4313237"/>
          </a:xfrm>
        </p:spPr>
        <p:txBody>
          <a:bodyPr/>
          <a:lstStyle/>
          <a:p>
            <a:r>
              <a:rPr lang="en-GB"/>
              <a:t>Click icon to add picture</a:t>
            </a:r>
            <a:endParaRPr lang="en-US"/>
          </a:p>
        </p:txBody>
      </p:sp>
      <p:sp>
        <p:nvSpPr>
          <p:cNvPr id="9" name="Rectangle 8">
            <a:extLst>
              <a:ext uri="{FF2B5EF4-FFF2-40B4-BE49-F238E27FC236}">
                <a16:creationId xmlns:a16="http://schemas.microsoft.com/office/drawing/2014/main" id="{F29948EA-B26A-D44E-B153-505C779FA0AD}"/>
              </a:ext>
            </a:extLst>
          </p:cNvPr>
          <p:cNvSpPr/>
          <p:nvPr userDrawn="1"/>
        </p:nvSpPr>
        <p:spPr>
          <a:xfrm>
            <a:off x="0" y="6287414"/>
            <a:ext cx="12192000" cy="570586"/>
          </a:xfrm>
          <a:prstGeom prst="rect">
            <a:avLst/>
          </a:prstGeom>
          <a:solidFill>
            <a:srgbClr val="3687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a:extLst>
              <a:ext uri="{FF2B5EF4-FFF2-40B4-BE49-F238E27FC236}">
                <a16:creationId xmlns:a16="http://schemas.microsoft.com/office/drawing/2014/main" id="{CAB71895-C95E-BD49-95ED-78BC5A957E4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02132" y="6434206"/>
            <a:ext cx="952607" cy="276999"/>
          </a:xfrm>
          <a:prstGeom prst="rect">
            <a:avLst/>
          </a:prstGeom>
        </p:spPr>
      </p:pic>
      <p:sp>
        <p:nvSpPr>
          <p:cNvPr id="10" name="Rectangle 9">
            <a:extLst>
              <a:ext uri="{FF2B5EF4-FFF2-40B4-BE49-F238E27FC236}">
                <a16:creationId xmlns:a16="http://schemas.microsoft.com/office/drawing/2014/main" id="{275E97F0-DCE2-7543-BB35-366C83809BCA}"/>
              </a:ext>
            </a:extLst>
          </p:cNvPr>
          <p:cNvSpPr/>
          <p:nvPr userDrawn="1"/>
        </p:nvSpPr>
        <p:spPr>
          <a:xfrm>
            <a:off x="-252548" y="6434206"/>
            <a:ext cx="2333896" cy="276999"/>
          </a:xfrm>
          <a:prstGeom prst="rect">
            <a:avLst/>
          </a:pr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b="1" dirty="0">
                <a:solidFill>
                  <a:srgbClr val="FFFFFF"/>
                </a:solidFill>
                <a:latin typeface="Arial"/>
                <a:cs typeface="Arial"/>
              </a:rPr>
              <a:t>TEACHING MATERIALS</a:t>
            </a:r>
          </a:p>
        </p:txBody>
      </p:sp>
    </p:spTree>
    <p:extLst>
      <p:ext uri="{BB962C8B-B14F-4D97-AF65-F5344CB8AC3E}">
        <p14:creationId xmlns:p14="http://schemas.microsoft.com/office/powerpoint/2010/main" val="1782589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D79D500C-2DAD-E24B-947F-AA454B3B4803}" type="datetimeFigureOut">
              <a:rPr lang="en-US" smtClean="0"/>
              <a:pPr/>
              <a:t>1/24/2023</a:t>
            </a:fld>
            <a:endParaRPr lang="en-US" dirty="0">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BCDD8636-02F0-2043-B1BF-E7E2D60464E4}" type="slidenum">
              <a:rPr lang="en-US" smtClean="0"/>
              <a:pPr/>
              <a:t>‹#›</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08712867"/>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63" r:id="rId3"/>
    <p:sldLayoutId id="2147483665" r:id="rId4"/>
    <p:sldLayoutId id="2147483666" r:id="rId5"/>
  </p:sldLayoutIdLst>
  <p:txStyles>
    <p:titleStyle>
      <a:lvl1pPr algn="ctr" defTabSz="457200" rtl="0" eaLnBrk="1" latinLnBrk="0" hangingPunct="1">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072F82FA-FA32-A147-A3BC-614DDD5CA1DA}"/>
              </a:ext>
            </a:extLst>
          </p:cNvPr>
          <p:cNvPicPr>
            <a:picLocks noGrp="1" noChangeAspect="1"/>
          </p:cNvPicPr>
          <p:nvPr>
            <p:ph type="pic" sz="quarter" idx="10"/>
          </p:nvPr>
        </p:nvPicPr>
        <p:blipFill rotWithShape="1">
          <a:blip r:embed="rId2"/>
          <a:srcRect l="-135109" t="2605" r="-128885" b="1201"/>
          <a:stretch/>
        </p:blipFill>
        <p:spPr>
          <a:xfrm>
            <a:off x="0" y="0"/>
            <a:ext cx="12192000" cy="4152900"/>
          </a:xfrm>
        </p:spPr>
      </p:pic>
      <p:sp>
        <p:nvSpPr>
          <p:cNvPr id="3" name="Title 2">
            <a:extLst>
              <a:ext uri="{FF2B5EF4-FFF2-40B4-BE49-F238E27FC236}">
                <a16:creationId xmlns:a16="http://schemas.microsoft.com/office/drawing/2014/main" id="{CA48A2C2-331F-1945-ACBC-3D33F9B1C17C}"/>
              </a:ext>
            </a:extLst>
          </p:cNvPr>
          <p:cNvSpPr>
            <a:spLocks noGrp="1"/>
          </p:cNvSpPr>
          <p:nvPr>
            <p:ph type="title"/>
          </p:nvPr>
        </p:nvSpPr>
        <p:spPr/>
        <p:txBody>
          <a:bodyPr/>
          <a:lstStyle/>
          <a:p>
            <a:r>
              <a:rPr lang="en-GB" i="1" dirty="0"/>
              <a:t>Plant Pathology and Plant Diseases</a:t>
            </a:r>
            <a:endParaRPr lang="en-US" dirty="0"/>
          </a:p>
        </p:txBody>
      </p:sp>
      <p:sp>
        <p:nvSpPr>
          <p:cNvPr id="4" name="Subtitle 3">
            <a:extLst>
              <a:ext uri="{FF2B5EF4-FFF2-40B4-BE49-F238E27FC236}">
                <a16:creationId xmlns:a16="http://schemas.microsoft.com/office/drawing/2014/main" id="{CFE579FD-9822-2442-BDF7-2B80C2FCFA8A}"/>
              </a:ext>
            </a:extLst>
          </p:cNvPr>
          <p:cNvSpPr>
            <a:spLocks noGrp="1"/>
          </p:cNvSpPr>
          <p:nvPr>
            <p:ph type="subTitle" idx="4294967295"/>
          </p:nvPr>
        </p:nvSpPr>
        <p:spPr>
          <a:xfrm>
            <a:off x="2209800" y="5455920"/>
            <a:ext cx="7741920" cy="855358"/>
          </a:xfrm>
        </p:spPr>
        <p:txBody>
          <a:bodyPr>
            <a:normAutofit fontScale="70000" lnSpcReduction="20000"/>
          </a:bodyPr>
          <a:lstStyle/>
          <a:p>
            <a:pPr marL="0" indent="0">
              <a:buNone/>
            </a:pPr>
            <a:r>
              <a:rPr lang="en-GB" dirty="0">
                <a:solidFill>
                  <a:schemeClr val="bg1"/>
                </a:solidFill>
              </a:rPr>
              <a:t>© Anne </a:t>
            </a:r>
            <a:r>
              <a:rPr lang="en-GB" dirty="0" err="1">
                <a:solidFill>
                  <a:schemeClr val="bg1"/>
                </a:solidFill>
              </a:rPr>
              <a:t>Marte</a:t>
            </a:r>
            <a:r>
              <a:rPr lang="en-GB" dirty="0">
                <a:solidFill>
                  <a:schemeClr val="bg1"/>
                </a:solidFill>
              </a:rPr>
              <a:t> </a:t>
            </a:r>
            <a:r>
              <a:rPr lang="en-GB" dirty="0" err="1">
                <a:solidFill>
                  <a:schemeClr val="bg1"/>
                </a:solidFill>
              </a:rPr>
              <a:t>Tronsmo</a:t>
            </a:r>
            <a:r>
              <a:rPr lang="en-GB" dirty="0">
                <a:solidFill>
                  <a:schemeClr val="bg1"/>
                </a:solidFill>
              </a:rPr>
              <a:t>, David B. </a:t>
            </a:r>
            <a:r>
              <a:rPr lang="en-GB" dirty="0" err="1">
                <a:solidFill>
                  <a:schemeClr val="bg1"/>
                </a:solidFill>
              </a:rPr>
              <a:t>Collinge</a:t>
            </a:r>
            <a:r>
              <a:rPr lang="en-GB" dirty="0">
                <a:solidFill>
                  <a:schemeClr val="bg1"/>
                </a:solidFill>
              </a:rPr>
              <a:t>, Annika </a:t>
            </a:r>
            <a:r>
              <a:rPr lang="en-GB" dirty="0" err="1">
                <a:solidFill>
                  <a:schemeClr val="bg1"/>
                </a:solidFill>
              </a:rPr>
              <a:t>Djurle</a:t>
            </a:r>
            <a:r>
              <a:rPr lang="en-GB" dirty="0">
                <a:solidFill>
                  <a:schemeClr val="bg1"/>
                </a:solidFill>
              </a:rPr>
              <a:t>, Lisa Munk, Jonathan Yuen and Arne </a:t>
            </a:r>
            <a:r>
              <a:rPr lang="en-GB" dirty="0" err="1">
                <a:solidFill>
                  <a:schemeClr val="bg1"/>
                </a:solidFill>
              </a:rPr>
              <a:t>Tronsmo</a:t>
            </a:r>
            <a:r>
              <a:rPr lang="en-GB" dirty="0">
                <a:solidFill>
                  <a:schemeClr val="bg1"/>
                </a:solidFill>
              </a:rPr>
              <a:t> 2020</a:t>
            </a:r>
          </a:p>
        </p:txBody>
      </p:sp>
    </p:spTree>
    <p:extLst>
      <p:ext uri="{BB962C8B-B14F-4D97-AF65-F5344CB8AC3E}">
        <p14:creationId xmlns:p14="http://schemas.microsoft.com/office/powerpoint/2010/main" val="27775597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D17DB19-2AD7-734C-A9AB-F7845658C815}"/>
              </a:ext>
            </a:extLst>
          </p:cNvPr>
          <p:cNvSpPr txBox="1"/>
          <p:nvPr/>
        </p:nvSpPr>
        <p:spPr>
          <a:xfrm>
            <a:off x="2196445" y="6391374"/>
            <a:ext cx="6853287" cy="369332"/>
          </a:xfrm>
          <a:prstGeom prst="rect">
            <a:avLst/>
          </a:prstGeom>
          <a:noFill/>
        </p:spPr>
        <p:txBody>
          <a:bodyPr wrap="square" rtlCol="0">
            <a:spAutoFit/>
          </a:bodyPr>
          <a:lstStyle/>
          <a:p>
            <a:r>
              <a:rPr lang="en-GB" sz="900" b="1" i="1" dirty="0">
                <a:solidFill>
                  <a:schemeClr val="bg1"/>
                </a:solidFill>
                <a:latin typeface="Arial" panose="020B0604020202020204" pitchFamily="34" charset="0"/>
                <a:cs typeface="Arial" panose="020B0604020202020204" pitchFamily="34" charset="0"/>
              </a:rPr>
              <a:t>Plant Pathology and Plant Diseases</a:t>
            </a:r>
            <a:br>
              <a:rPr lang="en-GB" sz="900" dirty="0">
                <a:solidFill>
                  <a:schemeClr val="bg1"/>
                </a:solidFill>
                <a:latin typeface="Arial" panose="020B0604020202020204" pitchFamily="34" charset="0"/>
                <a:cs typeface="Arial" panose="020B0604020202020204" pitchFamily="34" charset="0"/>
              </a:rPr>
            </a:br>
            <a:r>
              <a:rPr lang="en-GB" sz="900" dirty="0">
                <a:solidFill>
                  <a:schemeClr val="bg1"/>
                </a:solidFill>
                <a:latin typeface="Arial" panose="020B0604020202020204" pitchFamily="34" charset="0"/>
                <a:cs typeface="Arial" panose="020B0604020202020204" pitchFamily="34" charset="0"/>
              </a:rPr>
              <a:t>© Anne </a:t>
            </a:r>
            <a:r>
              <a:rPr lang="en-GB" sz="900" dirty="0" err="1">
                <a:solidFill>
                  <a:schemeClr val="bg1"/>
                </a:solidFill>
                <a:latin typeface="Arial" panose="020B0604020202020204" pitchFamily="34" charset="0"/>
                <a:cs typeface="Arial" panose="020B0604020202020204" pitchFamily="34" charset="0"/>
              </a:rPr>
              <a:t>Marte</a:t>
            </a:r>
            <a:r>
              <a:rPr lang="en-GB" sz="900" dirty="0">
                <a:solidFill>
                  <a:schemeClr val="bg1"/>
                </a:solidFill>
                <a:latin typeface="Arial" panose="020B0604020202020204" pitchFamily="34" charset="0"/>
                <a:cs typeface="Arial" panose="020B0604020202020204" pitchFamily="34" charset="0"/>
              </a:rPr>
              <a:t> </a:t>
            </a:r>
            <a:r>
              <a:rPr lang="en-GB" sz="900" dirty="0" err="1">
                <a:solidFill>
                  <a:schemeClr val="bg1"/>
                </a:solidFill>
                <a:latin typeface="Arial" panose="020B0604020202020204" pitchFamily="34" charset="0"/>
                <a:cs typeface="Arial" panose="020B0604020202020204" pitchFamily="34" charset="0"/>
              </a:rPr>
              <a:t>Tronsmo</a:t>
            </a:r>
            <a:r>
              <a:rPr lang="en-GB" sz="900" dirty="0">
                <a:solidFill>
                  <a:schemeClr val="bg1"/>
                </a:solidFill>
                <a:latin typeface="Arial" panose="020B0604020202020204" pitchFamily="34" charset="0"/>
                <a:cs typeface="Arial" panose="020B0604020202020204" pitchFamily="34" charset="0"/>
              </a:rPr>
              <a:t>, David B. </a:t>
            </a:r>
            <a:r>
              <a:rPr lang="en-GB" sz="900" dirty="0" err="1">
                <a:solidFill>
                  <a:schemeClr val="bg1"/>
                </a:solidFill>
                <a:latin typeface="Arial" panose="020B0604020202020204" pitchFamily="34" charset="0"/>
                <a:cs typeface="Arial" panose="020B0604020202020204" pitchFamily="34" charset="0"/>
              </a:rPr>
              <a:t>Collinge</a:t>
            </a:r>
            <a:r>
              <a:rPr lang="en-GB" sz="900" dirty="0">
                <a:solidFill>
                  <a:schemeClr val="bg1"/>
                </a:solidFill>
                <a:latin typeface="Arial" panose="020B0604020202020204" pitchFamily="34" charset="0"/>
                <a:cs typeface="Arial" panose="020B0604020202020204" pitchFamily="34" charset="0"/>
              </a:rPr>
              <a:t>, Annika </a:t>
            </a:r>
            <a:r>
              <a:rPr lang="en-GB" sz="900" dirty="0" err="1">
                <a:solidFill>
                  <a:schemeClr val="bg1"/>
                </a:solidFill>
                <a:latin typeface="Arial" panose="020B0604020202020204" pitchFamily="34" charset="0"/>
                <a:cs typeface="Arial" panose="020B0604020202020204" pitchFamily="34" charset="0"/>
              </a:rPr>
              <a:t>Djurle</a:t>
            </a:r>
            <a:r>
              <a:rPr lang="en-GB" sz="900" dirty="0">
                <a:solidFill>
                  <a:schemeClr val="bg1"/>
                </a:solidFill>
                <a:latin typeface="Arial" panose="020B0604020202020204" pitchFamily="34" charset="0"/>
                <a:cs typeface="Arial" panose="020B0604020202020204" pitchFamily="34" charset="0"/>
              </a:rPr>
              <a:t>, Lisa Munk, Jonathan Yuen and Arne </a:t>
            </a:r>
            <a:r>
              <a:rPr lang="en-GB" sz="900" dirty="0" err="1">
                <a:solidFill>
                  <a:schemeClr val="bg1"/>
                </a:solidFill>
                <a:latin typeface="Arial" panose="020B0604020202020204" pitchFamily="34" charset="0"/>
                <a:cs typeface="Arial" panose="020B0604020202020204" pitchFamily="34" charset="0"/>
              </a:rPr>
              <a:t>Tronsmo</a:t>
            </a:r>
            <a:r>
              <a:rPr lang="en-GB" sz="900" dirty="0">
                <a:solidFill>
                  <a:schemeClr val="bg1"/>
                </a:solidFill>
                <a:latin typeface="Arial" panose="020B0604020202020204" pitchFamily="34" charset="0"/>
                <a:cs typeface="Arial" panose="020B0604020202020204" pitchFamily="34" charset="0"/>
              </a:rPr>
              <a:t> 2020</a:t>
            </a:r>
          </a:p>
        </p:txBody>
      </p:sp>
      <p:sp>
        <p:nvSpPr>
          <p:cNvPr id="5" name="TextBox 4">
            <a:extLst>
              <a:ext uri="{FF2B5EF4-FFF2-40B4-BE49-F238E27FC236}">
                <a16:creationId xmlns:a16="http://schemas.microsoft.com/office/drawing/2014/main" id="{0A932F39-5BF7-472C-979B-EC059C604474}"/>
              </a:ext>
            </a:extLst>
          </p:cNvPr>
          <p:cNvSpPr txBox="1"/>
          <p:nvPr/>
        </p:nvSpPr>
        <p:spPr>
          <a:xfrm>
            <a:off x="320040" y="457200"/>
            <a:ext cx="4776534" cy="2031325"/>
          </a:xfrm>
          <a:prstGeom prst="rect">
            <a:avLst/>
          </a:prstGeom>
          <a:noFill/>
        </p:spPr>
        <p:txBody>
          <a:bodyPr wrap="square" rtlCol="0">
            <a:spAutoFit/>
          </a:bodyPr>
          <a:lstStyle/>
          <a:p>
            <a:r>
              <a:rPr lang="en-GB" b="1" dirty="0"/>
              <a:t>Fig. 10.8 </a:t>
            </a:r>
            <a:r>
              <a:rPr lang="en-US" b="1" dirty="0"/>
              <a:t>Infection by </a:t>
            </a:r>
            <a:r>
              <a:rPr lang="en-US" b="1" i="1" dirty="0"/>
              <a:t>Agrobacterium tumefaciens</a:t>
            </a:r>
            <a:r>
              <a:rPr lang="en-US" b="1" dirty="0"/>
              <a:t>.</a:t>
            </a:r>
            <a:r>
              <a:rPr lang="en-US" dirty="0"/>
              <a:t> </a:t>
            </a:r>
            <a:r>
              <a:rPr lang="en-US" i="1" dirty="0"/>
              <a:t>Agrobacterium tumefaciens</a:t>
            </a:r>
            <a:r>
              <a:rPr lang="en-US" dirty="0"/>
              <a:t> causes crown gall in strains carrying the </a:t>
            </a:r>
            <a:r>
              <a:rPr lang="en-US" dirty="0" err="1"/>
              <a:t>Ti</a:t>
            </a:r>
            <a:r>
              <a:rPr lang="en-US" dirty="0"/>
              <a:t> plasmid which transfers genes for the production of the hormones indole acetic acid (IAA, an auxin) and </a:t>
            </a:r>
            <a:r>
              <a:rPr lang="en-US" dirty="0" err="1"/>
              <a:t>cytokinins</a:t>
            </a:r>
            <a:r>
              <a:rPr lang="en-US" dirty="0"/>
              <a:t> to stimulate </a:t>
            </a:r>
            <a:r>
              <a:rPr lang="en-US" dirty="0" err="1"/>
              <a:t>tumourgenesis</a:t>
            </a:r>
            <a:r>
              <a:rPr lang="en-US" dirty="0"/>
              <a:t>. (© </a:t>
            </a:r>
            <a:r>
              <a:rPr lang="en-US" dirty="0" err="1"/>
              <a:t>D.B.Collinge</a:t>
            </a:r>
            <a:r>
              <a:rPr lang="en-US" dirty="0"/>
              <a:t>.)</a:t>
            </a:r>
            <a:endParaRPr lang="en-GB" sz="1600" dirty="0"/>
          </a:p>
        </p:txBody>
      </p:sp>
      <p:pic>
        <p:nvPicPr>
          <p:cNvPr id="6" name="Picture 5">
            <a:extLst>
              <a:ext uri="{FF2B5EF4-FFF2-40B4-BE49-F238E27FC236}">
                <a16:creationId xmlns:a16="http://schemas.microsoft.com/office/drawing/2014/main" id="{FF5AA11F-CCD7-4C8D-8CE1-9F63C0237797}"/>
              </a:ext>
            </a:extLst>
          </p:cNvPr>
          <p:cNvPicPr>
            <a:picLocks noChangeAspect="1"/>
          </p:cNvPicPr>
          <p:nvPr/>
        </p:nvPicPr>
        <p:blipFill>
          <a:blip r:embed="rId2"/>
          <a:stretch>
            <a:fillRect/>
          </a:stretch>
        </p:blipFill>
        <p:spPr>
          <a:xfrm>
            <a:off x="7095428" y="516424"/>
            <a:ext cx="3731389" cy="5354949"/>
          </a:xfrm>
          <a:prstGeom prst="rect">
            <a:avLst/>
          </a:prstGeom>
        </p:spPr>
      </p:pic>
    </p:spTree>
    <p:extLst>
      <p:ext uri="{BB962C8B-B14F-4D97-AF65-F5344CB8AC3E}">
        <p14:creationId xmlns:p14="http://schemas.microsoft.com/office/powerpoint/2010/main" val="1628053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D17DB19-2AD7-734C-A9AB-F7845658C815}"/>
              </a:ext>
            </a:extLst>
          </p:cNvPr>
          <p:cNvSpPr txBox="1"/>
          <p:nvPr/>
        </p:nvSpPr>
        <p:spPr>
          <a:xfrm>
            <a:off x="2196445" y="6391374"/>
            <a:ext cx="6853287" cy="369332"/>
          </a:xfrm>
          <a:prstGeom prst="rect">
            <a:avLst/>
          </a:prstGeom>
          <a:noFill/>
        </p:spPr>
        <p:txBody>
          <a:bodyPr wrap="square" rtlCol="0">
            <a:spAutoFit/>
          </a:bodyPr>
          <a:lstStyle/>
          <a:p>
            <a:r>
              <a:rPr lang="en-GB" sz="900" b="1" i="1" dirty="0">
                <a:solidFill>
                  <a:schemeClr val="bg1"/>
                </a:solidFill>
                <a:latin typeface="Arial" panose="020B0604020202020204" pitchFamily="34" charset="0"/>
                <a:cs typeface="Arial" panose="020B0604020202020204" pitchFamily="34" charset="0"/>
              </a:rPr>
              <a:t>Plant Pathology and Plant Diseases</a:t>
            </a:r>
            <a:br>
              <a:rPr lang="en-GB" sz="900" dirty="0">
                <a:solidFill>
                  <a:schemeClr val="bg1"/>
                </a:solidFill>
                <a:latin typeface="Arial" panose="020B0604020202020204" pitchFamily="34" charset="0"/>
                <a:cs typeface="Arial" panose="020B0604020202020204" pitchFamily="34" charset="0"/>
              </a:rPr>
            </a:br>
            <a:r>
              <a:rPr lang="en-GB" sz="900" dirty="0">
                <a:solidFill>
                  <a:schemeClr val="bg1"/>
                </a:solidFill>
                <a:latin typeface="Arial" panose="020B0604020202020204" pitchFamily="34" charset="0"/>
                <a:cs typeface="Arial" panose="020B0604020202020204" pitchFamily="34" charset="0"/>
              </a:rPr>
              <a:t>© Anne </a:t>
            </a:r>
            <a:r>
              <a:rPr lang="en-GB" sz="900" dirty="0" err="1">
                <a:solidFill>
                  <a:schemeClr val="bg1"/>
                </a:solidFill>
                <a:latin typeface="Arial" panose="020B0604020202020204" pitchFamily="34" charset="0"/>
                <a:cs typeface="Arial" panose="020B0604020202020204" pitchFamily="34" charset="0"/>
              </a:rPr>
              <a:t>Marte</a:t>
            </a:r>
            <a:r>
              <a:rPr lang="en-GB" sz="900" dirty="0">
                <a:solidFill>
                  <a:schemeClr val="bg1"/>
                </a:solidFill>
                <a:latin typeface="Arial" panose="020B0604020202020204" pitchFamily="34" charset="0"/>
                <a:cs typeface="Arial" panose="020B0604020202020204" pitchFamily="34" charset="0"/>
              </a:rPr>
              <a:t> </a:t>
            </a:r>
            <a:r>
              <a:rPr lang="en-GB" sz="900" dirty="0" err="1">
                <a:solidFill>
                  <a:schemeClr val="bg1"/>
                </a:solidFill>
                <a:latin typeface="Arial" panose="020B0604020202020204" pitchFamily="34" charset="0"/>
                <a:cs typeface="Arial" panose="020B0604020202020204" pitchFamily="34" charset="0"/>
              </a:rPr>
              <a:t>Tronsmo</a:t>
            </a:r>
            <a:r>
              <a:rPr lang="en-GB" sz="900" dirty="0">
                <a:solidFill>
                  <a:schemeClr val="bg1"/>
                </a:solidFill>
                <a:latin typeface="Arial" panose="020B0604020202020204" pitchFamily="34" charset="0"/>
                <a:cs typeface="Arial" panose="020B0604020202020204" pitchFamily="34" charset="0"/>
              </a:rPr>
              <a:t>, David B. </a:t>
            </a:r>
            <a:r>
              <a:rPr lang="en-GB" sz="900" dirty="0" err="1">
                <a:solidFill>
                  <a:schemeClr val="bg1"/>
                </a:solidFill>
                <a:latin typeface="Arial" panose="020B0604020202020204" pitchFamily="34" charset="0"/>
                <a:cs typeface="Arial" panose="020B0604020202020204" pitchFamily="34" charset="0"/>
              </a:rPr>
              <a:t>Collinge</a:t>
            </a:r>
            <a:r>
              <a:rPr lang="en-GB" sz="900" dirty="0">
                <a:solidFill>
                  <a:schemeClr val="bg1"/>
                </a:solidFill>
                <a:latin typeface="Arial" panose="020B0604020202020204" pitchFamily="34" charset="0"/>
                <a:cs typeface="Arial" panose="020B0604020202020204" pitchFamily="34" charset="0"/>
              </a:rPr>
              <a:t>, Annika </a:t>
            </a:r>
            <a:r>
              <a:rPr lang="en-GB" sz="900" dirty="0" err="1">
                <a:solidFill>
                  <a:schemeClr val="bg1"/>
                </a:solidFill>
                <a:latin typeface="Arial" panose="020B0604020202020204" pitchFamily="34" charset="0"/>
                <a:cs typeface="Arial" panose="020B0604020202020204" pitchFamily="34" charset="0"/>
              </a:rPr>
              <a:t>Djurle</a:t>
            </a:r>
            <a:r>
              <a:rPr lang="en-GB" sz="900" dirty="0">
                <a:solidFill>
                  <a:schemeClr val="bg1"/>
                </a:solidFill>
                <a:latin typeface="Arial" panose="020B0604020202020204" pitchFamily="34" charset="0"/>
                <a:cs typeface="Arial" panose="020B0604020202020204" pitchFamily="34" charset="0"/>
              </a:rPr>
              <a:t>, Lisa Munk, Jonathan Yuen and Arne </a:t>
            </a:r>
            <a:r>
              <a:rPr lang="en-GB" sz="900" dirty="0" err="1">
                <a:solidFill>
                  <a:schemeClr val="bg1"/>
                </a:solidFill>
                <a:latin typeface="Arial" panose="020B0604020202020204" pitchFamily="34" charset="0"/>
                <a:cs typeface="Arial" panose="020B0604020202020204" pitchFamily="34" charset="0"/>
              </a:rPr>
              <a:t>Tronsmo</a:t>
            </a:r>
            <a:r>
              <a:rPr lang="en-GB" sz="900" dirty="0">
                <a:solidFill>
                  <a:schemeClr val="bg1"/>
                </a:solidFill>
                <a:latin typeface="Arial" panose="020B0604020202020204" pitchFamily="34" charset="0"/>
                <a:cs typeface="Arial" panose="020B0604020202020204" pitchFamily="34" charset="0"/>
              </a:rPr>
              <a:t> 2020</a:t>
            </a:r>
          </a:p>
        </p:txBody>
      </p:sp>
      <p:sp>
        <p:nvSpPr>
          <p:cNvPr id="5" name="TextBox 4">
            <a:extLst>
              <a:ext uri="{FF2B5EF4-FFF2-40B4-BE49-F238E27FC236}">
                <a16:creationId xmlns:a16="http://schemas.microsoft.com/office/drawing/2014/main" id="{0A932F39-5BF7-472C-979B-EC059C604474}"/>
              </a:ext>
            </a:extLst>
          </p:cNvPr>
          <p:cNvSpPr txBox="1"/>
          <p:nvPr/>
        </p:nvSpPr>
        <p:spPr>
          <a:xfrm>
            <a:off x="320039" y="457200"/>
            <a:ext cx="5084473" cy="3693319"/>
          </a:xfrm>
          <a:prstGeom prst="rect">
            <a:avLst/>
          </a:prstGeom>
          <a:noFill/>
        </p:spPr>
        <p:txBody>
          <a:bodyPr wrap="square" rtlCol="0">
            <a:spAutoFit/>
          </a:bodyPr>
          <a:lstStyle/>
          <a:p>
            <a:r>
              <a:rPr lang="en-GB" b="1" dirty="0"/>
              <a:t>Fig. 10.1 </a:t>
            </a:r>
            <a:r>
              <a:rPr lang="en-US" b="1" dirty="0"/>
              <a:t>Two different strategies for colonizing a host – biotrophy and necrotrophy.</a:t>
            </a:r>
            <a:r>
              <a:rPr lang="en-US" dirty="0"/>
              <a:t> (A) Bean rust (</a:t>
            </a:r>
            <a:r>
              <a:rPr lang="en-US" i="1" dirty="0" err="1"/>
              <a:t>Uromyces</a:t>
            </a:r>
            <a:r>
              <a:rPr lang="en-US" i="1" dirty="0"/>
              <a:t> </a:t>
            </a:r>
            <a:r>
              <a:rPr lang="en-US" i="1" dirty="0" err="1"/>
              <a:t>viciae-fabae</a:t>
            </a:r>
            <a:r>
              <a:rPr lang="en-US" dirty="0"/>
              <a:t>) on </a:t>
            </a:r>
            <a:r>
              <a:rPr lang="en-US" i="1" dirty="0" err="1"/>
              <a:t>Vicia</a:t>
            </a:r>
            <a:r>
              <a:rPr lang="en-US" i="1" dirty="0"/>
              <a:t> </a:t>
            </a:r>
            <a:r>
              <a:rPr lang="en-US" i="1" dirty="0" err="1"/>
              <a:t>faba</a:t>
            </a:r>
            <a:r>
              <a:rPr lang="en-US" dirty="0"/>
              <a:t>. (B) </a:t>
            </a:r>
            <a:r>
              <a:rPr lang="en-US" dirty="0" err="1"/>
              <a:t>Stemphylium</a:t>
            </a:r>
            <a:r>
              <a:rPr lang="en-US" dirty="0"/>
              <a:t> blight (</a:t>
            </a:r>
            <a:r>
              <a:rPr lang="en-US" i="1" dirty="0" err="1"/>
              <a:t>Stemphylium</a:t>
            </a:r>
            <a:r>
              <a:rPr lang="en-US" i="1" dirty="0"/>
              <a:t> </a:t>
            </a:r>
            <a:r>
              <a:rPr lang="en-US" i="1" dirty="0" err="1"/>
              <a:t>botryosum</a:t>
            </a:r>
            <a:r>
              <a:rPr lang="en-US" dirty="0"/>
              <a:t>) on </a:t>
            </a:r>
            <a:r>
              <a:rPr lang="en-US" i="1" dirty="0" err="1"/>
              <a:t>Vicia</a:t>
            </a:r>
            <a:r>
              <a:rPr lang="en-US" i="1" dirty="0"/>
              <a:t> </a:t>
            </a:r>
            <a:r>
              <a:rPr lang="en-US" i="1" dirty="0" err="1"/>
              <a:t>faba</a:t>
            </a:r>
            <a:r>
              <a:rPr lang="en-US" dirty="0"/>
              <a:t>. (C) Barley powdery mildew (</a:t>
            </a:r>
            <a:r>
              <a:rPr lang="en-US" i="1" dirty="0" err="1"/>
              <a:t>Blumeria</a:t>
            </a:r>
            <a:r>
              <a:rPr lang="en-US" i="1" dirty="0"/>
              <a:t> </a:t>
            </a:r>
            <a:r>
              <a:rPr lang="en-US" i="1" dirty="0" err="1"/>
              <a:t>graminis</a:t>
            </a:r>
            <a:r>
              <a:rPr lang="en-US" dirty="0"/>
              <a:t>) and (D) scald (</a:t>
            </a:r>
            <a:r>
              <a:rPr lang="en-US" i="1" dirty="0" err="1"/>
              <a:t>Rhynchosporium</a:t>
            </a:r>
            <a:r>
              <a:rPr lang="en-US" i="1" dirty="0"/>
              <a:t> </a:t>
            </a:r>
            <a:r>
              <a:rPr lang="en-US" i="1" dirty="0" err="1"/>
              <a:t>graminicola</a:t>
            </a:r>
            <a:r>
              <a:rPr lang="en-US" dirty="0"/>
              <a:t>) both on </a:t>
            </a:r>
            <a:r>
              <a:rPr lang="en-US" i="1" dirty="0" err="1"/>
              <a:t>Hordeum</a:t>
            </a:r>
            <a:r>
              <a:rPr lang="en-US" i="1" dirty="0"/>
              <a:t> vulgare</a:t>
            </a:r>
            <a:r>
              <a:rPr lang="en-US" dirty="0"/>
              <a:t>. (A) and (C). The rust and powdery mildew fungi have penetrated the host and are sporulating freely with no visible host reaction. (B) and (D) These necrotrophic pathogens have killed the host tissue and colonized the dead tissue.  ( A, B, © P. Taylor; C, D,  © </a:t>
            </a:r>
            <a:r>
              <a:rPr lang="en-US" dirty="0" err="1"/>
              <a:t>D.B.Collinge</a:t>
            </a:r>
            <a:r>
              <a:rPr lang="en-US" dirty="0"/>
              <a:t>.)</a:t>
            </a:r>
            <a:endParaRPr lang="en-GB" sz="1600" dirty="0"/>
          </a:p>
        </p:txBody>
      </p:sp>
      <p:pic>
        <p:nvPicPr>
          <p:cNvPr id="4" name="Picture 3">
            <a:extLst>
              <a:ext uri="{FF2B5EF4-FFF2-40B4-BE49-F238E27FC236}">
                <a16:creationId xmlns:a16="http://schemas.microsoft.com/office/drawing/2014/main" id="{309F08D3-112C-4DBA-8125-B5158ABB1ADA}"/>
              </a:ext>
            </a:extLst>
          </p:cNvPr>
          <p:cNvPicPr>
            <a:picLocks noChangeAspect="1"/>
          </p:cNvPicPr>
          <p:nvPr/>
        </p:nvPicPr>
        <p:blipFill>
          <a:blip r:embed="rId2"/>
          <a:stretch>
            <a:fillRect/>
          </a:stretch>
        </p:blipFill>
        <p:spPr>
          <a:xfrm>
            <a:off x="5404512" y="566064"/>
            <a:ext cx="6288871" cy="4974928"/>
          </a:xfrm>
          <a:prstGeom prst="rect">
            <a:avLst/>
          </a:prstGeom>
        </p:spPr>
      </p:pic>
    </p:spTree>
    <p:extLst>
      <p:ext uri="{BB962C8B-B14F-4D97-AF65-F5344CB8AC3E}">
        <p14:creationId xmlns:p14="http://schemas.microsoft.com/office/powerpoint/2010/main" val="39102261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D17DB19-2AD7-734C-A9AB-F7845658C815}"/>
              </a:ext>
            </a:extLst>
          </p:cNvPr>
          <p:cNvSpPr txBox="1"/>
          <p:nvPr/>
        </p:nvSpPr>
        <p:spPr>
          <a:xfrm>
            <a:off x="2196445" y="6391374"/>
            <a:ext cx="6853287" cy="369332"/>
          </a:xfrm>
          <a:prstGeom prst="rect">
            <a:avLst/>
          </a:prstGeom>
          <a:noFill/>
        </p:spPr>
        <p:txBody>
          <a:bodyPr wrap="square" rtlCol="0">
            <a:spAutoFit/>
          </a:bodyPr>
          <a:lstStyle/>
          <a:p>
            <a:r>
              <a:rPr lang="en-GB" sz="900" b="1" i="1" dirty="0">
                <a:solidFill>
                  <a:schemeClr val="bg1"/>
                </a:solidFill>
                <a:latin typeface="Arial" panose="020B0604020202020204" pitchFamily="34" charset="0"/>
                <a:cs typeface="Arial" panose="020B0604020202020204" pitchFamily="34" charset="0"/>
              </a:rPr>
              <a:t>Plant Pathology and Plant Diseases</a:t>
            </a:r>
            <a:br>
              <a:rPr lang="en-GB" sz="900" dirty="0">
                <a:solidFill>
                  <a:schemeClr val="bg1"/>
                </a:solidFill>
                <a:latin typeface="Arial" panose="020B0604020202020204" pitchFamily="34" charset="0"/>
                <a:cs typeface="Arial" panose="020B0604020202020204" pitchFamily="34" charset="0"/>
              </a:rPr>
            </a:br>
            <a:r>
              <a:rPr lang="en-GB" sz="900" dirty="0">
                <a:solidFill>
                  <a:schemeClr val="bg1"/>
                </a:solidFill>
                <a:latin typeface="Arial" panose="020B0604020202020204" pitchFamily="34" charset="0"/>
                <a:cs typeface="Arial" panose="020B0604020202020204" pitchFamily="34" charset="0"/>
              </a:rPr>
              <a:t>© Anne </a:t>
            </a:r>
            <a:r>
              <a:rPr lang="en-GB" sz="900" dirty="0" err="1">
                <a:solidFill>
                  <a:schemeClr val="bg1"/>
                </a:solidFill>
                <a:latin typeface="Arial" panose="020B0604020202020204" pitchFamily="34" charset="0"/>
                <a:cs typeface="Arial" panose="020B0604020202020204" pitchFamily="34" charset="0"/>
              </a:rPr>
              <a:t>Marte</a:t>
            </a:r>
            <a:r>
              <a:rPr lang="en-GB" sz="900" dirty="0">
                <a:solidFill>
                  <a:schemeClr val="bg1"/>
                </a:solidFill>
                <a:latin typeface="Arial" panose="020B0604020202020204" pitchFamily="34" charset="0"/>
                <a:cs typeface="Arial" panose="020B0604020202020204" pitchFamily="34" charset="0"/>
              </a:rPr>
              <a:t> </a:t>
            </a:r>
            <a:r>
              <a:rPr lang="en-GB" sz="900" dirty="0" err="1">
                <a:solidFill>
                  <a:schemeClr val="bg1"/>
                </a:solidFill>
                <a:latin typeface="Arial" panose="020B0604020202020204" pitchFamily="34" charset="0"/>
                <a:cs typeface="Arial" panose="020B0604020202020204" pitchFamily="34" charset="0"/>
              </a:rPr>
              <a:t>Tronsmo</a:t>
            </a:r>
            <a:r>
              <a:rPr lang="en-GB" sz="900" dirty="0">
                <a:solidFill>
                  <a:schemeClr val="bg1"/>
                </a:solidFill>
                <a:latin typeface="Arial" panose="020B0604020202020204" pitchFamily="34" charset="0"/>
                <a:cs typeface="Arial" panose="020B0604020202020204" pitchFamily="34" charset="0"/>
              </a:rPr>
              <a:t>, David B. </a:t>
            </a:r>
            <a:r>
              <a:rPr lang="en-GB" sz="900" dirty="0" err="1">
                <a:solidFill>
                  <a:schemeClr val="bg1"/>
                </a:solidFill>
                <a:latin typeface="Arial" panose="020B0604020202020204" pitchFamily="34" charset="0"/>
                <a:cs typeface="Arial" panose="020B0604020202020204" pitchFamily="34" charset="0"/>
              </a:rPr>
              <a:t>Collinge</a:t>
            </a:r>
            <a:r>
              <a:rPr lang="en-GB" sz="900" dirty="0">
                <a:solidFill>
                  <a:schemeClr val="bg1"/>
                </a:solidFill>
                <a:latin typeface="Arial" panose="020B0604020202020204" pitchFamily="34" charset="0"/>
                <a:cs typeface="Arial" panose="020B0604020202020204" pitchFamily="34" charset="0"/>
              </a:rPr>
              <a:t>, Annika </a:t>
            </a:r>
            <a:r>
              <a:rPr lang="en-GB" sz="900" dirty="0" err="1">
                <a:solidFill>
                  <a:schemeClr val="bg1"/>
                </a:solidFill>
                <a:latin typeface="Arial" panose="020B0604020202020204" pitchFamily="34" charset="0"/>
                <a:cs typeface="Arial" panose="020B0604020202020204" pitchFamily="34" charset="0"/>
              </a:rPr>
              <a:t>Djurle</a:t>
            </a:r>
            <a:r>
              <a:rPr lang="en-GB" sz="900" dirty="0">
                <a:solidFill>
                  <a:schemeClr val="bg1"/>
                </a:solidFill>
                <a:latin typeface="Arial" panose="020B0604020202020204" pitchFamily="34" charset="0"/>
                <a:cs typeface="Arial" panose="020B0604020202020204" pitchFamily="34" charset="0"/>
              </a:rPr>
              <a:t>, Lisa Munk, Jonathan Yuen and Arne </a:t>
            </a:r>
            <a:r>
              <a:rPr lang="en-GB" sz="900" dirty="0" err="1">
                <a:solidFill>
                  <a:schemeClr val="bg1"/>
                </a:solidFill>
                <a:latin typeface="Arial" panose="020B0604020202020204" pitchFamily="34" charset="0"/>
                <a:cs typeface="Arial" panose="020B0604020202020204" pitchFamily="34" charset="0"/>
              </a:rPr>
              <a:t>Tronsmo</a:t>
            </a:r>
            <a:r>
              <a:rPr lang="en-GB" sz="900" dirty="0">
                <a:solidFill>
                  <a:schemeClr val="bg1"/>
                </a:solidFill>
                <a:latin typeface="Arial" panose="020B0604020202020204" pitchFamily="34" charset="0"/>
                <a:cs typeface="Arial" panose="020B0604020202020204" pitchFamily="34" charset="0"/>
              </a:rPr>
              <a:t> 2020</a:t>
            </a:r>
          </a:p>
        </p:txBody>
      </p:sp>
      <p:sp>
        <p:nvSpPr>
          <p:cNvPr id="5" name="TextBox 4">
            <a:extLst>
              <a:ext uri="{FF2B5EF4-FFF2-40B4-BE49-F238E27FC236}">
                <a16:creationId xmlns:a16="http://schemas.microsoft.com/office/drawing/2014/main" id="{0A932F39-5BF7-472C-979B-EC059C604474}"/>
              </a:ext>
            </a:extLst>
          </p:cNvPr>
          <p:cNvSpPr txBox="1"/>
          <p:nvPr/>
        </p:nvSpPr>
        <p:spPr>
          <a:xfrm>
            <a:off x="330992" y="457200"/>
            <a:ext cx="11474321" cy="892552"/>
          </a:xfrm>
          <a:prstGeom prst="rect">
            <a:avLst/>
          </a:prstGeom>
          <a:noFill/>
        </p:spPr>
        <p:txBody>
          <a:bodyPr wrap="square" rtlCol="0">
            <a:spAutoFit/>
          </a:bodyPr>
          <a:lstStyle/>
          <a:p>
            <a:r>
              <a:rPr lang="en-GB" b="1" dirty="0"/>
              <a:t>Fig. 10.2 </a:t>
            </a:r>
            <a:r>
              <a:rPr lang="en-US" b="1" dirty="0"/>
              <a:t>Scheme for the identification and characterization of pathogenicity mutants.</a:t>
            </a:r>
            <a:r>
              <a:rPr lang="en-US" dirty="0"/>
              <a:t> </a:t>
            </a:r>
            <a:endParaRPr lang="en-GB" dirty="0"/>
          </a:p>
          <a:p>
            <a:r>
              <a:rPr lang="en-US" dirty="0"/>
              <a:t>(© </a:t>
            </a:r>
            <a:r>
              <a:rPr lang="en-US" dirty="0" err="1"/>
              <a:t>D.B.Collinge</a:t>
            </a:r>
            <a:r>
              <a:rPr lang="en-US" dirty="0"/>
              <a:t>.)</a:t>
            </a:r>
            <a:endParaRPr lang="en-GB" dirty="0"/>
          </a:p>
          <a:p>
            <a:endParaRPr lang="en-GB" sz="1600" dirty="0"/>
          </a:p>
        </p:txBody>
      </p:sp>
      <p:pic>
        <p:nvPicPr>
          <p:cNvPr id="4" name="Picture 3">
            <a:extLst>
              <a:ext uri="{FF2B5EF4-FFF2-40B4-BE49-F238E27FC236}">
                <a16:creationId xmlns:a16="http://schemas.microsoft.com/office/drawing/2014/main" id="{ED12DC2C-23FE-46CC-82C1-41824FE968C1}"/>
              </a:ext>
            </a:extLst>
          </p:cNvPr>
          <p:cNvPicPr>
            <a:picLocks noChangeAspect="1"/>
          </p:cNvPicPr>
          <p:nvPr/>
        </p:nvPicPr>
        <p:blipFill>
          <a:blip r:embed="rId2"/>
          <a:stretch>
            <a:fillRect/>
          </a:stretch>
        </p:blipFill>
        <p:spPr>
          <a:xfrm>
            <a:off x="2407122" y="1339515"/>
            <a:ext cx="7610333" cy="4556219"/>
          </a:xfrm>
          <a:prstGeom prst="rect">
            <a:avLst/>
          </a:prstGeom>
        </p:spPr>
      </p:pic>
    </p:spTree>
    <p:extLst>
      <p:ext uri="{BB962C8B-B14F-4D97-AF65-F5344CB8AC3E}">
        <p14:creationId xmlns:p14="http://schemas.microsoft.com/office/powerpoint/2010/main" val="35100766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D17DB19-2AD7-734C-A9AB-F7845658C815}"/>
              </a:ext>
            </a:extLst>
          </p:cNvPr>
          <p:cNvSpPr txBox="1"/>
          <p:nvPr/>
        </p:nvSpPr>
        <p:spPr>
          <a:xfrm>
            <a:off x="2196445" y="6391374"/>
            <a:ext cx="6853287" cy="369332"/>
          </a:xfrm>
          <a:prstGeom prst="rect">
            <a:avLst/>
          </a:prstGeom>
          <a:noFill/>
        </p:spPr>
        <p:txBody>
          <a:bodyPr wrap="square" rtlCol="0">
            <a:spAutoFit/>
          </a:bodyPr>
          <a:lstStyle/>
          <a:p>
            <a:r>
              <a:rPr lang="en-GB" sz="900" b="1" i="1" dirty="0">
                <a:solidFill>
                  <a:schemeClr val="bg1"/>
                </a:solidFill>
                <a:latin typeface="Arial" panose="020B0604020202020204" pitchFamily="34" charset="0"/>
                <a:cs typeface="Arial" panose="020B0604020202020204" pitchFamily="34" charset="0"/>
              </a:rPr>
              <a:t>Plant Pathology and Plant Diseases</a:t>
            </a:r>
            <a:br>
              <a:rPr lang="en-GB" sz="900" dirty="0">
                <a:solidFill>
                  <a:schemeClr val="bg1"/>
                </a:solidFill>
                <a:latin typeface="Arial" panose="020B0604020202020204" pitchFamily="34" charset="0"/>
                <a:cs typeface="Arial" panose="020B0604020202020204" pitchFamily="34" charset="0"/>
              </a:rPr>
            </a:br>
            <a:r>
              <a:rPr lang="en-GB" sz="900" dirty="0">
                <a:solidFill>
                  <a:schemeClr val="bg1"/>
                </a:solidFill>
                <a:latin typeface="Arial" panose="020B0604020202020204" pitchFamily="34" charset="0"/>
                <a:cs typeface="Arial" panose="020B0604020202020204" pitchFamily="34" charset="0"/>
              </a:rPr>
              <a:t>© Anne </a:t>
            </a:r>
            <a:r>
              <a:rPr lang="en-GB" sz="900" dirty="0" err="1">
                <a:solidFill>
                  <a:schemeClr val="bg1"/>
                </a:solidFill>
                <a:latin typeface="Arial" panose="020B0604020202020204" pitchFamily="34" charset="0"/>
                <a:cs typeface="Arial" panose="020B0604020202020204" pitchFamily="34" charset="0"/>
              </a:rPr>
              <a:t>Marte</a:t>
            </a:r>
            <a:r>
              <a:rPr lang="en-GB" sz="900" dirty="0">
                <a:solidFill>
                  <a:schemeClr val="bg1"/>
                </a:solidFill>
                <a:latin typeface="Arial" panose="020B0604020202020204" pitchFamily="34" charset="0"/>
                <a:cs typeface="Arial" panose="020B0604020202020204" pitchFamily="34" charset="0"/>
              </a:rPr>
              <a:t> </a:t>
            </a:r>
            <a:r>
              <a:rPr lang="en-GB" sz="900" dirty="0" err="1">
                <a:solidFill>
                  <a:schemeClr val="bg1"/>
                </a:solidFill>
                <a:latin typeface="Arial" panose="020B0604020202020204" pitchFamily="34" charset="0"/>
                <a:cs typeface="Arial" panose="020B0604020202020204" pitchFamily="34" charset="0"/>
              </a:rPr>
              <a:t>Tronsmo</a:t>
            </a:r>
            <a:r>
              <a:rPr lang="en-GB" sz="900" dirty="0">
                <a:solidFill>
                  <a:schemeClr val="bg1"/>
                </a:solidFill>
                <a:latin typeface="Arial" panose="020B0604020202020204" pitchFamily="34" charset="0"/>
                <a:cs typeface="Arial" panose="020B0604020202020204" pitchFamily="34" charset="0"/>
              </a:rPr>
              <a:t>, David B. </a:t>
            </a:r>
            <a:r>
              <a:rPr lang="en-GB" sz="900" dirty="0" err="1">
                <a:solidFill>
                  <a:schemeClr val="bg1"/>
                </a:solidFill>
                <a:latin typeface="Arial" panose="020B0604020202020204" pitchFamily="34" charset="0"/>
                <a:cs typeface="Arial" panose="020B0604020202020204" pitchFamily="34" charset="0"/>
              </a:rPr>
              <a:t>Collinge</a:t>
            </a:r>
            <a:r>
              <a:rPr lang="en-GB" sz="900" dirty="0">
                <a:solidFill>
                  <a:schemeClr val="bg1"/>
                </a:solidFill>
                <a:latin typeface="Arial" panose="020B0604020202020204" pitchFamily="34" charset="0"/>
                <a:cs typeface="Arial" panose="020B0604020202020204" pitchFamily="34" charset="0"/>
              </a:rPr>
              <a:t>, Annika </a:t>
            </a:r>
            <a:r>
              <a:rPr lang="en-GB" sz="900" dirty="0" err="1">
                <a:solidFill>
                  <a:schemeClr val="bg1"/>
                </a:solidFill>
                <a:latin typeface="Arial" panose="020B0604020202020204" pitchFamily="34" charset="0"/>
                <a:cs typeface="Arial" panose="020B0604020202020204" pitchFamily="34" charset="0"/>
              </a:rPr>
              <a:t>Djurle</a:t>
            </a:r>
            <a:r>
              <a:rPr lang="en-GB" sz="900" dirty="0">
                <a:solidFill>
                  <a:schemeClr val="bg1"/>
                </a:solidFill>
                <a:latin typeface="Arial" panose="020B0604020202020204" pitchFamily="34" charset="0"/>
                <a:cs typeface="Arial" panose="020B0604020202020204" pitchFamily="34" charset="0"/>
              </a:rPr>
              <a:t>, Lisa Munk, Jonathan Yuen and Arne </a:t>
            </a:r>
            <a:r>
              <a:rPr lang="en-GB" sz="900" dirty="0" err="1">
                <a:solidFill>
                  <a:schemeClr val="bg1"/>
                </a:solidFill>
                <a:latin typeface="Arial" panose="020B0604020202020204" pitchFamily="34" charset="0"/>
                <a:cs typeface="Arial" panose="020B0604020202020204" pitchFamily="34" charset="0"/>
              </a:rPr>
              <a:t>Tronsmo</a:t>
            </a:r>
            <a:r>
              <a:rPr lang="en-GB" sz="900" dirty="0">
                <a:solidFill>
                  <a:schemeClr val="bg1"/>
                </a:solidFill>
                <a:latin typeface="Arial" panose="020B0604020202020204" pitchFamily="34" charset="0"/>
                <a:cs typeface="Arial" panose="020B0604020202020204" pitchFamily="34" charset="0"/>
              </a:rPr>
              <a:t> 2020</a:t>
            </a:r>
          </a:p>
        </p:txBody>
      </p:sp>
      <p:sp>
        <p:nvSpPr>
          <p:cNvPr id="5" name="TextBox 4">
            <a:extLst>
              <a:ext uri="{FF2B5EF4-FFF2-40B4-BE49-F238E27FC236}">
                <a16:creationId xmlns:a16="http://schemas.microsoft.com/office/drawing/2014/main" id="{0A932F39-5BF7-472C-979B-EC059C604474}"/>
              </a:ext>
            </a:extLst>
          </p:cNvPr>
          <p:cNvSpPr txBox="1"/>
          <p:nvPr/>
        </p:nvSpPr>
        <p:spPr>
          <a:xfrm>
            <a:off x="320040" y="457200"/>
            <a:ext cx="3433094" cy="1200329"/>
          </a:xfrm>
          <a:prstGeom prst="rect">
            <a:avLst/>
          </a:prstGeom>
          <a:noFill/>
        </p:spPr>
        <p:txBody>
          <a:bodyPr wrap="square" rtlCol="0">
            <a:spAutoFit/>
          </a:bodyPr>
          <a:lstStyle/>
          <a:p>
            <a:r>
              <a:rPr lang="en-GB" b="1" dirty="0"/>
              <a:t>Fig. 10.3 </a:t>
            </a:r>
            <a:r>
              <a:rPr lang="en-US" b="1" dirty="0"/>
              <a:t>Mechanisms of pathogenicity related to main lifestyle strategies of pathogens.</a:t>
            </a:r>
            <a:r>
              <a:rPr lang="en-US" dirty="0"/>
              <a:t> (© </a:t>
            </a:r>
            <a:r>
              <a:rPr lang="en-US" dirty="0" err="1"/>
              <a:t>D.B.Collinge</a:t>
            </a:r>
            <a:r>
              <a:rPr lang="en-US" dirty="0"/>
              <a:t>.)</a:t>
            </a:r>
            <a:endParaRPr lang="en-GB" sz="1600" dirty="0"/>
          </a:p>
        </p:txBody>
      </p:sp>
      <p:pic>
        <p:nvPicPr>
          <p:cNvPr id="4" name="Picture 3">
            <a:extLst>
              <a:ext uri="{FF2B5EF4-FFF2-40B4-BE49-F238E27FC236}">
                <a16:creationId xmlns:a16="http://schemas.microsoft.com/office/drawing/2014/main" id="{68934B93-87AA-49C2-B41E-CCB308EB4942}"/>
              </a:ext>
            </a:extLst>
          </p:cNvPr>
          <p:cNvPicPr>
            <a:picLocks noChangeAspect="1"/>
          </p:cNvPicPr>
          <p:nvPr/>
        </p:nvPicPr>
        <p:blipFill>
          <a:blip r:embed="rId2"/>
          <a:stretch>
            <a:fillRect/>
          </a:stretch>
        </p:blipFill>
        <p:spPr>
          <a:xfrm>
            <a:off x="4830623" y="457200"/>
            <a:ext cx="6318913" cy="5453222"/>
          </a:xfrm>
          <a:prstGeom prst="rect">
            <a:avLst/>
          </a:prstGeom>
        </p:spPr>
      </p:pic>
    </p:spTree>
    <p:extLst>
      <p:ext uri="{BB962C8B-B14F-4D97-AF65-F5344CB8AC3E}">
        <p14:creationId xmlns:p14="http://schemas.microsoft.com/office/powerpoint/2010/main" val="28975508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D17DB19-2AD7-734C-A9AB-F7845658C815}"/>
              </a:ext>
            </a:extLst>
          </p:cNvPr>
          <p:cNvSpPr txBox="1"/>
          <p:nvPr/>
        </p:nvSpPr>
        <p:spPr>
          <a:xfrm>
            <a:off x="2196445" y="6391374"/>
            <a:ext cx="6853287" cy="369332"/>
          </a:xfrm>
          <a:prstGeom prst="rect">
            <a:avLst/>
          </a:prstGeom>
          <a:noFill/>
        </p:spPr>
        <p:txBody>
          <a:bodyPr wrap="square" rtlCol="0">
            <a:spAutoFit/>
          </a:bodyPr>
          <a:lstStyle/>
          <a:p>
            <a:r>
              <a:rPr lang="en-GB" sz="900" b="1" i="1" dirty="0">
                <a:solidFill>
                  <a:schemeClr val="bg1"/>
                </a:solidFill>
                <a:latin typeface="Arial" panose="020B0604020202020204" pitchFamily="34" charset="0"/>
                <a:cs typeface="Arial" panose="020B0604020202020204" pitchFamily="34" charset="0"/>
              </a:rPr>
              <a:t>Plant Pathology and Plant Diseases</a:t>
            </a:r>
            <a:br>
              <a:rPr lang="en-GB" sz="900" dirty="0">
                <a:solidFill>
                  <a:schemeClr val="bg1"/>
                </a:solidFill>
                <a:latin typeface="Arial" panose="020B0604020202020204" pitchFamily="34" charset="0"/>
                <a:cs typeface="Arial" panose="020B0604020202020204" pitchFamily="34" charset="0"/>
              </a:rPr>
            </a:br>
            <a:r>
              <a:rPr lang="en-GB" sz="900" dirty="0">
                <a:solidFill>
                  <a:schemeClr val="bg1"/>
                </a:solidFill>
                <a:latin typeface="Arial" panose="020B0604020202020204" pitchFamily="34" charset="0"/>
                <a:cs typeface="Arial" panose="020B0604020202020204" pitchFamily="34" charset="0"/>
              </a:rPr>
              <a:t>© Anne </a:t>
            </a:r>
            <a:r>
              <a:rPr lang="en-GB" sz="900" dirty="0" err="1">
                <a:solidFill>
                  <a:schemeClr val="bg1"/>
                </a:solidFill>
                <a:latin typeface="Arial" panose="020B0604020202020204" pitchFamily="34" charset="0"/>
                <a:cs typeface="Arial" panose="020B0604020202020204" pitchFamily="34" charset="0"/>
              </a:rPr>
              <a:t>Marte</a:t>
            </a:r>
            <a:r>
              <a:rPr lang="en-GB" sz="900" dirty="0">
                <a:solidFill>
                  <a:schemeClr val="bg1"/>
                </a:solidFill>
                <a:latin typeface="Arial" panose="020B0604020202020204" pitchFamily="34" charset="0"/>
                <a:cs typeface="Arial" panose="020B0604020202020204" pitchFamily="34" charset="0"/>
              </a:rPr>
              <a:t> </a:t>
            </a:r>
            <a:r>
              <a:rPr lang="en-GB" sz="900" dirty="0" err="1">
                <a:solidFill>
                  <a:schemeClr val="bg1"/>
                </a:solidFill>
                <a:latin typeface="Arial" panose="020B0604020202020204" pitchFamily="34" charset="0"/>
                <a:cs typeface="Arial" panose="020B0604020202020204" pitchFamily="34" charset="0"/>
              </a:rPr>
              <a:t>Tronsmo</a:t>
            </a:r>
            <a:r>
              <a:rPr lang="en-GB" sz="900" dirty="0">
                <a:solidFill>
                  <a:schemeClr val="bg1"/>
                </a:solidFill>
                <a:latin typeface="Arial" panose="020B0604020202020204" pitchFamily="34" charset="0"/>
                <a:cs typeface="Arial" panose="020B0604020202020204" pitchFamily="34" charset="0"/>
              </a:rPr>
              <a:t>, David B. </a:t>
            </a:r>
            <a:r>
              <a:rPr lang="en-GB" sz="900" dirty="0" err="1">
                <a:solidFill>
                  <a:schemeClr val="bg1"/>
                </a:solidFill>
                <a:latin typeface="Arial" panose="020B0604020202020204" pitchFamily="34" charset="0"/>
                <a:cs typeface="Arial" panose="020B0604020202020204" pitchFamily="34" charset="0"/>
              </a:rPr>
              <a:t>Collinge</a:t>
            </a:r>
            <a:r>
              <a:rPr lang="en-GB" sz="900" dirty="0">
                <a:solidFill>
                  <a:schemeClr val="bg1"/>
                </a:solidFill>
                <a:latin typeface="Arial" panose="020B0604020202020204" pitchFamily="34" charset="0"/>
                <a:cs typeface="Arial" panose="020B0604020202020204" pitchFamily="34" charset="0"/>
              </a:rPr>
              <a:t>, Annika </a:t>
            </a:r>
            <a:r>
              <a:rPr lang="en-GB" sz="900" dirty="0" err="1">
                <a:solidFill>
                  <a:schemeClr val="bg1"/>
                </a:solidFill>
                <a:latin typeface="Arial" panose="020B0604020202020204" pitchFamily="34" charset="0"/>
                <a:cs typeface="Arial" panose="020B0604020202020204" pitchFamily="34" charset="0"/>
              </a:rPr>
              <a:t>Djurle</a:t>
            </a:r>
            <a:r>
              <a:rPr lang="en-GB" sz="900" dirty="0">
                <a:solidFill>
                  <a:schemeClr val="bg1"/>
                </a:solidFill>
                <a:latin typeface="Arial" panose="020B0604020202020204" pitchFamily="34" charset="0"/>
                <a:cs typeface="Arial" panose="020B0604020202020204" pitchFamily="34" charset="0"/>
              </a:rPr>
              <a:t>, Lisa Munk, Jonathan Yuen and Arne </a:t>
            </a:r>
            <a:r>
              <a:rPr lang="en-GB" sz="900" dirty="0" err="1">
                <a:solidFill>
                  <a:schemeClr val="bg1"/>
                </a:solidFill>
                <a:latin typeface="Arial" panose="020B0604020202020204" pitchFamily="34" charset="0"/>
                <a:cs typeface="Arial" panose="020B0604020202020204" pitchFamily="34" charset="0"/>
              </a:rPr>
              <a:t>Tronsmo</a:t>
            </a:r>
            <a:r>
              <a:rPr lang="en-GB" sz="900" dirty="0">
                <a:solidFill>
                  <a:schemeClr val="bg1"/>
                </a:solidFill>
                <a:latin typeface="Arial" panose="020B0604020202020204" pitchFamily="34" charset="0"/>
                <a:cs typeface="Arial" panose="020B0604020202020204" pitchFamily="34" charset="0"/>
              </a:rPr>
              <a:t> 2020</a:t>
            </a:r>
          </a:p>
        </p:txBody>
      </p:sp>
      <p:sp>
        <p:nvSpPr>
          <p:cNvPr id="5" name="TextBox 4">
            <a:extLst>
              <a:ext uri="{FF2B5EF4-FFF2-40B4-BE49-F238E27FC236}">
                <a16:creationId xmlns:a16="http://schemas.microsoft.com/office/drawing/2014/main" id="{0A932F39-5BF7-472C-979B-EC059C604474}"/>
              </a:ext>
            </a:extLst>
          </p:cNvPr>
          <p:cNvSpPr txBox="1"/>
          <p:nvPr/>
        </p:nvSpPr>
        <p:spPr>
          <a:xfrm>
            <a:off x="320039" y="457200"/>
            <a:ext cx="5111770" cy="1477328"/>
          </a:xfrm>
          <a:prstGeom prst="rect">
            <a:avLst/>
          </a:prstGeom>
          <a:noFill/>
        </p:spPr>
        <p:txBody>
          <a:bodyPr wrap="square" rtlCol="0">
            <a:spAutoFit/>
          </a:bodyPr>
          <a:lstStyle/>
          <a:p>
            <a:r>
              <a:rPr lang="en-GB" b="1" dirty="0"/>
              <a:t>Fig. 10.4 </a:t>
            </a:r>
            <a:r>
              <a:rPr lang="en-US" b="1" dirty="0"/>
              <a:t>Structure of a plant cell wall.</a:t>
            </a:r>
            <a:r>
              <a:rPr lang="en-US" dirty="0"/>
              <a:t> (A) Structure of a cell wall illustrating the different components: cellulose fibrils, pectin, proteins. AGP, Arabinogalactan-proteins. (B) A pectin structure. (© J.U. </a:t>
            </a:r>
            <a:r>
              <a:rPr lang="en-US" dirty="0" err="1"/>
              <a:t>Fangel</a:t>
            </a:r>
            <a:r>
              <a:rPr lang="en-US" dirty="0"/>
              <a:t>.)</a:t>
            </a:r>
            <a:endParaRPr lang="en-GB" sz="1600" dirty="0"/>
          </a:p>
        </p:txBody>
      </p:sp>
      <p:pic>
        <p:nvPicPr>
          <p:cNvPr id="4" name="Picture 3">
            <a:extLst>
              <a:ext uri="{FF2B5EF4-FFF2-40B4-BE49-F238E27FC236}">
                <a16:creationId xmlns:a16="http://schemas.microsoft.com/office/drawing/2014/main" id="{CFC96FDE-0AC1-4F51-8558-8A7F8135A16E}"/>
              </a:ext>
            </a:extLst>
          </p:cNvPr>
          <p:cNvPicPr>
            <a:picLocks noChangeAspect="1"/>
          </p:cNvPicPr>
          <p:nvPr/>
        </p:nvPicPr>
        <p:blipFill>
          <a:blip r:embed="rId2"/>
          <a:stretch>
            <a:fillRect/>
          </a:stretch>
        </p:blipFill>
        <p:spPr>
          <a:xfrm>
            <a:off x="5978538" y="457200"/>
            <a:ext cx="5613037" cy="5493224"/>
          </a:xfrm>
          <a:prstGeom prst="rect">
            <a:avLst/>
          </a:prstGeom>
        </p:spPr>
      </p:pic>
    </p:spTree>
    <p:extLst>
      <p:ext uri="{BB962C8B-B14F-4D97-AF65-F5344CB8AC3E}">
        <p14:creationId xmlns:p14="http://schemas.microsoft.com/office/powerpoint/2010/main" val="17722811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D17DB19-2AD7-734C-A9AB-F7845658C815}"/>
              </a:ext>
            </a:extLst>
          </p:cNvPr>
          <p:cNvSpPr txBox="1"/>
          <p:nvPr/>
        </p:nvSpPr>
        <p:spPr>
          <a:xfrm>
            <a:off x="2196445" y="6391374"/>
            <a:ext cx="6853287" cy="369332"/>
          </a:xfrm>
          <a:prstGeom prst="rect">
            <a:avLst/>
          </a:prstGeom>
          <a:noFill/>
        </p:spPr>
        <p:txBody>
          <a:bodyPr wrap="square" rtlCol="0">
            <a:spAutoFit/>
          </a:bodyPr>
          <a:lstStyle/>
          <a:p>
            <a:r>
              <a:rPr lang="en-GB" sz="900" b="1" i="1" dirty="0">
                <a:solidFill>
                  <a:schemeClr val="bg1"/>
                </a:solidFill>
                <a:latin typeface="Arial" panose="020B0604020202020204" pitchFamily="34" charset="0"/>
                <a:cs typeface="Arial" panose="020B0604020202020204" pitchFamily="34" charset="0"/>
              </a:rPr>
              <a:t>Plant Pathology and Plant Diseases</a:t>
            </a:r>
            <a:br>
              <a:rPr lang="en-GB" sz="900" dirty="0">
                <a:solidFill>
                  <a:schemeClr val="bg1"/>
                </a:solidFill>
                <a:latin typeface="Arial" panose="020B0604020202020204" pitchFamily="34" charset="0"/>
                <a:cs typeface="Arial" panose="020B0604020202020204" pitchFamily="34" charset="0"/>
              </a:rPr>
            </a:br>
            <a:r>
              <a:rPr lang="en-GB" sz="900" dirty="0">
                <a:solidFill>
                  <a:schemeClr val="bg1"/>
                </a:solidFill>
                <a:latin typeface="Arial" panose="020B0604020202020204" pitchFamily="34" charset="0"/>
                <a:cs typeface="Arial" panose="020B0604020202020204" pitchFamily="34" charset="0"/>
              </a:rPr>
              <a:t>© Anne </a:t>
            </a:r>
            <a:r>
              <a:rPr lang="en-GB" sz="900" dirty="0" err="1">
                <a:solidFill>
                  <a:schemeClr val="bg1"/>
                </a:solidFill>
                <a:latin typeface="Arial" panose="020B0604020202020204" pitchFamily="34" charset="0"/>
                <a:cs typeface="Arial" panose="020B0604020202020204" pitchFamily="34" charset="0"/>
              </a:rPr>
              <a:t>Marte</a:t>
            </a:r>
            <a:r>
              <a:rPr lang="en-GB" sz="900" dirty="0">
                <a:solidFill>
                  <a:schemeClr val="bg1"/>
                </a:solidFill>
                <a:latin typeface="Arial" panose="020B0604020202020204" pitchFamily="34" charset="0"/>
                <a:cs typeface="Arial" panose="020B0604020202020204" pitchFamily="34" charset="0"/>
              </a:rPr>
              <a:t> </a:t>
            </a:r>
            <a:r>
              <a:rPr lang="en-GB" sz="900" dirty="0" err="1">
                <a:solidFill>
                  <a:schemeClr val="bg1"/>
                </a:solidFill>
                <a:latin typeface="Arial" panose="020B0604020202020204" pitchFamily="34" charset="0"/>
                <a:cs typeface="Arial" panose="020B0604020202020204" pitchFamily="34" charset="0"/>
              </a:rPr>
              <a:t>Tronsmo</a:t>
            </a:r>
            <a:r>
              <a:rPr lang="en-GB" sz="900" dirty="0">
                <a:solidFill>
                  <a:schemeClr val="bg1"/>
                </a:solidFill>
                <a:latin typeface="Arial" panose="020B0604020202020204" pitchFamily="34" charset="0"/>
                <a:cs typeface="Arial" panose="020B0604020202020204" pitchFamily="34" charset="0"/>
              </a:rPr>
              <a:t>, David B. </a:t>
            </a:r>
            <a:r>
              <a:rPr lang="en-GB" sz="900" dirty="0" err="1">
                <a:solidFill>
                  <a:schemeClr val="bg1"/>
                </a:solidFill>
                <a:latin typeface="Arial" panose="020B0604020202020204" pitchFamily="34" charset="0"/>
                <a:cs typeface="Arial" panose="020B0604020202020204" pitchFamily="34" charset="0"/>
              </a:rPr>
              <a:t>Collinge</a:t>
            </a:r>
            <a:r>
              <a:rPr lang="en-GB" sz="900" dirty="0">
                <a:solidFill>
                  <a:schemeClr val="bg1"/>
                </a:solidFill>
                <a:latin typeface="Arial" panose="020B0604020202020204" pitchFamily="34" charset="0"/>
                <a:cs typeface="Arial" panose="020B0604020202020204" pitchFamily="34" charset="0"/>
              </a:rPr>
              <a:t>, Annika </a:t>
            </a:r>
            <a:r>
              <a:rPr lang="en-GB" sz="900" dirty="0" err="1">
                <a:solidFill>
                  <a:schemeClr val="bg1"/>
                </a:solidFill>
                <a:latin typeface="Arial" panose="020B0604020202020204" pitchFamily="34" charset="0"/>
                <a:cs typeface="Arial" panose="020B0604020202020204" pitchFamily="34" charset="0"/>
              </a:rPr>
              <a:t>Djurle</a:t>
            </a:r>
            <a:r>
              <a:rPr lang="en-GB" sz="900" dirty="0">
                <a:solidFill>
                  <a:schemeClr val="bg1"/>
                </a:solidFill>
                <a:latin typeface="Arial" panose="020B0604020202020204" pitchFamily="34" charset="0"/>
                <a:cs typeface="Arial" panose="020B0604020202020204" pitchFamily="34" charset="0"/>
              </a:rPr>
              <a:t>, Lisa Munk, Jonathan Yuen and Arne </a:t>
            </a:r>
            <a:r>
              <a:rPr lang="en-GB" sz="900" dirty="0" err="1">
                <a:solidFill>
                  <a:schemeClr val="bg1"/>
                </a:solidFill>
                <a:latin typeface="Arial" panose="020B0604020202020204" pitchFamily="34" charset="0"/>
                <a:cs typeface="Arial" panose="020B0604020202020204" pitchFamily="34" charset="0"/>
              </a:rPr>
              <a:t>Tronsmo</a:t>
            </a:r>
            <a:r>
              <a:rPr lang="en-GB" sz="900" dirty="0">
                <a:solidFill>
                  <a:schemeClr val="bg1"/>
                </a:solidFill>
                <a:latin typeface="Arial" panose="020B0604020202020204" pitchFamily="34" charset="0"/>
                <a:cs typeface="Arial" panose="020B0604020202020204" pitchFamily="34" charset="0"/>
              </a:rPr>
              <a:t> 2020</a:t>
            </a:r>
          </a:p>
        </p:txBody>
      </p:sp>
      <p:sp>
        <p:nvSpPr>
          <p:cNvPr id="5" name="TextBox 4">
            <a:extLst>
              <a:ext uri="{FF2B5EF4-FFF2-40B4-BE49-F238E27FC236}">
                <a16:creationId xmlns:a16="http://schemas.microsoft.com/office/drawing/2014/main" id="{0A932F39-5BF7-472C-979B-EC059C604474}"/>
              </a:ext>
            </a:extLst>
          </p:cNvPr>
          <p:cNvSpPr txBox="1"/>
          <p:nvPr/>
        </p:nvSpPr>
        <p:spPr>
          <a:xfrm>
            <a:off x="320040" y="457200"/>
            <a:ext cx="5398372" cy="646331"/>
          </a:xfrm>
          <a:prstGeom prst="rect">
            <a:avLst/>
          </a:prstGeom>
          <a:noFill/>
        </p:spPr>
        <p:txBody>
          <a:bodyPr wrap="square" rtlCol="0">
            <a:spAutoFit/>
          </a:bodyPr>
          <a:lstStyle/>
          <a:p>
            <a:r>
              <a:rPr lang="en-GB" b="1" dirty="0"/>
              <a:t>Fig. 10.5 </a:t>
            </a:r>
            <a:r>
              <a:rPr lang="en-US" b="1" dirty="0"/>
              <a:t>Chemical structures of some important phytotoxins.</a:t>
            </a:r>
            <a:r>
              <a:rPr lang="en-US" dirty="0"/>
              <a:t> (© </a:t>
            </a:r>
            <a:r>
              <a:rPr lang="en-US" dirty="0" err="1"/>
              <a:t>D.B.Collinge</a:t>
            </a:r>
            <a:r>
              <a:rPr lang="en-US" dirty="0"/>
              <a:t>.)</a:t>
            </a:r>
            <a:endParaRPr lang="en-GB" sz="1600" dirty="0"/>
          </a:p>
        </p:txBody>
      </p:sp>
      <p:pic>
        <p:nvPicPr>
          <p:cNvPr id="4" name="Picture 3">
            <a:extLst>
              <a:ext uri="{FF2B5EF4-FFF2-40B4-BE49-F238E27FC236}">
                <a16:creationId xmlns:a16="http://schemas.microsoft.com/office/drawing/2014/main" id="{04413BDC-08C7-40B2-A841-DF9C5F831E94}"/>
              </a:ext>
            </a:extLst>
          </p:cNvPr>
          <p:cNvPicPr>
            <a:picLocks noChangeAspect="1"/>
          </p:cNvPicPr>
          <p:nvPr/>
        </p:nvPicPr>
        <p:blipFill>
          <a:blip r:embed="rId2"/>
          <a:stretch>
            <a:fillRect/>
          </a:stretch>
        </p:blipFill>
        <p:spPr>
          <a:xfrm>
            <a:off x="5835555" y="457199"/>
            <a:ext cx="5696804" cy="5406451"/>
          </a:xfrm>
          <a:prstGeom prst="rect">
            <a:avLst/>
          </a:prstGeom>
        </p:spPr>
      </p:pic>
    </p:spTree>
    <p:extLst>
      <p:ext uri="{BB962C8B-B14F-4D97-AF65-F5344CB8AC3E}">
        <p14:creationId xmlns:p14="http://schemas.microsoft.com/office/powerpoint/2010/main" val="25402915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D17DB19-2AD7-734C-A9AB-F7845658C815}"/>
              </a:ext>
            </a:extLst>
          </p:cNvPr>
          <p:cNvSpPr txBox="1"/>
          <p:nvPr/>
        </p:nvSpPr>
        <p:spPr>
          <a:xfrm>
            <a:off x="2196445" y="6391374"/>
            <a:ext cx="6853287" cy="369332"/>
          </a:xfrm>
          <a:prstGeom prst="rect">
            <a:avLst/>
          </a:prstGeom>
          <a:noFill/>
        </p:spPr>
        <p:txBody>
          <a:bodyPr wrap="square" rtlCol="0">
            <a:spAutoFit/>
          </a:bodyPr>
          <a:lstStyle/>
          <a:p>
            <a:r>
              <a:rPr lang="en-GB" sz="900" b="1" i="1" dirty="0">
                <a:solidFill>
                  <a:schemeClr val="bg1"/>
                </a:solidFill>
                <a:latin typeface="Arial" panose="020B0604020202020204" pitchFamily="34" charset="0"/>
                <a:cs typeface="Arial" panose="020B0604020202020204" pitchFamily="34" charset="0"/>
              </a:rPr>
              <a:t>Plant Pathology and Plant Diseases</a:t>
            </a:r>
            <a:br>
              <a:rPr lang="en-GB" sz="900" dirty="0">
                <a:solidFill>
                  <a:schemeClr val="bg1"/>
                </a:solidFill>
                <a:latin typeface="Arial" panose="020B0604020202020204" pitchFamily="34" charset="0"/>
                <a:cs typeface="Arial" panose="020B0604020202020204" pitchFamily="34" charset="0"/>
              </a:rPr>
            </a:br>
            <a:r>
              <a:rPr lang="en-GB" sz="900" dirty="0">
                <a:solidFill>
                  <a:schemeClr val="bg1"/>
                </a:solidFill>
                <a:latin typeface="Arial" panose="020B0604020202020204" pitchFamily="34" charset="0"/>
                <a:cs typeface="Arial" panose="020B0604020202020204" pitchFamily="34" charset="0"/>
              </a:rPr>
              <a:t>© Anne </a:t>
            </a:r>
            <a:r>
              <a:rPr lang="en-GB" sz="900" dirty="0" err="1">
                <a:solidFill>
                  <a:schemeClr val="bg1"/>
                </a:solidFill>
                <a:latin typeface="Arial" panose="020B0604020202020204" pitchFamily="34" charset="0"/>
                <a:cs typeface="Arial" panose="020B0604020202020204" pitchFamily="34" charset="0"/>
              </a:rPr>
              <a:t>Marte</a:t>
            </a:r>
            <a:r>
              <a:rPr lang="en-GB" sz="900" dirty="0">
                <a:solidFill>
                  <a:schemeClr val="bg1"/>
                </a:solidFill>
                <a:latin typeface="Arial" panose="020B0604020202020204" pitchFamily="34" charset="0"/>
                <a:cs typeface="Arial" panose="020B0604020202020204" pitchFamily="34" charset="0"/>
              </a:rPr>
              <a:t> </a:t>
            </a:r>
            <a:r>
              <a:rPr lang="en-GB" sz="900" dirty="0" err="1">
                <a:solidFill>
                  <a:schemeClr val="bg1"/>
                </a:solidFill>
                <a:latin typeface="Arial" panose="020B0604020202020204" pitchFamily="34" charset="0"/>
                <a:cs typeface="Arial" panose="020B0604020202020204" pitchFamily="34" charset="0"/>
              </a:rPr>
              <a:t>Tronsmo</a:t>
            </a:r>
            <a:r>
              <a:rPr lang="en-GB" sz="900" dirty="0">
                <a:solidFill>
                  <a:schemeClr val="bg1"/>
                </a:solidFill>
                <a:latin typeface="Arial" panose="020B0604020202020204" pitchFamily="34" charset="0"/>
                <a:cs typeface="Arial" panose="020B0604020202020204" pitchFamily="34" charset="0"/>
              </a:rPr>
              <a:t>, David B. </a:t>
            </a:r>
            <a:r>
              <a:rPr lang="en-GB" sz="900" dirty="0" err="1">
                <a:solidFill>
                  <a:schemeClr val="bg1"/>
                </a:solidFill>
                <a:latin typeface="Arial" panose="020B0604020202020204" pitchFamily="34" charset="0"/>
                <a:cs typeface="Arial" panose="020B0604020202020204" pitchFamily="34" charset="0"/>
              </a:rPr>
              <a:t>Collinge</a:t>
            </a:r>
            <a:r>
              <a:rPr lang="en-GB" sz="900" dirty="0">
                <a:solidFill>
                  <a:schemeClr val="bg1"/>
                </a:solidFill>
                <a:latin typeface="Arial" panose="020B0604020202020204" pitchFamily="34" charset="0"/>
                <a:cs typeface="Arial" panose="020B0604020202020204" pitchFamily="34" charset="0"/>
              </a:rPr>
              <a:t>, Annika </a:t>
            </a:r>
            <a:r>
              <a:rPr lang="en-GB" sz="900" dirty="0" err="1">
                <a:solidFill>
                  <a:schemeClr val="bg1"/>
                </a:solidFill>
                <a:latin typeface="Arial" panose="020B0604020202020204" pitchFamily="34" charset="0"/>
                <a:cs typeface="Arial" panose="020B0604020202020204" pitchFamily="34" charset="0"/>
              </a:rPr>
              <a:t>Djurle</a:t>
            </a:r>
            <a:r>
              <a:rPr lang="en-GB" sz="900" dirty="0">
                <a:solidFill>
                  <a:schemeClr val="bg1"/>
                </a:solidFill>
                <a:latin typeface="Arial" panose="020B0604020202020204" pitchFamily="34" charset="0"/>
                <a:cs typeface="Arial" panose="020B0604020202020204" pitchFamily="34" charset="0"/>
              </a:rPr>
              <a:t>, Lisa Munk, Jonathan Yuen and Arne </a:t>
            </a:r>
            <a:r>
              <a:rPr lang="en-GB" sz="900" dirty="0" err="1">
                <a:solidFill>
                  <a:schemeClr val="bg1"/>
                </a:solidFill>
                <a:latin typeface="Arial" panose="020B0604020202020204" pitchFamily="34" charset="0"/>
                <a:cs typeface="Arial" panose="020B0604020202020204" pitchFamily="34" charset="0"/>
              </a:rPr>
              <a:t>Tronsmo</a:t>
            </a:r>
            <a:r>
              <a:rPr lang="en-GB" sz="900" dirty="0">
                <a:solidFill>
                  <a:schemeClr val="bg1"/>
                </a:solidFill>
                <a:latin typeface="Arial" panose="020B0604020202020204" pitchFamily="34" charset="0"/>
                <a:cs typeface="Arial" panose="020B0604020202020204" pitchFamily="34" charset="0"/>
              </a:rPr>
              <a:t> 2020</a:t>
            </a:r>
          </a:p>
        </p:txBody>
      </p:sp>
      <p:sp>
        <p:nvSpPr>
          <p:cNvPr id="5" name="TextBox 4">
            <a:extLst>
              <a:ext uri="{FF2B5EF4-FFF2-40B4-BE49-F238E27FC236}">
                <a16:creationId xmlns:a16="http://schemas.microsoft.com/office/drawing/2014/main" id="{0A932F39-5BF7-472C-979B-EC059C604474}"/>
              </a:ext>
            </a:extLst>
          </p:cNvPr>
          <p:cNvSpPr txBox="1"/>
          <p:nvPr/>
        </p:nvSpPr>
        <p:spPr>
          <a:xfrm>
            <a:off x="320039" y="457200"/>
            <a:ext cx="3760641" cy="923330"/>
          </a:xfrm>
          <a:prstGeom prst="rect">
            <a:avLst/>
          </a:prstGeom>
          <a:noFill/>
        </p:spPr>
        <p:txBody>
          <a:bodyPr wrap="square" rtlCol="0">
            <a:spAutoFit/>
          </a:bodyPr>
          <a:lstStyle/>
          <a:p>
            <a:r>
              <a:rPr lang="en-GB" b="1" dirty="0"/>
              <a:t>Fig. 10.6 </a:t>
            </a:r>
            <a:r>
              <a:rPr lang="en-US" b="1" dirty="0"/>
              <a:t>Chemical structures of some important mycotoxins.</a:t>
            </a:r>
            <a:r>
              <a:rPr lang="en-US" dirty="0"/>
              <a:t> (© </a:t>
            </a:r>
            <a:r>
              <a:rPr lang="en-US" dirty="0" err="1"/>
              <a:t>D.B.Collinge</a:t>
            </a:r>
            <a:r>
              <a:rPr lang="en-US" dirty="0"/>
              <a:t>.)</a:t>
            </a:r>
            <a:endParaRPr lang="en-GB" sz="1600" dirty="0"/>
          </a:p>
        </p:txBody>
      </p:sp>
      <p:pic>
        <p:nvPicPr>
          <p:cNvPr id="2" name="Picture 1">
            <a:extLst>
              <a:ext uri="{FF2B5EF4-FFF2-40B4-BE49-F238E27FC236}">
                <a16:creationId xmlns:a16="http://schemas.microsoft.com/office/drawing/2014/main" id="{4862FD86-F26A-4892-B14A-724286CE5029}"/>
              </a:ext>
            </a:extLst>
          </p:cNvPr>
          <p:cNvPicPr>
            <a:picLocks noChangeAspect="1"/>
          </p:cNvPicPr>
          <p:nvPr/>
        </p:nvPicPr>
        <p:blipFill>
          <a:blip r:embed="rId2"/>
          <a:stretch>
            <a:fillRect/>
          </a:stretch>
        </p:blipFill>
        <p:spPr>
          <a:xfrm>
            <a:off x="4637313" y="21771"/>
            <a:ext cx="7234647" cy="6224299"/>
          </a:xfrm>
          <a:prstGeom prst="rect">
            <a:avLst/>
          </a:prstGeom>
        </p:spPr>
      </p:pic>
    </p:spTree>
    <p:extLst>
      <p:ext uri="{BB962C8B-B14F-4D97-AF65-F5344CB8AC3E}">
        <p14:creationId xmlns:p14="http://schemas.microsoft.com/office/powerpoint/2010/main" val="26738030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D17DB19-2AD7-734C-A9AB-F7845658C815}"/>
              </a:ext>
            </a:extLst>
          </p:cNvPr>
          <p:cNvSpPr txBox="1"/>
          <p:nvPr/>
        </p:nvSpPr>
        <p:spPr>
          <a:xfrm>
            <a:off x="2196445" y="6391374"/>
            <a:ext cx="6853287" cy="369332"/>
          </a:xfrm>
          <a:prstGeom prst="rect">
            <a:avLst/>
          </a:prstGeom>
          <a:noFill/>
        </p:spPr>
        <p:txBody>
          <a:bodyPr wrap="square" rtlCol="0">
            <a:spAutoFit/>
          </a:bodyPr>
          <a:lstStyle/>
          <a:p>
            <a:r>
              <a:rPr lang="en-GB" sz="900" b="1" i="1" dirty="0">
                <a:solidFill>
                  <a:schemeClr val="bg1"/>
                </a:solidFill>
                <a:latin typeface="Arial" panose="020B0604020202020204" pitchFamily="34" charset="0"/>
                <a:cs typeface="Arial" panose="020B0604020202020204" pitchFamily="34" charset="0"/>
              </a:rPr>
              <a:t>Plant Pathology and Plant Diseases</a:t>
            </a:r>
            <a:br>
              <a:rPr lang="en-GB" sz="900" dirty="0">
                <a:solidFill>
                  <a:schemeClr val="bg1"/>
                </a:solidFill>
                <a:latin typeface="Arial" panose="020B0604020202020204" pitchFamily="34" charset="0"/>
                <a:cs typeface="Arial" panose="020B0604020202020204" pitchFamily="34" charset="0"/>
              </a:rPr>
            </a:br>
            <a:r>
              <a:rPr lang="en-GB" sz="900" dirty="0">
                <a:solidFill>
                  <a:schemeClr val="bg1"/>
                </a:solidFill>
                <a:latin typeface="Arial" panose="020B0604020202020204" pitchFamily="34" charset="0"/>
                <a:cs typeface="Arial" panose="020B0604020202020204" pitchFamily="34" charset="0"/>
              </a:rPr>
              <a:t>© Anne </a:t>
            </a:r>
            <a:r>
              <a:rPr lang="en-GB" sz="900" dirty="0" err="1">
                <a:solidFill>
                  <a:schemeClr val="bg1"/>
                </a:solidFill>
                <a:latin typeface="Arial" panose="020B0604020202020204" pitchFamily="34" charset="0"/>
                <a:cs typeface="Arial" panose="020B0604020202020204" pitchFamily="34" charset="0"/>
              </a:rPr>
              <a:t>Marte</a:t>
            </a:r>
            <a:r>
              <a:rPr lang="en-GB" sz="900" dirty="0">
                <a:solidFill>
                  <a:schemeClr val="bg1"/>
                </a:solidFill>
                <a:latin typeface="Arial" panose="020B0604020202020204" pitchFamily="34" charset="0"/>
                <a:cs typeface="Arial" panose="020B0604020202020204" pitchFamily="34" charset="0"/>
              </a:rPr>
              <a:t> </a:t>
            </a:r>
            <a:r>
              <a:rPr lang="en-GB" sz="900" dirty="0" err="1">
                <a:solidFill>
                  <a:schemeClr val="bg1"/>
                </a:solidFill>
                <a:latin typeface="Arial" panose="020B0604020202020204" pitchFamily="34" charset="0"/>
                <a:cs typeface="Arial" panose="020B0604020202020204" pitchFamily="34" charset="0"/>
              </a:rPr>
              <a:t>Tronsmo</a:t>
            </a:r>
            <a:r>
              <a:rPr lang="en-GB" sz="900" dirty="0">
                <a:solidFill>
                  <a:schemeClr val="bg1"/>
                </a:solidFill>
                <a:latin typeface="Arial" panose="020B0604020202020204" pitchFamily="34" charset="0"/>
                <a:cs typeface="Arial" panose="020B0604020202020204" pitchFamily="34" charset="0"/>
              </a:rPr>
              <a:t>, David B. </a:t>
            </a:r>
            <a:r>
              <a:rPr lang="en-GB" sz="900" dirty="0" err="1">
                <a:solidFill>
                  <a:schemeClr val="bg1"/>
                </a:solidFill>
                <a:latin typeface="Arial" panose="020B0604020202020204" pitchFamily="34" charset="0"/>
                <a:cs typeface="Arial" panose="020B0604020202020204" pitchFamily="34" charset="0"/>
              </a:rPr>
              <a:t>Collinge</a:t>
            </a:r>
            <a:r>
              <a:rPr lang="en-GB" sz="900" dirty="0">
                <a:solidFill>
                  <a:schemeClr val="bg1"/>
                </a:solidFill>
                <a:latin typeface="Arial" panose="020B0604020202020204" pitchFamily="34" charset="0"/>
                <a:cs typeface="Arial" panose="020B0604020202020204" pitchFamily="34" charset="0"/>
              </a:rPr>
              <a:t>, Annika </a:t>
            </a:r>
            <a:r>
              <a:rPr lang="en-GB" sz="900" dirty="0" err="1">
                <a:solidFill>
                  <a:schemeClr val="bg1"/>
                </a:solidFill>
                <a:latin typeface="Arial" panose="020B0604020202020204" pitchFamily="34" charset="0"/>
                <a:cs typeface="Arial" panose="020B0604020202020204" pitchFamily="34" charset="0"/>
              </a:rPr>
              <a:t>Djurle</a:t>
            </a:r>
            <a:r>
              <a:rPr lang="en-GB" sz="900" dirty="0">
                <a:solidFill>
                  <a:schemeClr val="bg1"/>
                </a:solidFill>
                <a:latin typeface="Arial" panose="020B0604020202020204" pitchFamily="34" charset="0"/>
                <a:cs typeface="Arial" panose="020B0604020202020204" pitchFamily="34" charset="0"/>
              </a:rPr>
              <a:t>, Lisa Munk, Jonathan Yuen and Arne </a:t>
            </a:r>
            <a:r>
              <a:rPr lang="en-GB" sz="900" dirty="0" err="1">
                <a:solidFill>
                  <a:schemeClr val="bg1"/>
                </a:solidFill>
                <a:latin typeface="Arial" panose="020B0604020202020204" pitchFamily="34" charset="0"/>
                <a:cs typeface="Arial" panose="020B0604020202020204" pitchFamily="34" charset="0"/>
              </a:rPr>
              <a:t>Tronsmo</a:t>
            </a:r>
            <a:r>
              <a:rPr lang="en-GB" sz="900" dirty="0">
                <a:solidFill>
                  <a:schemeClr val="bg1"/>
                </a:solidFill>
                <a:latin typeface="Arial" panose="020B0604020202020204" pitchFamily="34" charset="0"/>
                <a:cs typeface="Arial" panose="020B0604020202020204" pitchFamily="34" charset="0"/>
              </a:rPr>
              <a:t> 2020</a:t>
            </a:r>
          </a:p>
        </p:txBody>
      </p:sp>
      <p:sp>
        <p:nvSpPr>
          <p:cNvPr id="5" name="TextBox 4">
            <a:extLst>
              <a:ext uri="{FF2B5EF4-FFF2-40B4-BE49-F238E27FC236}">
                <a16:creationId xmlns:a16="http://schemas.microsoft.com/office/drawing/2014/main" id="{0A932F39-5BF7-472C-979B-EC059C604474}"/>
              </a:ext>
            </a:extLst>
          </p:cNvPr>
          <p:cNvSpPr txBox="1"/>
          <p:nvPr/>
        </p:nvSpPr>
        <p:spPr>
          <a:xfrm>
            <a:off x="320039" y="457200"/>
            <a:ext cx="4524915" cy="4801314"/>
          </a:xfrm>
          <a:prstGeom prst="rect">
            <a:avLst/>
          </a:prstGeom>
          <a:noFill/>
        </p:spPr>
        <p:txBody>
          <a:bodyPr wrap="square" rtlCol="0">
            <a:spAutoFit/>
          </a:bodyPr>
          <a:lstStyle/>
          <a:p>
            <a:r>
              <a:rPr lang="en-GB" b="1" dirty="0"/>
              <a:t>Fig. 10.7 A-D </a:t>
            </a:r>
            <a:r>
              <a:rPr lang="en-US" b="1" dirty="0"/>
              <a:t>Examples of hormones in pathogenicity.</a:t>
            </a:r>
            <a:r>
              <a:rPr lang="en-US" dirty="0"/>
              <a:t> (A) Taphrina deformans causes peach leaf curl by manipulating auxin levels. (B) </a:t>
            </a:r>
            <a:r>
              <a:rPr lang="en-US" i="1" dirty="0"/>
              <a:t>Taphrina </a:t>
            </a:r>
            <a:r>
              <a:rPr lang="en-US" i="1" dirty="0" err="1"/>
              <a:t>betulina</a:t>
            </a:r>
            <a:r>
              <a:rPr lang="en-US" dirty="0"/>
              <a:t> causes witch’s broom on birch. (C) </a:t>
            </a:r>
            <a:r>
              <a:rPr lang="en-US" i="1" dirty="0" err="1"/>
              <a:t>Moniliophthora</a:t>
            </a:r>
            <a:r>
              <a:rPr lang="en-US" i="1" dirty="0"/>
              <a:t> </a:t>
            </a:r>
            <a:r>
              <a:rPr lang="en-US" i="1" dirty="0" err="1"/>
              <a:t>perniciosa</a:t>
            </a:r>
            <a:r>
              <a:rPr lang="en-US" dirty="0"/>
              <a:t> on cocoa. (D) </a:t>
            </a:r>
            <a:r>
              <a:rPr lang="en-US" i="1" dirty="0" err="1"/>
              <a:t>Ustilago</a:t>
            </a:r>
            <a:r>
              <a:rPr lang="en-US" i="1" dirty="0"/>
              <a:t> maydis</a:t>
            </a:r>
            <a:r>
              <a:rPr lang="en-US" dirty="0"/>
              <a:t> causes maize smut by manipulating </a:t>
            </a:r>
            <a:r>
              <a:rPr lang="en-US" dirty="0" err="1"/>
              <a:t>cytokinins</a:t>
            </a:r>
            <a:r>
              <a:rPr lang="en-US" dirty="0"/>
              <a:t> and abscisic acid levels. (E) The aecia of </a:t>
            </a:r>
            <a:r>
              <a:rPr lang="en-US" i="1" dirty="0" err="1"/>
              <a:t>Gymnosporangium</a:t>
            </a:r>
            <a:r>
              <a:rPr lang="en-US" i="1" dirty="0"/>
              <a:t> </a:t>
            </a:r>
            <a:r>
              <a:rPr lang="en-US" i="1" dirty="0" err="1"/>
              <a:t>sabinae</a:t>
            </a:r>
            <a:r>
              <a:rPr lang="en-US" dirty="0"/>
              <a:t> on pear contain enhanced levels of </a:t>
            </a:r>
            <a:r>
              <a:rPr lang="en-US" dirty="0" err="1"/>
              <a:t>cytokinins</a:t>
            </a:r>
            <a:r>
              <a:rPr lang="en-US" dirty="0"/>
              <a:t>. (F) Green islands are a characteristic symptom reducing senescence associated with rust and mildew infections. Result of a cytokinin effect. (G) The gall wasp </a:t>
            </a:r>
            <a:r>
              <a:rPr lang="en-US" i="1" dirty="0" err="1"/>
              <a:t>Cynips</a:t>
            </a:r>
            <a:r>
              <a:rPr lang="en-US" i="1" dirty="0"/>
              <a:t> </a:t>
            </a:r>
            <a:r>
              <a:rPr lang="en-US" i="1" dirty="0" err="1"/>
              <a:t>quercusfolii</a:t>
            </a:r>
            <a:r>
              <a:rPr lang="en-US" dirty="0"/>
              <a:t> causes galls on oaks (H) Gall on Jamaican sorrel (</a:t>
            </a:r>
            <a:r>
              <a:rPr lang="en-US" i="1" dirty="0"/>
              <a:t>Hibiscus sabdariffa</a:t>
            </a:r>
            <a:r>
              <a:rPr lang="en-US" dirty="0"/>
              <a:t>) caused by </a:t>
            </a:r>
            <a:r>
              <a:rPr lang="en-US" i="1" dirty="0"/>
              <a:t>A. tumefaciens</a:t>
            </a:r>
            <a:r>
              <a:rPr lang="en-US" dirty="0"/>
              <a:t>. (A, B, D,: © </a:t>
            </a:r>
            <a:r>
              <a:rPr lang="en-US" dirty="0" err="1"/>
              <a:t>D.B.Collinge</a:t>
            </a:r>
            <a:r>
              <a:rPr lang="en-US" dirty="0"/>
              <a:t>; C: © P. Taylor.)</a:t>
            </a:r>
            <a:endParaRPr lang="en-GB" sz="1600" dirty="0"/>
          </a:p>
        </p:txBody>
      </p:sp>
      <p:pic>
        <p:nvPicPr>
          <p:cNvPr id="6" name="Picture 5">
            <a:extLst>
              <a:ext uri="{FF2B5EF4-FFF2-40B4-BE49-F238E27FC236}">
                <a16:creationId xmlns:a16="http://schemas.microsoft.com/office/drawing/2014/main" id="{08E65D0A-540F-4DD0-B4F0-90459AAFE81B}"/>
              </a:ext>
            </a:extLst>
          </p:cNvPr>
          <p:cNvPicPr>
            <a:picLocks noChangeAspect="1"/>
          </p:cNvPicPr>
          <p:nvPr/>
        </p:nvPicPr>
        <p:blipFill rotWithShape="1">
          <a:blip r:embed="rId2"/>
          <a:srcRect b="47549"/>
          <a:stretch/>
        </p:blipFill>
        <p:spPr>
          <a:xfrm>
            <a:off x="5483647" y="481845"/>
            <a:ext cx="6222322" cy="5343099"/>
          </a:xfrm>
          <a:prstGeom prst="rect">
            <a:avLst/>
          </a:prstGeom>
        </p:spPr>
      </p:pic>
    </p:spTree>
    <p:extLst>
      <p:ext uri="{BB962C8B-B14F-4D97-AF65-F5344CB8AC3E}">
        <p14:creationId xmlns:p14="http://schemas.microsoft.com/office/powerpoint/2010/main" val="7803553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D17DB19-2AD7-734C-A9AB-F7845658C815}"/>
              </a:ext>
            </a:extLst>
          </p:cNvPr>
          <p:cNvSpPr txBox="1"/>
          <p:nvPr/>
        </p:nvSpPr>
        <p:spPr>
          <a:xfrm>
            <a:off x="2196445" y="6391374"/>
            <a:ext cx="6853287" cy="369332"/>
          </a:xfrm>
          <a:prstGeom prst="rect">
            <a:avLst/>
          </a:prstGeom>
          <a:noFill/>
        </p:spPr>
        <p:txBody>
          <a:bodyPr wrap="square" rtlCol="0">
            <a:spAutoFit/>
          </a:bodyPr>
          <a:lstStyle/>
          <a:p>
            <a:r>
              <a:rPr lang="en-GB" sz="900" b="1" i="1" dirty="0">
                <a:solidFill>
                  <a:schemeClr val="bg1"/>
                </a:solidFill>
                <a:latin typeface="Arial" panose="020B0604020202020204" pitchFamily="34" charset="0"/>
                <a:cs typeface="Arial" panose="020B0604020202020204" pitchFamily="34" charset="0"/>
              </a:rPr>
              <a:t>Plant Pathology and Plant Diseases</a:t>
            </a:r>
            <a:br>
              <a:rPr lang="en-GB" sz="900" dirty="0">
                <a:solidFill>
                  <a:schemeClr val="bg1"/>
                </a:solidFill>
                <a:latin typeface="Arial" panose="020B0604020202020204" pitchFamily="34" charset="0"/>
                <a:cs typeface="Arial" panose="020B0604020202020204" pitchFamily="34" charset="0"/>
              </a:rPr>
            </a:br>
            <a:r>
              <a:rPr lang="en-GB" sz="900" dirty="0">
                <a:solidFill>
                  <a:schemeClr val="bg1"/>
                </a:solidFill>
                <a:latin typeface="Arial" panose="020B0604020202020204" pitchFamily="34" charset="0"/>
                <a:cs typeface="Arial" panose="020B0604020202020204" pitchFamily="34" charset="0"/>
              </a:rPr>
              <a:t>© Anne </a:t>
            </a:r>
            <a:r>
              <a:rPr lang="en-GB" sz="900" dirty="0" err="1">
                <a:solidFill>
                  <a:schemeClr val="bg1"/>
                </a:solidFill>
                <a:latin typeface="Arial" panose="020B0604020202020204" pitchFamily="34" charset="0"/>
                <a:cs typeface="Arial" panose="020B0604020202020204" pitchFamily="34" charset="0"/>
              </a:rPr>
              <a:t>Marte</a:t>
            </a:r>
            <a:r>
              <a:rPr lang="en-GB" sz="900" dirty="0">
                <a:solidFill>
                  <a:schemeClr val="bg1"/>
                </a:solidFill>
                <a:latin typeface="Arial" panose="020B0604020202020204" pitchFamily="34" charset="0"/>
                <a:cs typeface="Arial" panose="020B0604020202020204" pitchFamily="34" charset="0"/>
              </a:rPr>
              <a:t> </a:t>
            </a:r>
            <a:r>
              <a:rPr lang="en-GB" sz="900" dirty="0" err="1">
                <a:solidFill>
                  <a:schemeClr val="bg1"/>
                </a:solidFill>
                <a:latin typeface="Arial" panose="020B0604020202020204" pitchFamily="34" charset="0"/>
                <a:cs typeface="Arial" panose="020B0604020202020204" pitchFamily="34" charset="0"/>
              </a:rPr>
              <a:t>Tronsmo</a:t>
            </a:r>
            <a:r>
              <a:rPr lang="en-GB" sz="900" dirty="0">
                <a:solidFill>
                  <a:schemeClr val="bg1"/>
                </a:solidFill>
                <a:latin typeface="Arial" panose="020B0604020202020204" pitchFamily="34" charset="0"/>
                <a:cs typeface="Arial" panose="020B0604020202020204" pitchFamily="34" charset="0"/>
              </a:rPr>
              <a:t>, David B. </a:t>
            </a:r>
            <a:r>
              <a:rPr lang="en-GB" sz="900" dirty="0" err="1">
                <a:solidFill>
                  <a:schemeClr val="bg1"/>
                </a:solidFill>
                <a:latin typeface="Arial" panose="020B0604020202020204" pitchFamily="34" charset="0"/>
                <a:cs typeface="Arial" panose="020B0604020202020204" pitchFamily="34" charset="0"/>
              </a:rPr>
              <a:t>Collinge</a:t>
            </a:r>
            <a:r>
              <a:rPr lang="en-GB" sz="900" dirty="0">
                <a:solidFill>
                  <a:schemeClr val="bg1"/>
                </a:solidFill>
                <a:latin typeface="Arial" panose="020B0604020202020204" pitchFamily="34" charset="0"/>
                <a:cs typeface="Arial" panose="020B0604020202020204" pitchFamily="34" charset="0"/>
              </a:rPr>
              <a:t>, Annika </a:t>
            </a:r>
            <a:r>
              <a:rPr lang="en-GB" sz="900" dirty="0" err="1">
                <a:solidFill>
                  <a:schemeClr val="bg1"/>
                </a:solidFill>
                <a:latin typeface="Arial" panose="020B0604020202020204" pitchFamily="34" charset="0"/>
                <a:cs typeface="Arial" panose="020B0604020202020204" pitchFamily="34" charset="0"/>
              </a:rPr>
              <a:t>Djurle</a:t>
            </a:r>
            <a:r>
              <a:rPr lang="en-GB" sz="900" dirty="0">
                <a:solidFill>
                  <a:schemeClr val="bg1"/>
                </a:solidFill>
                <a:latin typeface="Arial" panose="020B0604020202020204" pitchFamily="34" charset="0"/>
                <a:cs typeface="Arial" panose="020B0604020202020204" pitchFamily="34" charset="0"/>
              </a:rPr>
              <a:t>, Lisa Munk, Jonathan Yuen and Arne </a:t>
            </a:r>
            <a:r>
              <a:rPr lang="en-GB" sz="900" dirty="0" err="1">
                <a:solidFill>
                  <a:schemeClr val="bg1"/>
                </a:solidFill>
                <a:latin typeface="Arial" panose="020B0604020202020204" pitchFamily="34" charset="0"/>
                <a:cs typeface="Arial" panose="020B0604020202020204" pitchFamily="34" charset="0"/>
              </a:rPr>
              <a:t>Tronsmo</a:t>
            </a:r>
            <a:r>
              <a:rPr lang="en-GB" sz="900" dirty="0">
                <a:solidFill>
                  <a:schemeClr val="bg1"/>
                </a:solidFill>
                <a:latin typeface="Arial" panose="020B0604020202020204" pitchFamily="34" charset="0"/>
                <a:cs typeface="Arial" panose="020B0604020202020204" pitchFamily="34" charset="0"/>
              </a:rPr>
              <a:t> 2020</a:t>
            </a:r>
          </a:p>
        </p:txBody>
      </p:sp>
      <p:sp>
        <p:nvSpPr>
          <p:cNvPr id="5" name="TextBox 4">
            <a:extLst>
              <a:ext uri="{FF2B5EF4-FFF2-40B4-BE49-F238E27FC236}">
                <a16:creationId xmlns:a16="http://schemas.microsoft.com/office/drawing/2014/main" id="{0A932F39-5BF7-472C-979B-EC059C604474}"/>
              </a:ext>
            </a:extLst>
          </p:cNvPr>
          <p:cNvSpPr txBox="1"/>
          <p:nvPr/>
        </p:nvSpPr>
        <p:spPr>
          <a:xfrm>
            <a:off x="320039" y="457200"/>
            <a:ext cx="3651459" cy="3970318"/>
          </a:xfrm>
          <a:prstGeom prst="rect">
            <a:avLst/>
          </a:prstGeom>
          <a:noFill/>
        </p:spPr>
        <p:txBody>
          <a:bodyPr wrap="square" rtlCol="0">
            <a:spAutoFit/>
          </a:bodyPr>
          <a:lstStyle/>
          <a:p>
            <a:r>
              <a:rPr lang="en-GB" b="1" dirty="0"/>
              <a:t>Fig. 10.7 E-H </a:t>
            </a:r>
            <a:r>
              <a:rPr lang="en-US" b="1" dirty="0"/>
              <a:t>Examples of hormones in pathogenicity.</a:t>
            </a:r>
            <a:r>
              <a:rPr lang="en-US" dirty="0"/>
              <a:t> (E) The aecia of </a:t>
            </a:r>
            <a:r>
              <a:rPr lang="en-US" i="1" dirty="0" err="1"/>
              <a:t>Gymnosporangium</a:t>
            </a:r>
            <a:r>
              <a:rPr lang="en-US" i="1" dirty="0"/>
              <a:t> </a:t>
            </a:r>
            <a:r>
              <a:rPr lang="en-US" i="1" dirty="0" err="1"/>
              <a:t>sabinae</a:t>
            </a:r>
            <a:r>
              <a:rPr lang="en-US" dirty="0"/>
              <a:t> on pear contain enhanced levels of </a:t>
            </a:r>
            <a:r>
              <a:rPr lang="en-US" dirty="0" err="1"/>
              <a:t>cytokinins</a:t>
            </a:r>
            <a:r>
              <a:rPr lang="en-US" dirty="0"/>
              <a:t>. (F) Green islands are a characteristic symptom reducing senescence associated with rust and mildew infections. Result of a cytokinin effect. (G) The gall wasp </a:t>
            </a:r>
            <a:r>
              <a:rPr lang="en-US" i="1" dirty="0" err="1"/>
              <a:t>Cynips</a:t>
            </a:r>
            <a:r>
              <a:rPr lang="en-US" i="1" dirty="0"/>
              <a:t> </a:t>
            </a:r>
            <a:r>
              <a:rPr lang="en-US" i="1" dirty="0" err="1"/>
              <a:t>quercusfolii</a:t>
            </a:r>
            <a:r>
              <a:rPr lang="en-US" dirty="0"/>
              <a:t> causes galls on oaks (H) Gall on Jamaican sorrel (</a:t>
            </a:r>
            <a:r>
              <a:rPr lang="en-US" i="1" dirty="0"/>
              <a:t>Hibiscus sabdariffa</a:t>
            </a:r>
            <a:r>
              <a:rPr lang="en-US" dirty="0"/>
              <a:t>) caused by </a:t>
            </a:r>
            <a:r>
              <a:rPr lang="en-US" i="1" dirty="0"/>
              <a:t>A. tumefaciens</a:t>
            </a:r>
            <a:r>
              <a:rPr lang="en-US" dirty="0"/>
              <a:t>. (E,F,G: © </a:t>
            </a:r>
            <a:r>
              <a:rPr lang="en-US" dirty="0" err="1"/>
              <a:t>D.B.Collinge</a:t>
            </a:r>
            <a:r>
              <a:rPr lang="en-US" dirty="0"/>
              <a:t>; H: © P. Taylor.)</a:t>
            </a:r>
            <a:endParaRPr lang="en-GB" sz="1600" dirty="0"/>
          </a:p>
        </p:txBody>
      </p:sp>
      <p:pic>
        <p:nvPicPr>
          <p:cNvPr id="6" name="Picture 5">
            <a:extLst>
              <a:ext uri="{FF2B5EF4-FFF2-40B4-BE49-F238E27FC236}">
                <a16:creationId xmlns:a16="http://schemas.microsoft.com/office/drawing/2014/main" id="{EBE51000-3B5B-4C74-BE7C-4ADC5F67C6C7}"/>
              </a:ext>
            </a:extLst>
          </p:cNvPr>
          <p:cNvPicPr>
            <a:picLocks noChangeAspect="1"/>
          </p:cNvPicPr>
          <p:nvPr/>
        </p:nvPicPr>
        <p:blipFill rotWithShape="1">
          <a:blip r:embed="rId2"/>
          <a:srcRect t="53233"/>
          <a:stretch/>
        </p:blipFill>
        <p:spPr>
          <a:xfrm>
            <a:off x="4846661" y="457200"/>
            <a:ext cx="6782577" cy="5192974"/>
          </a:xfrm>
          <a:prstGeom prst="rect">
            <a:avLst/>
          </a:prstGeom>
        </p:spPr>
      </p:pic>
    </p:spTree>
    <p:extLst>
      <p:ext uri="{BB962C8B-B14F-4D97-AF65-F5344CB8AC3E}">
        <p14:creationId xmlns:p14="http://schemas.microsoft.com/office/powerpoint/2010/main" val="11882549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20A84B1B-39B6-9B4A-8E76-6922C25980EA}" vid="{D9242FBE-5B64-944B-B1BD-C8712052419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ISBN xmlns="b902c567-f504-40a0-b519-bedcf7eaa5ab" xsi:nil="true"/>
    <Year xmlns="aae25602-732d-457c-a7f8-78df4f2c03dd" xsi:nil="true"/>
    <TaxCatchAll xmlns="aae25602-732d-457c-a7f8-78df4f2c03dd"/>
    <Nickname xmlns="http://schemas.microsoft.com/sharepoint/v3" xsi:nil="true"/>
    <p52d2a15856145b6a82e28472153071d xmlns="b902c567-f504-40a0-b519-bedcf7eaa5ab">
      <Terms xmlns="http://schemas.microsoft.com/office/infopath/2007/PartnerControls"/>
    </p52d2a15856145b6a82e28472153071d>
    <h6cabde5f3794b979b65c54f0736e561 xmlns="b902c567-f504-40a0-b519-bedcf7eaa5ab">
      <Terms xmlns="http://schemas.microsoft.com/office/infopath/2007/PartnerControls"/>
    </h6cabde5f3794b979b65c54f0736e561>
  </documentManagement>
</p:properties>
</file>

<file path=customXml/item4.xml><?xml version="1.0" encoding="utf-8"?>
<ct:contentTypeSchema xmlns:ct="http://schemas.microsoft.com/office/2006/metadata/contentType" xmlns:ma="http://schemas.microsoft.com/office/2006/metadata/properties/metaAttributes" ct:_="" ma:_="" ma:contentTypeName="CABI Publishing Document" ma:contentTypeID="0x01010069B5FD5CA16EC044896E185815BC656900AC3B40591ADE9D4189AB506A50530EA3001BE454857497EA4C9B71E17458DD530A" ma:contentTypeVersion="1113" ma:contentTypeDescription="" ma:contentTypeScope="" ma:versionID="3d03e87063b90046857a40ab1847fdfa">
  <xsd:schema xmlns:xsd="http://www.w3.org/2001/XMLSchema" xmlns:xs="http://www.w3.org/2001/XMLSchema" xmlns:p="http://schemas.microsoft.com/office/2006/metadata/properties" xmlns:ns1="http://schemas.microsoft.com/sharepoint/v3" xmlns:ns2="aae25602-732d-457c-a7f8-78df4f2c03dd" xmlns:ns3="b902c567-f504-40a0-b519-bedcf7eaa5ab" xmlns:ns5="e65b4165-bc46-4e61-8a70-c851082fce49" targetNamespace="http://schemas.microsoft.com/office/2006/metadata/properties" ma:root="true" ma:fieldsID="7f1e2aecfeab0154ef6691d74b6b917e" ns1:_="" ns2:_="" ns3:_="" ns5:_="">
    <xsd:import namespace="http://schemas.microsoft.com/sharepoint/v3"/>
    <xsd:import namespace="aae25602-732d-457c-a7f8-78df4f2c03dd"/>
    <xsd:import namespace="b902c567-f504-40a0-b519-bedcf7eaa5ab"/>
    <xsd:import namespace="e65b4165-bc46-4e61-8a70-c851082fce49"/>
    <xsd:element name="properties">
      <xsd:complexType>
        <xsd:sequence>
          <xsd:element name="documentManagement">
            <xsd:complexType>
              <xsd:all>
                <xsd:element ref="ns2:Year" minOccurs="0"/>
                <xsd:element ref="ns3:ISBN" minOccurs="0"/>
                <xsd:element ref="ns2:TaxCatchAll" minOccurs="0"/>
                <xsd:element ref="ns2:TaxCatchAllLabel" minOccurs="0"/>
                <xsd:element ref="ns3:p52d2a15856145b6a82e28472153071d" minOccurs="0"/>
                <xsd:element ref="ns3:h6cabde5f3794b979b65c54f0736e561" minOccurs="0"/>
                <xsd:element ref="ns5:MediaServiceMetadata" minOccurs="0"/>
                <xsd:element ref="ns5:MediaServiceFastMetadata" minOccurs="0"/>
                <xsd:element ref="ns5:MediaServiceDateTaken" minOccurs="0"/>
                <xsd:element ref="ns5:MediaServiceAutoTags" minOccurs="0"/>
                <xsd:element ref="ns5:MediaServiceOCR" minOccurs="0"/>
                <xsd:element ref="ns5:MediaServiceLocation" minOccurs="0"/>
                <xsd:element ref="ns2:_dlc_DocId" minOccurs="0"/>
                <xsd:element ref="ns2:_dlc_DocIdUrl" minOccurs="0"/>
                <xsd:element ref="ns2:_dlc_DocIdPersistId" minOccurs="0"/>
                <xsd:element ref="ns1:Nickna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Nickname" ma:index="26" nillable="true" ma:displayName="Nickname" ma:internalName="Nickname"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ae25602-732d-457c-a7f8-78df4f2c03dd" elementFormDefault="qualified">
    <xsd:import namespace="http://schemas.microsoft.com/office/2006/documentManagement/types"/>
    <xsd:import namespace="http://schemas.microsoft.com/office/infopath/2007/PartnerControls"/>
    <xsd:element name="Year" ma:index="2" nillable="true" ma:displayName="Year" ma:format="Dropdown" ma:internalName="Year" ma:readOnly="false">
      <xsd:simpleType>
        <xsd:restriction base="dms:Choice">
          <xsd:enumeration value="2010"/>
          <xsd:enumeration value="2011"/>
          <xsd:enumeration value="2012"/>
          <xsd:enumeration value="2013"/>
          <xsd:enumeration value="2014"/>
          <xsd:enumeration value="2015"/>
          <xsd:enumeration value="2016"/>
          <xsd:enumeration value="2017"/>
          <xsd:enumeration value="2018"/>
          <xsd:enumeration value="2019"/>
          <xsd:enumeration value="2020"/>
          <xsd:enumeration value="2021"/>
          <xsd:enumeration value="2022"/>
          <xsd:enumeration value="2023"/>
          <xsd:enumeration value="2024"/>
          <xsd:enumeration value="2025"/>
          <xsd:enumeration value="2026"/>
          <xsd:enumeration value="2027"/>
          <xsd:enumeration value="2028"/>
          <xsd:enumeration value="2029"/>
          <xsd:enumeration value="2030"/>
        </xsd:restriction>
      </xsd:simpleType>
    </xsd:element>
    <xsd:element name="TaxCatchAll" ma:index="9" nillable="true" ma:displayName="Taxonomy Catch All Column" ma:hidden="true" ma:list="{fc39e231-330c-4b21-bd5e-cd75285b7afc}" ma:internalName="TaxCatchAll" ma:readOnly="false" ma:showField="CatchAllData" ma:web="aae25602-732d-457c-a7f8-78df4f2c03dd">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fc39e231-330c-4b21-bd5e-cd75285b7afc}" ma:internalName="TaxCatchAllLabel" ma:readOnly="true" ma:showField="CatchAllDataLabel" ma:web="aae25602-732d-457c-a7f8-78df4f2c03dd">
      <xsd:complexType>
        <xsd:complexContent>
          <xsd:extension base="dms:MultiChoiceLookup">
            <xsd:sequence>
              <xsd:element name="Value" type="dms:Lookup" maxOccurs="unbounded" minOccurs="0" nillable="true"/>
            </xsd:sequence>
          </xsd:extension>
        </xsd:complexContent>
      </xsd:complexType>
    </xsd:element>
    <xsd:element name="_dlc_DocId" ma:index="23" nillable="true" ma:displayName="Document ID Value" ma:description="The value of the document ID assigned to this item." ma:internalName="_dlc_DocId" ma:readOnly="true">
      <xsd:simpleType>
        <xsd:restriction base="dms:Text"/>
      </xsd:simpleType>
    </xsd:element>
    <xsd:element name="_dlc_DocIdUrl" ma:index="24"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5"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b902c567-f504-40a0-b519-bedcf7eaa5ab" elementFormDefault="qualified">
    <xsd:import namespace="http://schemas.microsoft.com/office/2006/documentManagement/types"/>
    <xsd:import namespace="http://schemas.microsoft.com/office/infopath/2007/PartnerControls"/>
    <xsd:element name="ISBN" ma:index="3" nillable="true" ma:displayName="ISBN" ma:internalName="ISBN" ma:readOnly="false">
      <xsd:simpleType>
        <xsd:restriction base="dms:Text">
          <xsd:maxLength value="255"/>
        </xsd:restriction>
      </xsd:simpleType>
    </xsd:element>
    <xsd:element name="p52d2a15856145b6a82e28472153071d" ma:index="11" nillable="true" ma:taxonomy="true" ma:internalName="p52d2a15856145b6a82e28472153071d" ma:taxonomyFieldName="PublishingDocType" ma:displayName="Book Project Doc Type" ma:indexed="true" ma:readOnly="false" ma:fieldId="{952d2a15-8561-45b6-a82e-28472153071d}" ma:sspId="a0d34ca7-17c4-4248-8885-186d010e4acd" ma:termSetId="abd6e99a-c800-4ded-9c58-1297dfc77eb0" ma:anchorId="b78d85f5-1e2c-4b7a-9da7-98c55132a0f9" ma:open="false" ma:isKeyword="false">
      <xsd:complexType>
        <xsd:sequence>
          <xsd:element ref="pc:Terms" minOccurs="0" maxOccurs="1"/>
        </xsd:sequence>
      </xsd:complexType>
    </xsd:element>
    <xsd:element name="h6cabde5f3794b979b65c54f0736e561" ma:index="14" nillable="true" ma:taxonomy="true" ma:internalName="h6cabde5f3794b979b65c54f0736e561" ma:taxonomyFieldName="PubProdDocType" ma:displayName="Pub Prod Doc Type" ma:readOnly="false" ma:fieldId="{16cabde5-f379-4b97-9b65-c54f0736e561}" ma:sspId="a0d34ca7-17c4-4248-8885-186d010e4acd" ma:termSetId="53548b36-08af-457a-ae86-f408a7f52a8c"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65b4165-bc46-4e61-8a70-c851082fce49" elementFormDefault="qualified">
    <xsd:import namespace="http://schemas.microsoft.com/office/2006/documentManagement/types"/>
    <xsd:import namespace="http://schemas.microsoft.com/office/infopath/2007/PartnerControls"/>
    <xsd:element name="MediaServiceMetadata" ma:index="17" nillable="true" ma:displayName="MediaServiceMetadata" ma:hidden="true" ma:internalName="MediaServiceMetadata" ma:readOnly="true">
      <xsd:simpleType>
        <xsd:restriction base="dms:Note"/>
      </xsd:simpleType>
    </xsd:element>
    <xsd:element name="MediaServiceFastMetadata" ma:index="18" nillable="true" ma:displayName="MediaServiceFastMetadata" ma:hidden="true" ma:internalName="MediaServiceFastMetadata" ma:readOnly="true">
      <xsd:simpleType>
        <xsd:restriction base="dms:Note"/>
      </xsd:simpleType>
    </xsd:element>
    <xsd:element name="MediaServiceDateTaken" ma:index="19" nillable="true" ma:displayName="MediaServiceDateTaken" ma:hidden="true" ma:internalName="MediaServiceDateTaken" ma:readOnly="true">
      <xsd:simpleType>
        <xsd:restriction base="dms:Text"/>
      </xsd:simpleType>
    </xsd:element>
    <xsd:element name="MediaServiceAutoTags" ma:index="20" nillable="true" ma:displayName="Tags" ma:internalName="MediaServiceAutoTags"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Location" ma:index="22"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5" ma:displayName="Author"/>
        <xsd:element ref="dcterms:created" minOccurs="0" maxOccurs="1"/>
        <xsd:element ref="dc:identifier" minOccurs="0" maxOccurs="1"/>
        <xsd:element name="contentType" minOccurs="0" maxOccurs="1" type="xsd:string" ma:index="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F7658C8-806E-404E-840D-9BEFB7D100E1}">
  <ds:schemaRefs>
    <ds:schemaRef ds:uri="http://schemas.microsoft.com/sharepoint/events"/>
  </ds:schemaRefs>
</ds:datastoreItem>
</file>

<file path=customXml/itemProps2.xml><?xml version="1.0" encoding="utf-8"?>
<ds:datastoreItem xmlns:ds="http://schemas.openxmlformats.org/officeDocument/2006/customXml" ds:itemID="{8E369D6D-FD01-48EE-8E80-E0461E59E7C4}">
  <ds:schemaRefs>
    <ds:schemaRef ds:uri="http://schemas.microsoft.com/sharepoint/v3/contenttype/forms"/>
  </ds:schemaRefs>
</ds:datastoreItem>
</file>

<file path=customXml/itemProps3.xml><?xml version="1.0" encoding="utf-8"?>
<ds:datastoreItem xmlns:ds="http://schemas.openxmlformats.org/officeDocument/2006/customXml" ds:itemID="{D70FB0DB-2AC7-4E5D-85EF-745E5BFF9596}">
  <ds:schemaRefs>
    <ds:schemaRef ds:uri="e65b4165-bc46-4e61-8a70-c851082fce49"/>
    <ds:schemaRef ds:uri="http://schemas.microsoft.com/office/2006/documentManagement/types"/>
    <ds:schemaRef ds:uri="b902c567-f504-40a0-b519-bedcf7eaa5ab"/>
    <ds:schemaRef ds:uri="http://schemas.microsoft.com/office/infopath/2007/PartnerControls"/>
    <ds:schemaRef ds:uri="http://purl.org/dc/terms/"/>
    <ds:schemaRef ds:uri="http://purl.org/dc/elements/1.1/"/>
    <ds:schemaRef ds:uri="aae25602-732d-457c-a7f8-78df4f2c03dd"/>
    <ds:schemaRef ds:uri="http://www.w3.org/XML/1998/namespace"/>
    <ds:schemaRef ds:uri="http://purl.org/dc/dcmitype/"/>
    <ds:schemaRef ds:uri="http://schemas.microsoft.com/office/2006/metadata/properties"/>
    <ds:schemaRef ds:uri="http://schemas.microsoft.com/sharepoint/v3"/>
    <ds:schemaRef ds:uri="http://schemas.openxmlformats.org/package/2006/metadata/core-properties"/>
  </ds:schemaRefs>
</ds:datastoreItem>
</file>

<file path=customXml/itemProps4.xml><?xml version="1.0" encoding="utf-8"?>
<ds:datastoreItem xmlns:ds="http://schemas.openxmlformats.org/officeDocument/2006/customXml" ds:itemID="{39DE5FDB-99F2-4D5D-B8C1-7E24B7220CC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aae25602-732d-457c-a7f8-78df4f2c03dd"/>
    <ds:schemaRef ds:uri="b902c567-f504-40a0-b519-bedcf7eaa5ab"/>
    <ds:schemaRef ds:uri="e65b4165-bc46-4e61-8a70-c851082fce4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133</TotalTime>
  <Words>835</Words>
  <Application>Microsoft Office PowerPoint</Application>
  <PresentationFormat>Widescreen</PresentationFormat>
  <Paragraphs>21</Paragraphs>
  <Slides>10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Office Theme</vt:lpstr>
      <vt:lpstr>Plant Pathology and Plant Diseases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Plant Pathology and Plant Diseases</dc:title>
  <dc:creator>Sarah Hilliar</dc:creator>
  <cp:lastModifiedBy>Lauren Davies</cp:lastModifiedBy>
  <cp:revision>26</cp:revision>
  <dcterms:created xsi:type="dcterms:W3CDTF">2020-10-22T15:52:03Z</dcterms:created>
  <dcterms:modified xsi:type="dcterms:W3CDTF">2023-01-24T15:50:34Z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e892a75-59a0-4e0e-9b97-f68af558ca2b_Enabled">
    <vt:lpwstr>true</vt:lpwstr>
  </property>
  <property fmtid="{D5CDD505-2E9C-101B-9397-08002B2CF9AE}" pid="3" name="MSIP_Label_2e892a75-59a0-4e0e-9b97-f68af558ca2b_SetDate">
    <vt:lpwstr>2020-10-22T14:18:09Z</vt:lpwstr>
  </property>
  <property fmtid="{D5CDD505-2E9C-101B-9397-08002B2CF9AE}" pid="4" name="MSIP_Label_2e892a75-59a0-4e0e-9b97-f68af558ca2b_Method">
    <vt:lpwstr>Standard</vt:lpwstr>
  </property>
  <property fmtid="{D5CDD505-2E9C-101B-9397-08002B2CF9AE}" pid="5" name="MSIP_Label_2e892a75-59a0-4e0e-9b97-f68af558ca2b_Name">
    <vt:lpwstr>2e892a75-59a0-4e0e-9b97-f68af558ca2b</vt:lpwstr>
  </property>
  <property fmtid="{D5CDD505-2E9C-101B-9397-08002B2CF9AE}" pid="6" name="MSIP_Label_2e892a75-59a0-4e0e-9b97-f68af558ca2b_SiteId">
    <vt:lpwstr>9f1098df-eebc-4be7-9878-bc3c8d059fd7</vt:lpwstr>
  </property>
  <property fmtid="{D5CDD505-2E9C-101B-9397-08002B2CF9AE}" pid="7" name="MSIP_Label_2e892a75-59a0-4e0e-9b97-f68af558ca2b_ActionId">
    <vt:lpwstr>f9db534a-7766-4d51-af3c-0344de2b8805</vt:lpwstr>
  </property>
  <property fmtid="{D5CDD505-2E9C-101B-9397-08002B2CF9AE}" pid="8" name="MSIP_Label_2e892a75-59a0-4e0e-9b97-f68af558ca2b_ContentBits">
    <vt:lpwstr>0</vt:lpwstr>
  </property>
  <property fmtid="{D5CDD505-2E9C-101B-9397-08002B2CF9AE}" pid="9" name="ContentTypeId">
    <vt:lpwstr>0x01010069B5FD5CA16EC044896E185815BC656900AC3B40591ADE9D4189AB506A50530EA3001BE454857497EA4C9B71E17458DD530A</vt:lpwstr>
  </property>
</Properties>
</file>