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87" r:id="rId4"/>
    <p:sldId id="288" r:id="rId5"/>
    <p:sldId id="289" r:id="rId6"/>
    <p:sldId id="290" r:id="rId7"/>
    <p:sldId id="29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8E968DF-83CA-4DDD-B92F-B39CCB4D1684}">
          <p14:sldIdLst>
            <p14:sldId id="263"/>
            <p14:sldId id="257"/>
            <p14:sldId id="287"/>
            <p14:sldId id="288"/>
            <p14:sldId id="289"/>
            <p14:sldId id="290"/>
            <p14:sldId id="291"/>
          </p14:sldIdLst>
        </p14:section>
        <p14:section name="Untitled Section" id="{8BE882EB-72A3-470F-B744-A6EA99CD2FA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CECE"/>
    <a:srgbClr val="3A5C68"/>
    <a:srgbClr val="67A3BB"/>
    <a:srgbClr val="516AAC"/>
    <a:srgbClr val="BCBECE"/>
    <a:srgbClr val="9AA7C0"/>
    <a:srgbClr val="98A7BE"/>
    <a:srgbClr val="F8634F"/>
    <a:srgbClr val="607C2F"/>
    <a:srgbClr val="607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41" autoAdjust="0"/>
  </p:normalViewPr>
  <p:slideViewPr>
    <p:cSldViewPr snapToGrid="0" snapToObjects="1">
      <p:cViewPr varScale="1">
        <p:scale>
          <a:sx n="104" d="100"/>
          <a:sy n="104" d="100"/>
        </p:scale>
        <p:origin x="1824" y="114"/>
      </p:cViewPr>
      <p:guideLst>
        <p:guide orient="horz" pos="2160"/>
        <p:guide pos="3294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0F7248-55F0-BD4E-AC20-A82000EF90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152900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0" y="4152900"/>
            <a:ext cx="9144000" cy="2705100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-24582" y="145654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85800" y="4453030"/>
            <a:ext cx="7772400" cy="991419"/>
          </a:xfrm>
        </p:spPr>
        <p:txBody>
          <a:bodyPr anchor="t">
            <a:normAutofit/>
          </a:bodyPr>
          <a:lstStyle>
            <a:lvl1pPr algn="l">
              <a:defRPr sz="29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685800" y="5455920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3" name="Picture 2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9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B0DF9D0-1085-D24C-8604-48F4AD708E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576825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73931" y="1260321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976401" y="2258064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0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84C5D7E-72D3-8540-813B-4C2CFEF42F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160520"/>
            <a:ext cx="9144000" cy="1607738"/>
          </a:xfrm>
          <a:prstGeom prst="rect">
            <a:avLst/>
          </a:prstGeom>
          <a:solidFill>
            <a:srgbClr val="3A5C68">
              <a:alpha val="75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8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A925CE-764C-134B-BD3B-0C181E825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INTRODUCTION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160520"/>
            <a:ext cx="9144000" cy="2697480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3" name="Picture 12" descr="CABI Logo_NEW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B58E30-BC11-BB40-BD3C-B51EE0AE8E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3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ing T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101BE41-BCBF-AA48-8F17-B754348665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MARKETING TOOLS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6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91B771-8ABE-E842-94DD-76A2ED1663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STRATEGIES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491E463-0689-174B-AC2E-AD22D593BA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LEARNING OBJECTIVES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Picture 12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5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423D21A-7B88-594A-A433-F7683112A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0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C2A81B8-D92C-414D-ABFC-63F6D8C11E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7" y="1272381"/>
            <a:ext cx="3382644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4572000" y="1272381"/>
            <a:ext cx="3813493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1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500C-2DAD-E24B-947F-AA454B3B4803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D8636-02F0-2043-B1BF-E7E2D604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1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52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Tourism </a:t>
            </a:r>
            <a:br>
              <a:rPr lang="en-GB" dirty="0"/>
            </a:br>
            <a:r>
              <a:rPr lang="en-GB" sz="2000" dirty="0"/>
              <a:t>2nd Edition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Peter Robinson, Michael </a:t>
            </a:r>
            <a:r>
              <a:rPr lang="en-GB" dirty="0" err="1"/>
              <a:t>Lück</a:t>
            </a:r>
            <a:r>
              <a:rPr lang="en-GB" dirty="0"/>
              <a:t> and Stephen L.J. Smith</a:t>
            </a:r>
          </a:p>
        </p:txBody>
      </p:sp>
    </p:spTree>
    <p:extLst>
      <p:ext uri="{BB962C8B-B14F-4D97-AF65-F5344CB8AC3E}">
        <p14:creationId xmlns:p14="http://schemas.microsoft.com/office/powerpoint/2010/main" val="3075493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PART THREE: CONSUMING TOURISM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765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5C0754-211E-41B6-ABB7-706677D79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24351A-5D92-475F-8D7B-F4921B5763F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47636A-A6E2-4B1B-BD8C-6D9345325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4106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C81B20-9D50-467A-AFDC-60956BD9D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10691"/>
            <a:ext cx="9144000" cy="362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14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07C0F0-76B5-4466-B00E-4E05F79E85B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69758" y="1364745"/>
            <a:ext cx="7196137" cy="4313237"/>
          </a:xfrm>
        </p:spPr>
        <p:txBody>
          <a:bodyPr>
            <a:normAutofit/>
          </a:bodyPr>
          <a:lstStyle/>
          <a:p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1300" dirty="0"/>
          </a:p>
          <a:p>
            <a:r>
              <a:rPr lang="en-GB" sz="1300" dirty="0"/>
              <a:t>Fig. 9.1  Classification of visitor attractions. Adapted from Leask, 2003, p.7.)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C50D59-6844-4F7B-A595-91516984B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5D5423-D4E8-4194-B767-117EEF7A9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382" y="1276350"/>
            <a:ext cx="6234545" cy="339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55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668E80-14C3-48FA-8B73-5AF43634B22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1300" dirty="0"/>
          </a:p>
          <a:p>
            <a:r>
              <a:rPr lang="en-GB" sz="1300" dirty="0"/>
              <a:t>Fig. 9.5. Visitor access function. (Adapted from Cooper </a:t>
            </a:r>
            <a:r>
              <a:rPr lang="en-GB" sz="1300" i="1" dirty="0"/>
              <a:t>et al</a:t>
            </a:r>
            <a:r>
              <a:rPr lang="en-GB" sz="1300" dirty="0"/>
              <a:t>., 1998, p.297.)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7F03DA-D0DF-403D-B93C-A118418B6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DEB66C-C94B-48E7-8140-14F224425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356" y="1862137"/>
            <a:ext cx="6162789" cy="270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10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EBDF2E-3BAA-4F39-BA14-4BA5B32B3CF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1400" dirty="0"/>
          </a:p>
          <a:p>
            <a:r>
              <a:rPr lang="en-GB" sz="1400" dirty="0"/>
              <a:t>Fig 9.13. Themes of content dolphin and Whale watchers would like to learn about.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A4CC2A-33C0-44AE-A004-F70F77136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3F8C40-9BB4-46E9-96BB-083E54209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356" y="535853"/>
            <a:ext cx="6765288" cy="453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13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6654E2-8229-49CB-81C6-B87D0F51FE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89356" y="1447872"/>
            <a:ext cx="7196137" cy="4313237"/>
          </a:xfrm>
        </p:spPr>
        <p:txBody>
          <a:bodyPr>
            <a:normAutofit/>
          </a:bodyPr>
          <a:lstStyle/>
          <a:p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Fig. 9.14. Stages promoting (marine) conservation. (From </a:t>
            </a:r>
            <a:r>
              <a:rPr lang="en-GB" sz="1200" dirty="0" err="1"/>
              <a:t>Gubbay</a:t>
            </a:r>
            <a:r>
              <a:rPr lang="en-GB" sz="1200" dirty="0"/>
              <a:t>, 1989, p.171.)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745E52-73FA-411D-866F-2FE5F4331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B5AA3E-D4CA-41E9-A8CA-2F2191C84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483" y="274638"/>
            <a:ext cx="3733626" cy="477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38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106</Words>
  <Application>Microsoft Office PowerPoint</Application>
  <PresentationFormat>On-screen Show (4:3)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Tourism  2nd Edition</vt:lpstr>
      <vt:lpstr>PowerPoint Presentation</vt:lpstr>
      <vt:lpstr> </vt:lpstr>
      <vt:lpstr> </vt:lpstr>
      <vt:lpstr> </vt:lpstr>
      <vt:lpstr> </vt:lpstr>
      <vt:lpstr> </vt:lpstr>
    </vt:vector>
  </TitlesOfParts>
  <Company>CABI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Hilliar</dc:creator>
  <cp:lastModifiedBy>Emma McCann</cp:lastModifiedBy>
  <cp:revision>55</cp:revision>
  <dcterms:created xsi:type="dcterms:W3CDTF">2014-12-08T12:01:41Z</dcterms:created>
  <dcterms:modified xsi:type="dcterms:W3CDTF">2020-05-20T07:23:10Z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892a75-59a0-4e0e-9b97-f68af558ca2b_Enabled">
    <vt:lpwstr>True</vt:lpwstr>
  </property>
  <property fmtid="{D5CDD505-2E9C-101B-9397-08002B2CF9AE}" pid="3" name="MSIP_Label_2e892a75-59a0-4e0e-9b97-f68af558ca2b_SiteId">
    <vt:lpwstr>9f1098df-eebc-4be7-9878-bc3c8d059fd7</vt:lpwstr>
  </property>
  <property fmtid="{D5CDD505-2E9C-101B-9397-08002B2CF9AE}" pid="4" name="MSIP_Label_2e892a75-59a0-4e0e-9b97-f68af558ca2b_Owner">
    <vt:lpwstr>E.McCann@cabi.org</vt:lpwstr>
  </property>
  <property fmtid="{D5CDD505-2E9C-101B-9397-08002B2CF9AE}" pid="5" name="MSIP_Label_2e892a75-59a0-4e0e-9b97-f68af558ca2b_SetDate">
    <vt:lpwstr>2020-05-07T09:47:39.2415471Z</vt:lpwstr>
  </property>
  <property fmtid="{D5CDD505-2E9C-101B-9397-08002B2CF9AE}" pid="6" name="MSIP_Label_2e892a75-59a0-4e0e-9b97-f68af558ca2b_Name">
    <vt:lpwstr>CABI</vt:lpwstr>
  </property>
  <property fmtid="{D5CDD505-2E9C-101B-9397-08002B2CF9AE}" pid="7" name="MSIP_Label_2e892a75-59a0-4e0e-9b97-f68af558ca2b_Application">
    <vt:lpwstr>Microsoft Azure Information Protection</vt:lpwstr>
  </property>
  <property fmtid="{D5CDD505-2E9C-101B-9397-08002B2CF9AE}" pid="8" name="MSIP_Label_2e892a75-59a0-4e0e-9b97-f68af558ca2b_ActionId">
    <vt:lpwstr>7d62a304-6eb6-46a6-a5a5-00d79863757f</vt:lpwstr>
  </property>
  <property fmtid="{D5CDD505-2E9C-101B-9397-08002B2CF9AE}" pid="9" name="MSIP_Label_2e892a75-59a0-4e0e-9b97-f68af558ca2b_Extended_MSFT_Method">
    <vt:lpwstr>Automatic</vt:lpwstr>
  </property>
  <property fmtid="{D5CDD505-2E9C-101B-9397-08002B2CF9AE}" pid="10" name="Sensitivity">
    <vt:lpwstr>CABI</vt:lpwstr>
  </property>
</Properties>
</file>