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7" r:id="rId4"/>
    <p:sldId id="288" r:id="rId5"/>
    <p:sldId id="291" r:id="rId6"/>
    <p:sldId id="292" r:id="rId7"/>
    <p:sldId id="293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968DF-83CA-4DDD-B92F-B39CCB4D1684}">
          <p14:sldIdLst>
            <p14:sldId id="263"/>
            <p14:sldId id="257"/>
            <p14:sldId id="287"/>
            <p14:sldId id="288"/>
          </p14:sldIdLst>
        </p14:section>
        <p14:section name="Untitled Section" id="{8BE882EB-72A3-470F-B744-A6EA99CD2FA9}">
          <p14:sldIdLst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THREE: CONSUMING TOURISM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C0754-211E-41B6-ABB7-706677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4351A-5D92-475F-8D7B-F4921B576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ABB0F-3CB4-4D82-8E2A-74C3FA738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9219"/>
            <a:ext cx="9144000" cy="25376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78E611-0948-4FA4-9088-B9C0A407E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9144000" cy="335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08B4E-D570-4A14-85EB-B4C4E86563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4.2 Global market share of LCCs and full-service carriers (FSC). (Data from TR Business, 2017 and </a:t>
            </a:r>
            <a:r>
              <a:rPr lang="en-GB" sz="1200" dirty="0" err="1"/>
              <a:t>Eurocontrol</a:t>
            </a:r>
            <a:r>
              <a:rPr lang="en-GB" sz="1200" dirty="0"/>
              <a:t>, 2017)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A4915E-9358-4155-8BB0-5687262D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AC626-3846-405F-BAB2-E88D296F0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1504950"/>
            <a:ext cx="7196137" cy="30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57386F-22A6-4460-A07E-1581E286B1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spcAft>
                <a:spcPts val="0"/>
              </a:spcAft>
            </a:pPr>
            <a:endParaRPr lang="en-GB" sz="1200" b="1" dirty="0">
              <a:solidFill>
                <a:srgbClr val="12009A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1200" b="1" dirty="0">
              <a:solidFill>
                <a:srgbClr val="12009A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a typeface="Calibri" panose="020F0502020204030204" pitchFamily="34" charset="0"/>
              </a:rPr>
              <a:t>Fig. 4.7. 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</a:rPr>
              <a:t>AMADEUS query for London to Perth on 25 June.</a:t>
            </a:r>
            <a:endParaRPr lang="en-GB" sz="1200" dirty="0">
              <a:solidFill>
                <a:srgbClr val="262626"/>
              </a:solidFill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B3019-E3EA-45C2-950B-CF4FB64B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35F50-4847-4E80-AE1A-6BEA5B81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195387"/>
            <a:ext cx="7196137" cy="38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5AA5A-45F9-4475-9FE9-EE6BE6008C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6" y="1366838"/>
            <a:ext cx="7196137" cy="43132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spcAft>
                <a:spcPts val="0"/>
              </a:spcAft>
            </a:pPr>
            <a:endParaRPr lang="en-GB" sz="1200" b="1" dirty="0">
              <a:solidFill>
                <a:srgbClr val="12009A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1200" b="1" dirty="0">
              <a:solidFill>
                <a:srgbClr val="12009A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a typeface="Calibri" panose="020F0502020204030204" pitchFamily="34" charset="0"/>
              </a:rPr>
              <a:t>Fig. 4.9. Network patterns. (Adapted from Hanlon, 1999.)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404B17-D259-49E8-850E-1F1C446D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7A617-1619-453E-B27F-B80C5859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5" y="1366838"/>
            <a:ext cx="5987617" cy="35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9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7A5CD7-551C-4732-9FAA-8FB7F8B26C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300" dirty="0"/>
          </a:p>
          <a:p>
            <a:r>
              <a:rPr lang="en-GB" sz="1300" dirty="0"/>
              <a:t>Fig. 4.10. Leverage of a hub. (Adapted from Hanlon, 1999.)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527B3-3D35-4083-8A39-EFD9A381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FF185-FE1F-4C9B-B715-CD184EB9F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1" y="1921164"/>
            <a:ext cx="5660159" cy="26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7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3FFAE2-D8B5-4C41-B7B5-6720755A2B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400" dirty="0"/>
              <a:t>Fig. 4.11. Departure board at Auckland International Airport. (Courtesy of Auckland International Airport (AKL).)1999.)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D87A2-CA95-4C0B-8556-FAF801E9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7DDEF-0C5B-48E9-9221-E75322810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1272381"/>
            <a:ext cx="7196137" cy="32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119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  <vt:lpstr> </vt:lpstr>
      <vt:lpstr> 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48</cp:revision>
  <dcterms:created xsi:type="dcterms:W3CDTF">2014-12-08T12:01:41Z</dcterms:created>
  <dcterms:modified xsi:type="dcterms:W3CDTF">2020-05-20T07:21:51Z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