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  <p:sldId id="257" r:id="rId3"/>
    <p:sldId id="287" r:id="rId4"/>
    <p:sldId id="288" r:id="rId5"/>
    <p:sldId id="289" r:id="rId6"/>
    <p:sldId id="29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8E968DF-83CA-4DDD-B92F-B39CCB4D1684}">
          <p14:sldIdLst>
            <p14:sldId id="263"/>
            <p14:sldId id="257"/>
            <p14:sldId id="287"/>
            <p14:sldId id="288"/>
            <p14:sldId id="289"/>
            <p14:sldId id="291"/>
          </p14:sldIdLst>
        </p14:section>
        <p14:section name="Untitled Section" id="{8BE882EB-72A3-470F-B744-A6EA99CD2FA9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29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CECE"/>
    <a:srgbClr val="3A5C68"/>
    <a:srgbClr val="67A3BB"/>
    <a:srgbClr val="516AAC"/>
    <a:srgbClr val="BCBECE"/>
    <a:srgbClr val="9AA7C0"/>
    <a:srgbClr val="98A7BE"/>
    <a:srgbClr val="F8634F"/>
    <a:srgbClr val="607C2F"/>
    <a:srgbClr val="607C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 autoAdjust="0"/>
    <p:restoredTop sz="94541" autoAdjust="0"/>
  </p:normalViewPr>
  <p:slideViewPr>
    <p:cSldViewPr snapToGrid="0" snapToObjects="1">
      <p:cViewPr varScale="1">
        <p:scale>
          <a:sx n="104" d="100"/>
          <a:sy n="104" d="100"/>
        </p:scale>
        <p:origin x="1824" y="114"/>
      </p:cViewPr>
      <p:guideLst>
        <p:guide orient="horz" pos="2160"/>
        <p:guide pos="3294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B0F7248-55F0-BD4E-AC20-A82000EF90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4152900"/>
          </a:xfrm>
          <a:prstGeom prst="rect">
            <a:avLst/>
          </a:prstGeom>
        </p:spPr>
      </p:pic>
      <p:sp>
        <p:nvSpPr>
          <p:cNvPr id="37" name="Rectangle 36"/>
          <p:cNvSpPr/>
          <p:nvPr userDrawn="1"/>
        </p:nvSpPr>
        <p:spPr>
          <a:xfrm>
            <a:off x="0" y="4152900"/>
            <a:ext cx="9144000" cy="2705100"/>
          </a:xfrm>
          <a:prstGeom prst="rect">
            <a:avLst/>
          </a:prstGeom>
          <a:solidFill>
            <a:srgbClr val="3A5C6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1" name="Rectangle 40"/>
          <p:cNvSpPr/>
          <p:nvPr userDrawn="1"/>
        </p:nvSpPr>
        <p:spPr>
          <a:xfrm>
            <a:off x="-24582" y="145654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sp>
        <p:nvSpPr>
          <p:cNvPr id="42" name="Title 41"/>
          <p:cNvSpPr>
            <a:spLocks noGrp="1"/>
          </p:cNvSpPr>
          <p:nvPr>
            <p:ph type="title"/>
          </p:nvPr>
        </p:nvSpPr>
        <p:spPr>
          <a:xfrm>
            <a:off x="685800" y="4453030"/>
            <a:ext cx="7772400" cy="991419"/>
          </a:xfrm>
        </p:spPr>
        <p:txBody>
          <a:bodyPr anchor="t">
            <a:normAutofit/>
          </a:bodyPr>
          <a:lstStyle>
            <a:lvl1pPr algn="l">
              <a:defRPr sz="29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8" name="Subtitle 2"/>
          <p:cNvSpPr>
            <a:spLocks noGrp="1"/>
          </p:cNvSpPr>
          <p:nvPr>
            <p:ph type="subTitle" idx="1"/>
          </p:nvPr>
        </p:nvSpPr>
        <p:spPr>
          <a:xfrm>
            <a:off x="685800" y="5455920"/>
            <a:ext cx="7741920" cy="855358"/>
          </a:xfr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pic>
        <p:nvPicPr>
          <p:cNvPr id="3" name="Picture 2" descr="CABI Logo_NEW_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5006" y="6047626"/>
            <a:ext cx="1801368" cy="5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394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B0DF9D0-1085-D24C-8604-48F4AD708E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764556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0" y="0"/>
            <a:ext cx="9144000" cy="5768258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76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3A5C6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973931" y="1260321"/>
            <a:ext cx="7196137" cy="9977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9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976401" y="2258064"/>
            <a:ext cx="7741920" cy="855358"/>
          </a:xfr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pic>
        <p:nvPicPr>
          <p:cNvPr id="15" name="Picture 14" descr="CABI Logo_NEW_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5006" y="6047626"/>
            <a:ext cx="1801368" cy="5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609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84C5D7E-72D3-8540-813B-4C2CFEF42F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76455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4160520"/>
            <a:ext cx="9144000" cy="1607738"/>
          </a:xfrm>
          <a:prstGeom prst="rect">
            <a:avLst/>
          </a:prstGeom>
          <a:solidFill>
            <a:srgbClr val="3A5C68">
              <a:alpha val="75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3A5C6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71084" y="4401573"/>
            <a:ext cx="7772400" cy="675967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algn="l"/>
            <a:endParaRPr lang="en-US" sz="4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pic>
        <p:nvPicPr>
          <p:cNvPr id="15" name="Picture 14" descr="CABI Logo_NEW_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5006" y="6047626"/>
            <a:ext cx="1801368" cy="5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086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9A925CE-764C-134B-BD3B-0C181E825B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76455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3A5C6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311264" y="486906"/>
            <a:ext cx="71964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Arial"/>
                <a:cs typeface="Arial"/>
              </a:rPr>
              <a:t>INTRODUCTION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1311263" y="1249680"/>
            <a:ext cx="7162800" cy="431291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GB" dirty="0"/>
          </a:p>
        </p:txBody>
      </p:sp>
      <p:pic>
        <p:nvPicPr>
          <p:cNvPr id="14" name="Picture 13" descr="CABI Logo_NEW_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5006" y="6047626"/>
            <a:ext cx="1801368" cy="5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18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4160520"/>
            <a:ext cx="9144000" cy="2697480"/>
          </a:xfrm>
          <a:prstGeom prst="rect">
            <a:avLst/>
          </a:prstGeom>
          <a:solidFill>
            <a:srgbClr val="3A5C6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71084" y="4401573"/>
            <a:ext cx="7772400" cy="675967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algn="l"/>
            <a:endParaRPr lang="en-US" sz="4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pic>
        <p:nvPicPr>
          <p:cNvPr id="13" name="Picture 12" descr="CABI Logo_NEW_whit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5006" y="6047626"/>
            <a:ext cx="1801368" cy="52730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4B58E30-BC11-BB40-BD3C-B51EE0AE8E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739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ing Too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B101BE41-BCBF-AA48-8F17-B754348665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76455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3A5C6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311264" y="486906"/>
            <a:ext cx="71964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Arial"/>
                <a:cs typeface="Arial"/>
              </a:rPr>
              <a:t>MARKETING TOOLS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1311263" y="1249680"/>
            <a:ext cx="7162800" cy="431291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GB" dirty="0"/>
          </a:p>
        </p:txBody>
      </p:sp>
      <p:pic>
        <p:nvPicPr>
          <p:cNvPr id="14" name="Picture 13" descr="CABI Logo_NEW_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5006" y="6047626"/>
            <a:ext cx="1801368" cy="5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860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eg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891B771-8ABE-E842-94DD-76A2ED1663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76455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3A5C6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311264" y="486906"/>
            <a:ext cx="71964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Arial"/>
                <a:cs typeface="Arial"/>
              </a:rPr>
              <a:t>STRATEGIES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1311263" y="1249680"/>
            <a:ext cx="7162800" cy="431291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GB" dirty="0"/>
          </a:p>
        </p:txBody>
      </p:sp>
      <p:pic>
        <p:nvPicPr>
          <p:cNvPr id="14" name="Picture 13" descr="CABI Logo_NEW_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5006" y="6047626"/>
            <a:ext cx="1801368" cy="5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55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rning 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491E463-0689-174B-AC2E-AD22D593BA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76455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3A5C6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311264" y="486906"/>
            <a:ext cx="71964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Arial"/>
                <a:cs typeface="Arial"/>
              </a:rPr>
              <a:t>LEARNING OBJECTIVES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3"/>
          </p:nvPr>
        </p:nvSpPr>
        <p:spPr>
          <a:xfrm>
            <a:off x="1189356" y="1272381"/>
            <a:ext cx="7196137" cy="43132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3" name="Picture 12" descr="CABI Logo_NEW_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5006" y="6047626"/>
            <a:ext cx="1801368" cy="5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557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423D21A-7B88-594A-A433-F7683112AA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76455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3A5C6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3"/>
          </p:nvPr>
        </p:nvSpPr>
        <p:spPr>
          <a:xfrm>
            <a:off x="1189356" y="1272381"/>
            <a:ext cx="7196137" cy="43132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1189356" y="274638"/>
            <a:ext cx="7196137" cy="9977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9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14" name="Picture 13" descr="CABI Logo_NEW_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5006" y="6047626"/>
            <a:ext cx="1801368" cy="5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707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C2A81B8-D92C-414D-ABFC-63F6D8C11E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76455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3A5C6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3"/>
          </p:nvPr>
        </p:nvSpPr>
        <p:spPr>
          <a:xfrm>
            <a:off x="1189357" y="1272381"/>
            <a:ext cx="3382644" cy="43132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1189356" y="274638"/>
            <a:ext cx="7196137" cy="9977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9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1" name="Content Placeholder 16"/>
          <p:cNvSpPr>
            <a:spLocks noGrp="1"/>
          </p:cNvSpPr>
          <p:nvPr>
            <p:ph sz="quarter" idx="14"/>
          </p:nvPr>
        </p:nvSpPr>
        <p:spPr>
          <a:xfrm>
            <a:off x="4572000" y="1272381"/>
            <a:ext cx="3813493" cy="43132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5" name="Picture 14" descr="CABI Logo_NEW_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5006" y="6047626"/>
            <a:ext cx="1801368" cy="5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910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D500C-2DAD-E24B-947F-AA454B3B4803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DD8636-02F0-2043-B1BF-E7E2D6046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712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52" r:id="rId10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Tourism </a:t>
            </a:r>
            <a:br>
              <a:rPr lang="en-GB" dirty="0"/>
            </a:br>
            <a:r>
              <a:rPr lang="en-GB" sz="2000" dirty="0"/>
              <a:t>2nd Edition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Peter Robinson, Michael </a:t>
            </a:r>
            <a:r>
              <a:rPr lang="en-GB" dirty="0" err="1"/>
              <a:t>Lück</a:t>
            </a:r>
            <a:r>
              <a:rPr lang="en-GB" dirty="0"/>
              <a:t> and Stephen L.J. Smith</a:t>
            </a:r>
          </a:p>
        </p:txBody>
      </p:sp>
    </p:spTree>
    <p:extLst>
      <p:ext uri="{BB962C8B-B14F-4D97-AF65-F5344CB8AC3E}">
        <p14:creationId xmlns:p14="http://schemas.microsoft.com/office/powerpoint/2010/main" val="3075493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PART FOUR: TOURISM MANAGEMENT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6765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35C0754-211E-41B6-ABB7-706677D79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824351A-5D92-475F-8D7B-F4921B5763F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3EBFEF3-C319-4A7C-889F-4A3DB671CC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263236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A0F354D-FE85-4A34-AB50-E6FE9F910F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32364"/>
            <a:ext cx="9144000" cy="3403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214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007C0F0-76B5-4466-B00E-4E05F79E85B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89356" y="1272381"/>
            <a:ext cx="7196137" cy="4313237"/>
          </a:xfrm>
        </p:spPr>
        <p:txBody>
          <a:bodyPr>
            <a:normAutofit lnSpcReduction="10000"/>
          </a:bodyPr>
          <a:lstStyle/>
          <a:p>
            <a:r>
              <a:rPr lang="en-GB" dirty="0"/>
              <a:t>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r>
              <a:rPr lang="en-GB" sz="1200" dirty="0"/>
              <a:t>Fig. 14.1. Purchasing a holiday: the buyer decision process. (Adapted from Kotler, 2001; Wale, 2009.)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DC50D59-6844-4F7B-A595-91516984B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40FB51D-8202-411A-B64E-CBE89E752E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092" y="1104900"/>
            <a:ext cx="6446982" cy="370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655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D1C1773-6101-424C-8E2B-0DF36120883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89355" y="1177780"/>
            <a:ext cx="7196137" cy="4313237"/>
          </a:xfrm>
        </p:spPr>
        <p:txBody>
          <a:bodyPr>
            <a:normAutofit lnSpcReduction="10000"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r>
              <a:rPr lang="en-GB" sz="1200" dirty="0"/>
              <a:t>Fig. 14.3. Positioning map for selected Caribbean islands by quality and price (for illustrative purposes only).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71E4A43-F4BC-4325-BEA9-4F3ACFBA4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9356" y="274639"/>
            <a:ext cx="7196137" cy="685944"/>
          </a:xfrm>
        </p:spPr>
        <p:txBody>
          <a:bodyPr/>
          <a:lstStyle/>
          <a:p>
            <a:r>
              <a:rPr lang="en-GB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C09ED26-F7E5-4CD6-BC2E-7C29CA654C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073" y="1366983"/>
            <a:ext cx="6682509" cy="3035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544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D3C101E-FD71-4CFC-8516-78F2882E191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endParaRPr lang="en-GB" sz="1300" dirty="0"/>
          </a:p>
          <a:p>
            <a:endParaRPr lang="en-GB" sz="1300" dirty="0"/>
          </a:p>
          <a:p>
            <a:endParaRPr lang="en-GB" sz="1300" dirty="0"/>
          </a:p>
          <a:p>
            <a:endParaRPr lang="en-GB" sz="1300" dirty="0"/>
          </a:p>
          <a:p>
            <a:endParaRPr lang="en-GB" sz="1300" dirty="0"/>
          </a:p>
          <a:p>
            <a:endParaRPr lang="en-GB" sz="1300" dirty="0"/>
          </a:p>
          <a:p>
            <a:endParaRPr lang="en-GB" sz="1300" dirty="0"/>
          </a:p>
          <a:p>
            <a:endParaRPr lang="en-GB" sz="1300" dirty="0"/>
          </a:p>
          <a:p>
            <a:endParaRPr lang="en-GB" sz="1300" dirty="0"/>
          </a:p>
          <a:p>
            <a:endParaRPr lang="en-GB" sz="1300" dirty="0"/>
          </a:p>
          <a:p>
            <a:endParaRPr lang="en-GB" sz="13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r>
              <a:rPr lang="en-GB" sz="1200" dirty="0"/>
              <a:t>Fig. 14.4. The strategic marketing process. (Adapted from Middleton, 2001.)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A74BA6D-1963-41D2-BEC3-FE0932887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73D423-D957-4409-B473-3AC2AC9CD5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817" y="849744"/>
            <a:ext cx="6840393" cy="3934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1965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777</TotalTime>
  <Words>86</Words>
  <Application>Microsoft Office PowerPoint</Application>
  <PresentationFormat>On-screen Show (4:3)</PresentationFormat>
  <Paragraphs>52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Tourism  2nd Edition</vt:lpstr>
      <vt:lpstr>PowerPoint Presentation</vt:lpstr>
      <vt:lpstr> </vt:lpstr>
      <vt:lpstr> </vt:lpstr>
      <vt:lpstr> </vt:lpstr>
      <vt:lpstr> </vt:lpstr>
    </vt:vector>
  </TitlesOfParts>
  <Company>CABI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Hilliar</dc:creator>
  <cp:lastModifiedBy>Emma McCann</cp:lastModifiedBy>
  <cp:revision>63</cp:revision>
  <dcterms:created xsi:type="dcterms:W3CDTF">2014-12-08T12:01:41Z</dcterms:created>
  <dcterms:modified xsi:type="dcterms:W3CDTF">2020-05-21T11:59:54Z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e892a75-59a0-4e0e-9b97-f68af558ca2b_Enabled">
    <vt:lpwstr>True</vt:lpwstr>
  </property>
  <property fmtid="{D5CDD505-2E9C-101B-9397-08002B2CF9AE}" pid="3" name="MSIP_Label_2e892a75-59a0-4e0e-9b97-f68af558ca2b_SiteId">
    <vt:lpwstr>9f1098df-eebc-4be7-9878-bc3c8d059fd7</vt:lpwstr>
  </property>
  <property fmtid="{D5CDD505-2E9C-101B-9397-08002B2CF9AE}" pid="4" name="MSIP_Label_2e892a75-59a0-4e0e-9b97-f68af558ca2b_Owner">
    <vt:lpwstr>E.McCann@cabi.org</vt:lpwstr>
  </property>
  <property fmtid="{D5CDD505-2E9C-101B-9397-08002B2CF9AE}" pid="5" name="MSIP_Label_2e892a75-59a0-4e0e-9b97-f68af558ca2b_SetDate">
    <vt:lpwstr>2020-05-07T09:47:39.2415471Z</vt:lpwstr>
  </property>
  <property fmtid="{D5CDD505-2E9C-101B-9397-08002B2CF9AE}" pid="6" name="MSIP_Label_2e892a75-59a0-4e0e-9b97-f68af558ca2b_Name">
    <vt:lpwstr>CABI</vt:lpwstr>
  </property>
  <property fmtid="{D5CDD505-2E9C-101B-9397-08002B2CF9AE}" pid="7" name="MSIP_Label_2e892a75-59a0-4e0e-9b97-f68af558ca2b_Application">
    <vt:lpwstr>Microsoft Azure Information Protection</vt:lpwstr>
  </property>
  <property fmtid="{D5CDD505-2E9C-101B-9397-08002B2CF9AE}" pid="8" name="MSIP_Label_2e892a75-59a0-4e0e-9b97-f68af558ca2b_ActionId">
    <vt:lpwstr>7d62a304-6eb6-46a6-a5a5-00d79863757f</vt:lpwstr>
  </property>
  <property fmtid="{D5CDD505-2E9C-101B-9397-08002B2CF9AE}" pid="9" name="MSIP_Label_2e892a75-59a0-4e0e-9b97-f68af558ca2b_Extended_MSFT_Method">
    <vt:lpwstr>Automatic</vt:lpwstr>
  </property>
  <property fmtid="{D5CDD505-2E9C-101B-9397-08002B2CF9AE}" pid="10" name="Sensitivity">
    <vt:lpwstr>CABI</vt:lpwstr>
  </property>
</Properties>
</file>