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3" r:id="rId2"/>
    <p:sldId id="257" r:id="rId3"/>
    <p:sldId id="287" r:id="rId4"/>
    <p:sldId id="288" r:id="rId5"/>
    <p:sldId id="289" r:id="rId6"/>
    <p:sldId id="291" r:id="rId7"/>
    <p:sldId id="293" r:id="rId8"/>
    <p:sldId id="294" r:id="rId9"/>
    <p:sldId id="295" r:id="rId10"/>
    <p:sldId id="296"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8E968DF-83CA-4DDD-B92F-B39CCB4D1684}">
          <p14:sldIdLst>
            <p14:sldId id="263"/>
            <p14:sldId id="257"/>
            <p14:sldId id="287"/>
            <p14:sldId id="288"/>
            <p14:sldId id="289"/>
            <p14:sldId id="291"/>
            <p14:sldId id="293"/>
            <p14:sldId id="294"/>
            <p14:sldId id="295"/>
            <p14:sldId id="296"/>
          </p14:sldIdLst>
        </p14:section>
        <p14:section name="Untitled Section" id="{8BE882EB-72A3-470F-B744-A6EA99CD2FA9}">
          <p14:sldIdLst/>
        </p14:section>
      </p14:sectionLst>
    </p:ext>
    <p:ext uri="{EFAFB233-063F-42B5-8137-9DF3F51BA10A}">
      <p15:sldGuideLst xmlns:p15="http://schemas.microsoft.com/office/powerpoint/2012/main">
        <p15:guide id="1" orient="horz" pos="2160">
          <p15:clr>
            <a:srgbClr val="A4A3A4"/>
          </p15:clr>
        </p15:guide>
        <p15:guide id="2" pos="329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CECE"/>
    <a:srgbClr val="3A5C68"/>
    <a:srgbClr val="67A3BB"/>
    <a:srgbClr val="516AAC"/>
    <a:srgbClr val="BCBECE"/>
    <a:srgbClr val="9AA7C0"/>
    <a:srgbClr val="98A7BE"/>
    <a:srgbClr val="F8634F"/>
    <a:srgbClr val="607C2F"/>
    <a:srgbClr val="607C5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541" autoAdjust="0"/>
  </p:normalViewPr>
  <p:slideViewPr>
    <p:cSldViewPr snapToGrid="0" snapToObjects="1">
      <p:cViewPr varScale="1">
        <p:scale>
          <a:sx n="104" d="100"/>
          <a:sy n="104" d="100"/>
        </p:scale>
        <p:origin x="1824" y="114"/>
      </p:cViewPr>
      <p:guideLst>
        <p:guide orient="horz" pos="2160"/>
        <p:guide pos="3294"/>
      </p:guideLst>
    </p:cSldViewPr>
  </p:slideViewPr>
  <p:outlineViewPr>
    <p:cViewPr>
      <p:scale>
        <a:sx n="33" d="100"/>
        <a:sy n="33" d="100"/>
      </p:scale>
      <p:origin x="48"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0F7248-55F0-BD4E-AC20-A82000EF90B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4152900"/>
          </a:xfrm>
          <a:prstGeom prst="rect">
            <a:avLst/>
          </a:prstGeom>
        </p:spPr>
      </p:pic>
      <p:sp>
        <p:nvSpPr>
          <p:cNvPr id="37" name="Rectangle 36"/>
          <p:cNvSpPr/>
          <p:nvPr userDrawn="1"/>
        </p:nvSpPr>
        <p:spPr>
          <a:xfrm>
            <a:off x="0" y="4152900"/>
            <a:ext cx="9144000" cy="2705100"/>
          </a:xfrm>
          <a:prstGeom prst="rect">
            <a:avLst/>
          </a:prstGeom>
          <a:solidFill>
            <a:srgbClr val="3A5C6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sp>
        <p:nvSpPr>
          <p:cNvPr id="41" name="Rectangle 40"/>
          <p:cNvSpPr/>
          <p:nvPr userDrawn="1"/>
        </p:nvSpPr>
        <p:spPr>
          <a:xfrm>
            <a:off x="-24582" y="145654"/>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42" name="Title 41"/>
          <p:cNvSpPr>
            <a:spLocks noGrp="1"/>
          </p:cNvSpPr>
          <p:nvPr>
            <p:ph type="title"/>
          </p:nvPr>
        </p:nvSpPr>
        <p:spPr>
          <a:xfrm>
            <a:off x="685800" y="4453030"/>
            <a:ext cx="7772400" cy="991419"/>
          </a:xfrm>
        </p:spPr>
        <p:txBody>
          <a:bodyPr anchor="t">
            <a:normAutofit/>
          </a:bodyPr>
          <a:lstStyle>
            <a:lvl1pPr algn="l">
              <a:defRPr sz="2900" b="0">
                <a:solidFill>
                  <a:schemeClr val="bg1"/>
                </a:solidFill>
                <a:latin typeface="Arial" pitchFamily="34" charset="0"/>
                <a:cs typeface="Arial" pitchFamily="34" charset="0"/>
              </a:defRPr>
            </a:lvl1pPr>
          </a:lstStyle>
          <a:p>
            <a:r>
              <a:rPr lang="en-US" dirty="0"/>
              <a:t>Click to edit Master title style</a:t>
            </a:r>
            <a:endParaRPr lang="en-GB" dirty="0"/>
          </a:p>
        </p:txBody>
      </p:sp>
      <p:sp>
        <p:nvSpPr>
          <p:cNvPr id="48" name="Subtitle 2"/>
          <p:cNvSpPr>
            <a:spLocks noGrp="1"/>
          </p:cNvSpPr>
          <p:nvPr>
            <p:ph type="subTitle" idx="1"/>
          </p:nvPr>
        </p:nvSpPr>
        <p:spPr>
          <a:xfrm>
            <a:off x="685800" y="5455920"/>
            <a:ext cx="7741920" cy="855358"/>
          </a:xfrm>
        </p:spPr>
        <p:txBody>
          <a:bodyPr>
            <a:normAutofit/>
          </a:bodyPr>
          <a:lstStyle>
            <a:lvl1pPr marL="0" indent="0" algn="l">
              <a:buNone/>
              <a:defRPr sz="18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3" name="Picture 2" descr="CABI Logo_NEW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3950394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B0DF9D0-1085-D24C-8604-48F4AD708E3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764556"/>
          </a:xfrm>
          <a:prstGeom prst="rect">
            <a:avLst/>
          </a:prstGeom>
        </p:spPr>
      </p:pic>
      <p:sp>
        <p:nvSpPr>
          <p:cNvPr id="2" name="Rectangle 1"/>
          <p:cNvSpPr/>
          <p:nvPr userDrawn="1"/>
        </p:nvSpPr>
        <p:spPr>
          <a:xfrm>
            <a:off x="0" y="0"/>
            <a:ext cx="9144000" cy="5768258"/>
          </a:xfrm>
          <a:prstGeom prst="rect">
            <a:avLst/>
          </a:prstGeom>
          <a:gradFill flip="none" rotWithShape="1">
            <a:gsLst>
              <a:gs pos="0">
                <a:schemeClr val="tx1">
                  <a:alpha val="76000"/>
                </a:schemeClr>
              </a:gs>
              <a:gs pos="100000">
                <a:schemeClr val="bg1">
                  <a:alpha val="0"/>
                </a:schemeClr>
              </a:gs>
            </a:gsLst>
            <a:lin ang="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5768258"/>
            <a:ext cx="9144000" cy="1089742"/>
          </a:xfrm>
          <a:prstGeom prst="rect">
            <a:avLst/>
          </a:prstGeom>
          <a:solidFill>
            <a:srgbClr val="3A5C6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2" name="Title Placeholder 1"/>
          <p:cNvSpPr>
            <a:spLocks noGrp="1"/>
          </p:cNvSpPr>
          <p:nvPr>
            <p:ph type="title"/>
          </p:nvPr>
        </p:nvSpPr>
        <p:spPr>
          <a:xfrm>
            <a:off x="973931" y="1260321"/>
            <a:ext cx="7196137" cy="997743"/>
          </a:xfrm>
          <a:prstGeom prst="rect">
            <a:avLst/>
          </a:prstGeom>
        </p:spPr>
        <p:txBody>
          <a:bodyPr vert="horz" lIns="91440" tIns="45720" rIns="91440" bIns="45720" rtlCol="0" anchor="ctr">
            <a:normAutofit/>
          </a:bodyPr>
          <a:lstStyle>
            <a:lvl1pPr algn="l">
              <a:defRPr sz="2900" b="1">
                <a:solidFill>
                  <a:schemeClr val="bg1"/>
                </a:solidFill>
              </a:defRPr>
            </a:lvl1pPr>
          </a:lstStyle>
          <a:p>
            <a:r>
              <a:rPr lang="en-GB" dirty="0"/>
              <a:t>Click to edit Master title style</a:t>
            </a:r>
            <a:endParaRPr lang="en-US" dirty="0"/>
          </a:p>
        </p:txBody>
      </p:sp>
      <p:sp>
        <p:nvSpPr>
          <p:cNvPr id="13" name="Subtitle 2"/>
          <p:cNvSpPr>
            <a:spLocks noGrp="1"/>
          </p:cNvSpPr>
          <p:nvPr>
            <p:ph type="subTitle" idx="1"/>
          </p:nvPr>
        </p:nvSpPr>
        <p:spPr>
          <a:xfrm>
            <a:off x="976401" y="2258064"/>
            <a:ext cx="7741920" cy="855358"/>
          </a:xfrm>
        </p:spPr>
        <p:txBody>
          <a:bodyPr>
            <a:normAutofit/>
          </a:bodyPr>
          <a:lstStyle>
            <a:lvl1pPr marL="0" indent="0" algn="l">
              <a:buNone/>
              <a:defRPr sz="18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15" name="Picture 14" descr="CABI Logo_NEW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3163609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84C5D7E-72D3-8540-813B-4C2CFEF42F8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764556"/>
          </a:xfrm>
          <a:prstGeom prst="rect">
            <a:avLst/>
          </a:prstGeom>
        </p:spPr>
      </p:pic>
      <p:sp>
        <p:nvSpPr>
          <p:cNvPr id="8" name="Rectangle 7"/>
          <p:cNvSpPr/>
          <p:nvPr userDrawn="1"/>
        </p:nvSpPr>
        <p:spPr>
          <a:xfrm>
            <a:off x="0" y="4160520"/>
            <a:ext cx="9144000" cy="1607738"/>
          </a:xfrm>
          <a:prstGeom prst="rect">
            <a:avLst/>
          </a:prstGeom>
          <a:solidFill>
            <a:srgbClr val="3A5C68">
              <a:alpha val="75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4" name="Rectangle 13"/>
          <p:cNvSpPr/>
          <p:nvPr userDrawn="1"/>
        </p:nvSpPr>
        <p:spPr>
          <a:xfrm>
            <a:off x="0" y="5768258"/>
            <a:ext cx="9144000" cy="1089742"/>
          </a:xfrm>
          <a:prstGeom prst="rect">
            <a:avLst/>
          </a:prstGeom>
          <a:solidFill>
            <a:srgbClr val="3A5C6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p:nvPr>
        </p:nvSpPr>
        <p:spPr>
          <a:xfrm>
            <a:off x="571084" y="4401573"/>
            <a:ext cx="7772400" cy="675967"/>
          </a:xfrm>
        </p:spPr>
        <p:txBody>
          <a:bodyPr>
            <a:noAutofit/>
          </a:bodyPr>
          <a:lstStyle>
            <a:lvl1pPr marL="0" indent="0">
              <a:buNone/>
              <a:defRPr/>
            </a:lvl1pPr>
          </a:lstStyle>
          <a:p>
            <a:pPr algn="l"/>
            <a:endParaRPr lang="en-US" sz="4200" dirty="0">
              <a:solidFill>
                <a:schemeClr val="bg1"/>
              </a:solidFill>
              <a:latin typeface="Arial"/>
              <a:cs typeface="Arial"/>
            </a:endParaRP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5" name="Picture 14" descr="CABI Logo_NEW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399208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9A925CE-764C-134B-BD3B-0C181E825B6A}"/>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0" y="0"/>
            <a:ext cx="9144000" cy="5764556"/>
          </a:xfrm>
          <a:prstGeom prst="rect">
            <a:avLst/>
          </a:prstGeom>
        </p:spPr>
      </p:pic>
      <p:sp>
        <p:nvSpPr>
          <p:cNvPr id="8" name="Rectangle 7"/>
          <p:cNvSpPr/>
          <p:nvPr userDrawn="1"/>
        </p:nvSpPr>
        <p:spPr>
          <a:xfrm>
            <a:off x="0" y="5768258"/>
            <a:ext cx="9144000" cy="1089742"/>
          </a:xfrm>
          <a:prstGeom prst="rect">
            <a:avLst/>
          </a:prstGeom>
          <a:solidFill>
            <a:srgbClr val="3A5C6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INTRODUCTION</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endParaRPr lang="en-GB" dirty="0"/>
          </a:p>
        </p:txBody>
      </p:sp>
      <p:pic>
        <p:nvPicPr>
          <p:cNvPr id="14" name="Picture 13" descr="CABI Logo_NEW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264918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0" y="4160520"/>
            <a:ext cx="9144000" cy="2697480"/>
          </a:xfrm>
          <a:prstGeom prst="rect">
            <a:avLst/>
          </a:prstGeom>
          <a:solidFill>
            <a:srgbClr val="3A5C6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p:nvPr>
        </p:nvSpPr>
        <p:spPr>
          <a:xfrm>
            <a:off x="571084" y="4401573"/>
            <a:ext cx="7772400" cy="675967"/>
          </a:xfrm>
        </p:spPr>
        <p:txBody>
          <a:bodyPr>
            <a:noAutofit/>
          </a:bodyPr>
          <a:lstStyle>
            <a:lvl1pPr marL="0" indent="0">
              <a:buNone/>
              <a:defRPr/>
            </a:lvl1pPr>
          </a:lstStyle>
          <a:p>
            <a:pPr algn="l"/>
            <a:endParaRPr lang="en-US" sz="4200" dirty="0">
              <a:solidFill>
                <a:schemeClr val="bg1"/>
              </a:solidFill>
              <a:latin typeface="Arial"/>
              <a:cs typeface="Arial"/>
            </a:endParaRP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3" name="Picture 12" descr="CABI Logo_NEW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5006" y="6047626"/>
            <a:ext cx="1801368" cy="527304"/>
          </a:xfrm>
          <a:prstGeom prst="rect">
            <a:avLst/>
          </a:prstGeom>
        </p:spPr>
      </p:pic>
      <p:pic>
        <p:nvPicPr>
          <p:cNvPr id="10" name="Picture 9">
            <a:extLst>
              <a:ext uri="{FF2B5EF4-FFF2-40B4-BE49-F238E27FC236}">
                <a16:creationId xmlns:a16="http://schemas.microsoft.com/office/drawing/2014/main" id="{C4B58E30-BC11-BB40-BD3C-B51EE0AE8E9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4152900"/>
          </a:xfrm>
          <a:prstGeom prst="rect">
            <a:avLst/>
          </a:prstGeom>
        </p:spPr>
      </p:pic>
    </p:spTree>
    <p:extLst>
      <p:ext uri="{BB962C8B-B14F-4D97-AF65-F5344CB8AC3E}">
        <p14:creationId xmlns:p14="http://schemas.microsoft.com/office/powerpoint/2010/main" val="3693739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rketing Tool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101BE41-BCBF-AA48-8F17-B7543486659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0" y="0"/>
            <a:ext cx="9144000" cy="5764556"/>
          </a:xfrm>
          <a:prstGeom prst="rect">
            <a:avLst/>
          </a:prstGeom>
        </p:spPr>
      </p:pic>
      <p:sp>
        <p:nvSpPr>
          <p:cNvPr id="8" name="Rectangle 7"/>
          <p:cNvSpPr/>
          <p:nvPr userDrawn="1"/>
        </p:nvSpPr>
        <p:spPr>
          <a:xfrm>
            <a:off x="0" y="5768258"/>
            <a:ext cx="9144000" cy="1089742"/>
          </a:xfrm>
          <a:prstGeom prst="rect">
            <a:avLst/>
          </a:prstGeom>
          <a:solidFill>
            <a:srgbClr val="3A5C6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MARKETING TOOLS</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endParaRPr lang="en-GB" dirty="0"/>
          </a:p>
        </p:txBody>
      </p:sp>
      <p:pic>
        <p:nvPicPr>
          <p:cNvPr id="14" name="Picture 13" descr="CABI Logo_NEW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1325860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rategie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891B771-8ABE-E842-94DD-76A2ED166391}"/>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0" y="0"/>
            <a:ext cx="9144000" cy="5764556"/>
          </a:xfrm>
          <a:prstGeom prst="rect">
            <a:avLst/>
          </a:prstGeom>
        </p:spPr>
      </p:pic>
      <p:sp>
        <p:nvSpPr>
          <p:cNvPr id="8" name="Rectangle 7"/>
          <p:cNvSpPr/>
          <p:nvPr userDrawn="1"/>
        </p:nvSpPr>
        <p:spPr>
          <a:xfrm>
            <a:off x="0" y="5768258"/>
            <a:ext cx="9144000" cy="1089742"/>
          </a:xfrm>
          <a:prstGeom prst="rect">
            <a:avLst/>
          </a:prstGeom>
          <a:solidFill>
            <a:srgbClr val="3A5C6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STRATEGIES</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endParaRPr lang="en-GB" dirty="0"/>
          </a:p>
        </p:txBody>
      </p:sp>
      <p:pic>
        <p:nvPicPr>
          <p:cNvPr id="14" name="Picture 13" descr="CABI Logo_NEW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400555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491E463-0689-174B-AC2E-AD22D593BAA9}"/>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0" y="0"/>
            <a:ext cx="9144000" cy="5764556"/>
          </a:xfrm>
          <a:prstGeom prst="rect">
            <a:avLst/>
          </a:prstGeom>
        </p:spPr>
      </p:pic>
      <p:sp>
        <p:nvSpPr>
          <p:cNvPr id="8" name="Rectangle 7"/>
          <p:cNvSpPr/>
          <p:nvPr userDrawn="1"/>
        </p:nvSpPr>
        <p:spPr>
          <a:xfrm>
            <a:off x="0" y="5768258"/>
            <a:ext cx="9144000" cy="1089742"/>
          </a:xfrm>
          <a:prstGeom prst="rect">
            <a:avLst/>
          </a:prstGeom>
          <a:solidFill>
            <a:srgbClr val="3A5C6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4" name="TextBox 13"/>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LEARNING OBJECTIVES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3" name="Picture 12" descr="CABI Logo_NEW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3469557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423D21A-7B88-594A-A433-F7683112AA56}"/>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0" y="0"/>
            <a:ext cx="9144000" cy="5764556"/>
          </a:xfrm>
          <a:prstGeom prst="rect">
            <a:avLst/>
          </a:prstGeom>
        </p:spPr>
      </p:pic>
      <p:sp>
        <p:nvSpPr>
          <p:cNvPr id="8" name="Rectangle 7"/>
          <p:cNvSpPr/>
          <p:nvPr userDrawn="1"/>
        </p:nvSpPr>
        <p:spPr>
          <a:xfrm>
            <a:off x="0" y="5768258"/>
            <a:ext cx="9144000" cy="1089742"/>
          </a:xfrm>
          <a:prstGeom prst="rect">
            <a:avLst/>
          </a:prstGeom>
          <a:solidFill>
            <a:srgbClr val="3A5C6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a:t>Click to edit Master title style</a:t>
            </a:r>
            <a:endParaRPr lang="en-US" dirty="0"/>
          </a:p>
        </p:txBody>
      </p:sp>
      <p:pic>
        <p:nvPicPr>
          <p:cNvPr id="14" name="Picture 13" descr="CABI Logo_NEW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887707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2A81B8-D92C-414D-ABFC-63F6D8C11E65}"/>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0" y="0"/>
            <a:ext cx="9144000" cy="5764556"/>
          </a:xfrm>
          <a:prstGeom prst="rect">
            <a:avLst/>
          </a:prstGeom>
        </p:spPr>
      </p:pic>
      <p:sp>
        <p:nvSpPr>
          <p:cNvPr id="8" name="Rectangle 7"/>
          <p:cNvSpPr/>
          <p:nvPr userDrawn="1"/>
        </p:nvSpPr>
        <p:spPr>
          <a:xfrm>
            <a:off x="0" y="5768258"/>
            <a:ext cx="9144000" cy="1089742"/>
          </a:xfrm>
          <a:prstGeom prst="rect">
            <a:avLst/>
          </a:prstGeom>
          <a:solidFill>
            <a:srgbClr val="3A5C6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p:nvPr>
        </p:nvSpPr>
        <p:spPr>
          <a:xfrm>
            <a:off x="1189357" y="1272381"/>
            <a:ext cx="3382644"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a:t>Click to edit Master title style</a:t>
            </a:r>
            <a:endParaRPr lang="en-US" dirty="0"/>
          </a:p>
        </p:txBody>
      </p:sp>
      <p:sp>
        <p:nvSpPr>
          <p:cNvPr id="11" name="Content Placeholder 16"/>
          <p:cNvSpPr>
            <a:spLocks noGrp="1"/>
          </p:cNvSpPr>
          <p:nvPr>
            <p:ph sz="quarter" idx="14"/>
          </p:nvPr>
        </p:nvSpPr>
        <p:spPr>
          <a:xfrm>
            <a:off x="4572000" y="1272381"/>
            <a:ext cx="3813493"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5" name="Picture 14" descr="CABI Logo_NEW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890910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D500C-2DAD-E24B-947F-AA454B3B4803}" type="datetimeFigureOut">
              <a:rPr lang="en-US" smtClean="0"/>
              <a:t>5/20/2020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D8636-02F0-2043-B1BF-E7E2D60464E4}" type="slidenum">
              <a:rPr lang="en-US" smtClean="0"/>
              <a:t>‹#›</a:t>
            </a:fld>
            <a:endParaRPr lang="en-US"/>
          </a:p>
        </p:txBody>
      </p:sp>
    </p:spTree>
    <p:extLst>
      <p:ext uri="{BB962C8B-B14F-4D97-AF65-F5344CB8AC3E}">
        <p14:creationId xmlns:p14="http://schemas.microsoft.com/office/powerpoint/2010/main" val="708712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63" r:id="rId7"/>
    <p:sldLayoutId id="2147483664" r:id="rId8"/>
    <p:sldLayoutId id="2147483665" r:id="rId9"/>
    <p:sldLayoutId id="2147483652" r:id="rId10"/>
  </p:sldLayoutIdLst>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Tourism </a:t>
            </a:r>
            <a:br>
              <a:rPr lang="en-GB" dirty="0"/>
            </a:br>
            <a:r>
              <a:rPr lang="en-GB" sz="2000" dirty="0"/>
              <a:t>2nd Edition</a:t>
            </a:r>
            <a:endParaRPr lang="en-GB" dirty="0"/>
          </a:p>
        </p:txBody>
      </p:sp>
      <p:sp>
        <p:nvSpPr>
          <p:cNvPr id="3" name="Subtitle 2"/>
          <p:cNvSpPr>
            <a:spLocks noGrp="1"/>
          </p:cNvSpPr>
          <p:nvPr>
            <p:ph type="subTitle" idx="1"/>
          </p:nvPr>
        </p:nvSpPr>
        <p:spPr/>
        <p:txBody>
          <a:bodyPr/>
          <a:lstStyle/>
          <a:p>
            <a:r>
              <a:rPr lang="en-GB" dirty="0"/>
              <a:t>Peter Robinson, Michael </a:t>
            </a:r>
            <a:r>
              <a:rPr lang="en-GB" dirty="0" err="1"/>
              <a:t>Lück</a:t>
            </a:r>
            <a:r>
              <a:rPr lang="en-GB" dirty="0"/>
              <a:t> and Stephen L.J. Smith</a:t>
            </a:r>
          </a:p>
        </p:txBody>
      </p:sp>
    </p:spTree>
    <p:extLst>
      <p:ext uri="{BB962C8B-B14F-4D97-AF65-F5344CB8AC3E}">
        <p14:creationId xmlns:p14="http://schemas.microsoft.com/office/powerpoint/2010/main" val="3075493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78124E-17C2-4AE6-AF2F-9E32D55305E8}"/>
              </a:ext>
            </a:extLst>
          </p:cNvPr>
          <p:cNvSpPr>
            <a:spLocks noGrp="1"/>
          </p:cNvSpPr>
          <p:nvPr>
            <p:ph sz="quarter" idx="13"/>
          </p:nvPr>
        </p:nvSpPr>
        <p:spPr/>
        <p:txBody>
          <a:bodyPr>
            <a:normAutofit/>
          </a:bodyPr>
          <a:lstStyle/>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r>
              <a:rPr lang="en-GB" sz="1200" dirty="0"/>
              <a:t>Fig. 13.7. Directional strategies for a tour operator. (Adapted from Dale, 2016.)</a:t>
            </a:r>
          </a:p>
        </p:txBody>
      </p:sp>
      <p:sp>
        <p:nvSpPr>
          <p:cNvPr id="3" name="Title 2">
            <a:extLst>
              <a:ext uri="{FF2B5EF4-FFF2-40B4-BE49-F238E27FC236}">
                <a16:creationId xmlns:a16="http://schemas.microsoft.com/office/drawing/2014/main" id="{4C71A66F-501F-4262-9115-4D025DBF196A}"/>
              </a:ext>
            </a:extLst>
          </p:cNvPr>
          <p:cNvSpPr>
            <a:spLocks noGrp="1"/>
          </p:cNvSpPr>
          <p:nvPr>
            <p:ph type="title"/>
          </p:nvPr>
        </p:nvSpPr>
        <p:spPr/>
        <p:txBody>
          <a:bodyPr/>
          <a:lstStyle/>
          <a:p>
            <a:r>
              <a:rPr lang="en-GB" dirty="0"/>
              <a:t> </a:t>
            </a:r>
          </a:p>
        </p:txBody>
      </p:sp>
      <p:pic>
        <p:nvPicPr>
          <p:cNvPr id="4" name="Picture 3">
            <a:extLst>
              <a:ext uri="{FF2B5EF4-FFF2-40B4-BE49-F238E27FC236}">
                <a16:creationId xmlns:a16="http://schemas.microsoft.com/office/drawing/2014/main" id="{AEDD2729-48E3-4886-9F93-29D28751AB47}"/>
              </a:ext>
            </a:extLst>
          </p:cNvPr>
          <p:cNvPicPr>
            <a:picLocks noChangeAspect="1"/>
          </p:cNvPicPr>
          <p:nvPr/>
        </p:nvPicPr>
        <p:blipFill>
          <a:blip r:embed="rId2"/>
          <a:stretch>
            <a:fillRect/>
          </a:stretch>
        </p:blipFill>
        <p:spPr>
          <a:xfrm>
            <a:off x="1293092" y="1272381"/>
            <a:ext cx="6012872" cy="3253437"/>
          </a:xfrm>
          <a:prstGeom prst="rect">
            <a:avLst/>
          </a:prstGeom>
        </p:spPr>
      </p:pic>
    </p:spTree>
    <p:extLst>
      <p:ext uri="{BB962C8B-B14F-4D97-AF65-F5344CB8AC3E}">
        <p14:creationId xmlns:p14="http://schemas.microsoft.com/office/powerpoint/2010/main" val="593706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marL="0" indent="0">
              <a:buNone/>
            </a:pPr>
            <a:r>
              <a:rPr lang="en-US" dirty="0">
                <a:solidFill>
                  <a:schemeClr val="bg1"/>
                </a:solidFill>
                <a:latin typeface="Arial"/>
                <a:cs typeface="Arial"/>
              </a:rPr>
              <a:t>PART FOUR: TOURISM MANAGEMENT</a:t>
            </a:r>
          </a:p>
          <a:p>
            <a:pPr marL="0" indent="0">
              <a:buNone/>
            </a:pPr>
            <a:endParaRPr lang="en-GB" dirty="0"/>
          </a:p>
        </p:txBody>
      </p:sp>
    </p:spTree>
    <p:extLst>
      <p:ext uri="{BB962C8B-B14F-4D97-AF65-F5344CB8AC3E}">
        <p14:creationId xmlns:p14="http://schemas.microsoft.com/office/powerpoint/2010/main" val="1516765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5C0754-211E-41B6-ABB7-706677D7980A}"/>
              </a:ext>
            </a:extLst>
          </p:cNvPr>
          <p:cNvSpPr>
            <a:spLocks noGrp="1"/>
          </p:cNvSpPr>
          <p:nvPr>
            <p:ph type="title"/>
          </p:nvPr>
        </p:nvSpPr>
        <p:spPr/>
        <p:txBody>
          <a:bodyPr/>
          <a:lstStyle/>
          <a:p>
            <a:r>
              <a:rPr lang="en-GB" dirty="0"/>
              <a:t> </a:t>
            </a:r>
          </a:p>
        </p:txBody>
      </p:sp>
      <p:sp>
        <p:nvSpPr>
          <p:cNvPr id="5" name="Content Placeholder 4">
            <a:extLst>
              <a:ext uri="{FF2B5EF4-FFF2-40B4-BE49-F238E27FC236}">
                <a16:creationId xmlns:a16="http://schemas.microsoft.com/office/drawing/2014/main" id="{8824351A-5D92-475F-8D7B-F4921B5763FC}"/>
              </a:ext>
            </a:extLst>
          </p:cNvPr>
          <p:cNvSpPr>
            <a:spLocks noGrp="1"/>
          </p:cNvSpPr>
          <p:nvPr>
            <p:ph sz="quarter" idx="13"/>
          </p:nvPr>
        </p:nvSpPr>
        <p:spPr/>
        <p:txBody>
          <a:bodyPr>
            <a:norm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11" name="Picture 10">
            <a:extLst>
              <a:ext uri="{FF2B5EF4-FFF2-40B4-BE49-F238E27FC236}">
                <a16:creationId xmlns:a16="http://schemas.microsoft.com/office/drawing/2014/main" id="{3A565B71-66A1-4B1D-A374-21AFA2B9B740}"/>
              </a:ext>
            </a:extLst>
          </p:cNvPr>
          <p:cNvPicPr>
            <a:picLocks noChangeAspect="1"/>
          </p:cNvPicPr>
          <p:nvPr/>
        </p:nvPicPr>
        <p:blipFill>
          <a:blip r:embed="rId2"/>
          <a:stretch>
            <a:fillRect/>
          </a:stretch>
        </p:blipFill>
        <p:spPr>
          <a:xfrm>
            <a:off x="215424" y="115554"/>
            <a:ext cx="8577594" cy="2449874"/>
          </a:xfrm>
          <a:prstGeom prst="rect">
            <a:avLst/>
          </a:prstGeom>
        </p:spPr>
      </p:pic>
      <p:pic>
        <p:nvPicPr>
          <p:cNvPr id="12" name="Picture 11">
            <a:extLst>
              <a:ext uri="{FF2B5EF4-FFF2-40B4-BE49-F238E27FC236}">
                <a16:creationId xmlns:a16="http://schemas.microsoft.com/office/drawing/2014/main" id="{4A4C2B41-82B1-4295-8536-2EC597C8411F}"/>
              </a:ext>
            </a:extLst>
          </p:cNvPr>
          <p:cNvPicPr>
            <a:picLocks noChangeAspect="1"/>
          </p:cNvPicPr>
          <p:nvPr/>
        </p:nvPicPr>
        <p:blipFill>
          <a:blip r:embed="rId3"/>
          <a:stretch>
            <a:fillRect/>
          </a:stretch>
        </p:blipFill>
        <p:spPr>
          <a:xfrm>
            <a:off x="215424" y="2565428"/>
            <a:ext cx="8577594" cy="3151881"/>
          </a:xfrm>
          <a:prstGeom prst="rect">
            <a:avLst/>
          </a:prstGeom>
        </p:spPr>
      </p:pic>
    </p:spTree>
    <p:extLst>
      <p:ext uri="{BB962C8B-B14F-4D97-AF65-F5344CB8AC3E}">
        <p14:creationId xmlns:p14="http://schemas.microsoft.com/office/powerpoint/2010/main" val="1581214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07C0F0-76B5-4466-B00E-4E05F79E85B7}"/>
              </a:ext>
            </a:extLst>
          </p:cNvPr>
          <p:cNvSpPr>
            <a:spLocks noGrp="1"/>
          </p:cNvSpPr>
          <p:nvPr>
            <p:ph sz="quarter" idx="13"/>
          </p:nvPr>
        </p:nvSpPr>
        <p:spPr>
          <a:xfrm>
            <a:off x="1189356" y="1272381"/>
            <a:ext cx="7196137" cy="4313237"/>
          </a:xfrm>
        </p:spPr>
        <p:txBody>
          <a:bodyPr>
            <a:normAutofit lnSpcReduction="10000"/>
          </a:bodyPr>
          <a:lstStyle/>
          <a:p>
            <a:r>
              <a:rPr lang="en-GB" dirty="0"/>
              <a:t> </a:t>
            </a:r>
          </a:p>
          <a:p>
            <a:endParaRPr lang="en-GB" dirty="0"/>
          </a:p>
          <a:p>
            <a:endParaRPr lang="en-GB" dirty="0"/>
          </a:p>
          <a:p>
            <a:endParaRPr lang="en-GB" dirty="0"/>
          </a:p>
          <a:p>
            <a:endParaRPr lang="en-GB" dirty="0"/>
          </a:p>
          <a:p>
            <a:endParaRPr lang="en-GB" dirty="0"/>
          </a:p>
          <a:p>
            <a:endParaRPr lang="en-GB" sz="1200" dirty="0"/>
          </a:p>
          <a:p>
            <a:endParaRPr lang="en-GB" sz="1200" dirty="0"/>
          </a:p>
          <a:p>
            <a:endParaRPr lang="en-GB" sz="1200" dirty="0"/>
          </a:p>
          <a:p>
            <a:r>
              <a:rPr lang="en-GB" sz="1200" dirty="0"/>
              <a:t>Fig. 13.1. The strategic management process. (Adapted from</a:t>
            </a:r>
          </a:p>
          <a:p>
            <a:r>
              <a:rPr lang="en-GB" sz="1200" dirty="0"/>
              <a:t>Tribe, 1996.).</a:t>
            </a:r>
          </a:p>
        </p:txBody>
      </p:sp>
      <p:sp>
        <p:nvSpPr>
          <p:cNvPr id="3" name="Title 2">
            <a:extLst>
              <a:ext uri="{FF2B5EF4-FFF2-40B4-BE49-F238E27FC236}">
                <a16:creationId xmlns:a16="http://schemas.microsoft.com/office/drawing/2014/main" id="{2DC50D59-6844-4F7B-A595-91516984B412}"/>
              </a:ext>
            </a:extLst>
          </p:cNvPr>
          <p:cNvSpPr>
            <a:spLocks noGrp="1"/>
          </p:cNvSpPr>
          <p:nvPr>
            <p:ph type="title"/>
          </p:nvPr>
        </p:nvSpPr>
        <p:spPr/>
        <p:txBody>
          <a:bodyPr/>
          <a:lstStyle/>
          <a:p>
            <a:r>
              <a:rPr lang="en-GB" dirty="0"/>
              <a:t> </a:t>
            </a:r>
          </a:p>
        </p:txBody>
      </p:sp>
      <p:pic>
        <p:nvPicPr>
          <p:cNvPr id="9" name="Picture 8">
            <a:extLst>
              <a:ext uri="{FF2B5EF4-FFF2-40B4-BE49-F238E27FC236}">
                <a16:creationId xmlns:a16="http://schemas.microsoft.com/office/drawing/2014/main" id="{4FC48B62-2760-4C57-807B-D834D4FFC10A}"/>
              </a:ext>
            </a:extLst>
          </p:cNvPr>
          <p:cNvPicPr>
            <a:picLocks noChangeAspect="1"/>
          </p:cNvPicPr>
          <p:nvPr/>
        </p:nvPicPr>
        <p:blipFill>
          <a:blip r:embed="rId2"/>
          <a:stretch>
            <a:fillRect/>
          </a:stretch>
        </p:blipFill>
        <p:spPr>
          <a:xfrm>
            <a:off x="1708727" y="969818"/>
            <a:ext cx="5726546" cy="3620655"/>
          </a:xfrm>
          <a:prstGeom prst="rect">
            <a:avLst/>
          </a:prstGeom>
        </p:spPr>
      </p:pic>
    </p:spTree>
    <p:extLst>
      <p:ext uri="{BB962C8B-B14F-4D97-AF65-F5344CB8AC3E}">
        <p14:creationId xmlns:p14="http://schemas.microsoft.com/office/powerpoint/2010/main" val="1462655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1C1773-6101-424C-8E2B-0DF361208832}"/>
              </a:ext>
            </a:extLst>
          </p:cNvPr>
          <p:cNvSpPr>
            <a:spLocks noGrp="1"/>
          </p:cNvSpPr>
          <p:nvPr>
            <p:ph sz="quarter" idx="13"/>
          </p:nvPr>
        </p:nvSpPr>
        <p:spPr>
          <a:xfrm>
            <a:off x="1189355" y="1177780"/>
            <a:ext cx="7196137" cy="4313237"/>
          </a:xfrm>
        </p:spPr>
        <p:txBody>
          <a:bodyPr>
            <a:normAutofit/>
          </a:bodyPr>
          <a:lstStyle/>
          <a:p>
            <a:endParaRPr lang="en-GB" dirty="0"/>
          </a:p>
          <a:p>
            <a:endParaRPr lang="en-GB" dirty="0"/>
          </a:p>
          <a:p>
            <a:endParaRPr lang="en-GB" dirty="0"/>
          </a:p>
          <a:p>
            <a:endParaRPr lang="en-GB" dirty="0"/>
          </a:p>
          <a:p>
            <a:endParaRPr lang="en-GB" dirty="0"/>
          </a:p>
          <a:p>
            <a:endParaRPr lang="en-GB" dirty="0"/>
          </a:p>
          <a:p>
            <a:endParaRPr lang="en-GB" sz="1200" dirty="0"/>
          </a:p>
          <a:p>
            <a:endParaRPr lang="en-GB" sz="1200" dirty="0"/>
          </a:p>
          <a:p>
            <a:r>
              <a:rPr lang="en-GB" sz="1200" dirty="0"/>
              <a:t>Fig. 13.2. The micro- and macro-environments.</a:t>
            </a:r>
          </a:p>
        </p:txBody>
      </p:sp>
      <p:sp>
        <p:nvSpPr>
          <p:cNvPr id="3" name="Title 2">
            <a:extLst>
              <a:ext uri="{FF2B5EF4-FFF2-40B4-BE49-F238E27FC236}">
                <a16:creationId xmlns:a16="http://schemas.microsoft.com/office/drawing/2014/main" id="{D71E4A43-F4BC-4325-BEA9-4F3ACFBA4616}"/>
              </a:ext>
            </a:extLst>
          </p:cNvPr>
          <p:cNvSpPr>
            <a:spLocks noGrp="1"/>
          </p:cNvSpPr>
          <p:nvPr>
            <p:ph type="title"/>
          </p:nvPr>
        </p:nvSpPr>
        <p:spPr>
          <a:xfrm>
            <a:off x="1189356" y="274639"/>
            <a:ext cx="7196137" cy="685944"/>
          </a:xfrm>
        </p:spPr>
        <p:txBody>
          <a:bodyPr/>
          <a:lstStyle/>
          <a:p>
            <a:r>
              <a:rPr lang="en-GB" dirty="0"/>
              <a:t> </a:t>
            </a:r>
          </a:p>
        </p:txBody>
      </p:sp>
      <p:pic>
        <p:nvPicPr>
          <p:cNvPr id="6" name="Picture 5">
            <a:extLst>
              <a:ext uri="{FF2B5EF4-FFF2-40B4-BE49-F238E27FC236}">
                <a16:creationId xmlns:a16="http://schemas.microsoft.com/office/drawing/2014/main" id="{588C94D2-53F7-46C5-8293-C32A0C457391}"/>
              </a:ext>
            </a:extLst>
          </p:cNvPr>
          <p:cNvPicPr>
            <a:picLocks noChangeAspect="1"/>
          </p:cNvPicPr>
          <p:nvPr/>
        </p:nvPicPr>
        <p:blipFill>
          <a:blip r:embed="rId2"/>
          <a:stretch>
            <a:fillRect/>
          </a:stretch>
        </p:blipFill>
        <p:spPr>
          <a:xfrm>
            <a:off x="1814079" y="1709882"/>
            <a:ext cx="5515841" cy="2963718"/>
          </a:xfrm>
          <a:prstGeom prst="rect">
            <a:avLst/>
          </a:prstGeom>
        </p:spPr>
      </p:pic>
    </p:spTree>
    <p:extLst>
      <p:ext uri="{BB962C8B-B14F-4D97-AF65-F5344CB8AC3E}">
        <p14:creationId xmlns:p14="http://schemas.microsoft.com/office/powerpoint/2010/main" val="1608544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3C101E-FD71-4CFC-8516-78F2882E1918}"/>
              </a:ext>
            </a:extLst>
          </p:cNvPr>
          <p:cNvSpPr>
            <a:spLocks noGrp="1"/>
          </p:cNvSpPr>
          <p:nvPr>
            <p:ph sz="quarter" idx="13"/>
          </p:nvPr>
        </p:nvSpPr>
        <p:spPr/>
        <p:txBody>
          <a:bodyPr>
            <a:normAutofit/>
          </a:bodyPr>
          <a:lstStyle/>
          <a:p>
            <a:endParaRPr lang="en-GB" sz="1300" dirty="0"/>
          </a:p>
          <a:p>
            <a:endParaRPr lang="en-GB" sz="1300" dirty="0"/>
          </a:p>
          <a:p>
            <a:endParaRPr lang="en-GB" sz="1300" dirty="0"/>
          </a:p>
          <a:p>
            <a:endParaRPr lang="en-GB" sz="1300" dirty="0"/>
          </a:p>
          <a:p>
            <a:endParaRPr lang="en-GB" sz="1300" dirty="0"/>
          </a:p>
          <a:p>
            <a:endParaRPr lang="en-GB" sz="1300" dirty="0"/>
          </a:p>
          <a:p>
            <a:endParaRPr lang="en-GB" sz="1300" dirty="0"/>
          </a:p>
          <a:p>
            <a:endParaRPr lang="en-GB" sz="1300" dirty="0"/>
          </a:p>
          <a:p>
            <a:endParaRPr lang="en-GB" sz="1300" dirty="0"/>
          </a:p>
          <a:p>
            <a:endParaRPr lang="en-GB" sz="1300" dirty="0"/>
          </a:p>
          <a:p>
            <a:endParaRPr lang="en-GB" sz="1300" dirty="0"/>
          </a:p>
          <a:p>
            <a:endParaRPr lang="en-GB" sz="1200" dirty="0"/>
          </a:p>
          <a:p>
            <a:endParaRPr lang="en-GB" sz="1200" dirty="0"/>
          </a:p>
          <a:p>
            <a:endParaRPr lang="en-GB" sz="1200" dirty="0"/>
          </a:p>
          <a:p>
            <a:r>
              <a:rPr lang="en-GB" sz="1200" dirty="0"/>
              <a:t>Fig. 13.3. Porter’s Five Forces, applied to an adventure tourism business. The Pembrokeshire coastline in Wales is home to numerous activity providers, offering activities including coasteering, abseiling, sailing and climbing to visitors to this popular holiday region. In this example, Porter’s Five Forces can be applied to any of these businesses.</a:t>
            </a:r>
          </a:p>
        </p:txBody>
      </p:sp>
      <p:sp>
        <p:nvSpPr>
          <p:cNvPr id="3" name="Title 2">
            <a:extLst>
              <a:ext uri="{FF2B5EF4-FFF2-40B4-BE49-F238E27FC236}">
                <a16:creationId xmlns:a16="http://schemas.microsoft.com/office/drawing/2014/main" id="{8A74BA6D-1963-41D2-BEC3-FE09328872BE}"/>
              </a:ext>
            </a:extLst>
          </p:cNvPr>
          <p:cNvSpPr>
            <a:spLocks noGrp="1"/>
          </p:cNvSpPr>
          <p:nvPr>
            <p:ph type="title"/>
          </p:nvPr>
        </p:nvSpPr>
        <p:spPr/>
        <p:txBody>
          <a:bodyPr/>
          <a:lstStyle/>
          <a:p>
            <a:r>
              <a:rPr lang="en-GB" dirty="0"/>
              <a:t> </a:t>
            </a:r>
          </a:p>
        </p:txBody>
      </p:sp>
      <p:pic>
        <p:nvPicPr>
          <p:cNvPr id="4" name="Picture 3">
            <a:extLst>
              <a:ext uri="{FF2B5EF4-FFF2-40B4-BE49-F238E27FC236}">
                <a16:creationId xmlns:a16="http://schemas.microsoft.com/office/drawing/2014/main" id="{D0AACF33-37E9-4C4A-983A-4850455B7E5F}"/>
              </a:ext>
            </a:extLst>
          </p:cNvPr>
          <p:cNvPicPr>
            <a:picLocks noChangeAspect="1"/>
          </p:cNvPicPr>
          <p:nvPr/>
        </p:nvPicPr>
        <p:blipFill>
          <a:blip r:embed="rId2"/>
          <a:stretch>
            <a:fillRect/>
          </a:stretch>
        </p:blipFill>
        <p:spPr>
          <a:xfrm>
            <a:off x="1320800" y="1076325"/>
            <a:ext cx="6197600" cy="3320184"/>
          </a:xfrm>
          <a:prstGeom prst="rect">
            <a:avLst/>
          </a:prstGeom>
        </p:spPr>
      </p:pic>
    </p:spTree>
    <p:extLst>
      <p:ext uri="{BB962C8B-B14F-4D97-AF65-F5344CB8AC3E}">
        <p14:creationId xmlns:p14="http://schemas.microsoft.com/office/powerpoint/2010/main" val="1065196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588649-DD8E-4B55-8D6D-E8DC5E168F61}"/>
              </a:ext>
            </a:extLst>
          </p:cNvPr>
          <p:cNvSpPr>
            <a:spLocks noGrp="1"/>
          </p:cNvSpPr>
          <p:nvPr>
            <p:ph sz="quarter" idx="13"/>
          </p:nvPr>
        </p:nvSpPr>
        <p:spPr/>
        <p:txBody>
          <a:bodyPr>
            <a:normAutofit/>
          </a:bodyPr>
          <a:lstStyle/>
          <a:p>
            <a:endParaRPr lang="en-GB" dirty="0"/>
          </a:p>
          <a:p>
            <a:endParaRPr lang="en-GB" dirty="0"/>
          </a:p>
          <a:p>
            <a:endParaRPr lang="en-GB" dirty="0"/>
          </a:p>
          <a:p>
            <a:endParaRPr lang="en-GB" dirty="0"/>
          </a:p>
          <a:p>
            <a:endParaRPr lang="en-GB" dirty="0"/>
          </a:p>
          <a:p>
            <a:endParaRPr lang="en-GB" dirty="0"/>
          </a:p>
          <a:p>
            <a:endParaRPr lang="nb-NO" sz="1200" dirty="0"/>
          </a:p>
          <a:p>
            <a:endParaRPr lang="nb-NO" sz="1200" dirty="0"/>
          </a:p>
          <a:p>
            <a:r>
              <a:rPr lang="nb-NO" sz="1200" dirty="0"/>
              <a:t>Fig. 13.4. Stakeholder analysis. (Dale, 2016.)</a:t>
            </a:r>
            <a:endParaRPr lang="en-GB" sz="1200" dirty="0"/>
          </a:p>
        </p:txBody>
      </p:sp>
      <p:sp>
        <p:nvSpPr>
          <p:cNvPr id="3" name="Title 2">
            <a:extLst>
              <a:ext uri="{FF2B5EF4-FFF2-40B4-BE49-F238E27FC236}">
                <a16:creationId xmlns:a16="http://schemas.microsoft.com/office/drawing/2014/main" id="{1047D162-22D7-4D92-98DC-A4A0AB989E9C}"/>
              </a:ext>
            </a:extLst>
          </p:cNvPr>
          <p:cNvSpPr>
            <a:spLocks noGrp="1"/>
          </p:cNvSpPr>
          <p:nvPr>
            <p:ph type="title"/>
          </p:nvPr>
        </p:nvSpPr>
        <p:spPr/>
        <p:txBody>
          <a:bodyPr/>
          <a:lstStyle/>
          <a:p>
            <a:r>
              <a:rPr lang="en-GB" dirty="0"/>
              <a:t> </a:t>
            </a:r>
          </a:p>
        </p:txBody>
      </p:sp>
      <p:pic>
        <p:nvPicPr>
          <p:cNvPr id="4" name="Picture 3">
            <a:extLst>
              <a:ext uri="{FF2B5EF4-FFF2-40B4-BE49-F238E27FC236}">
                <a16:creationId xmlns:a16="http://schemas.microsoft.com/office/drawing/2014/main" id="{18F9F318-93D5-4DBB-A8BF-2641EE234172}"/>
              </a:ext>
            </a:extLst>
          </p:cNvPr>
          <p:cNvPicPr>
            <a:picLocks noChangeAspect="1"/>
          </p:cNvPicPr>
          <p:nvPr/>
        </p:nvPicPr>
        <p:blipFill>
          <a:blip r:embed="rId2"/>
          <a:stretch>
            <a:fillRect/>
          </a:stretch>
        </p:blipFill>
        <p:spPr>
          <a:xfrm>
            <a:off x="1330036" y="1348510"/>
            <a:ext cx="6096000" cy="3180628"/>
          </a:xfrm>
          <a:prstGeom prst="rect">
            <a:avLst/>
          </a:prstGeom>
        </p:spPr>
      </p:pic>
    </p:spTree>
    <p:extLst>
      <p:ext uri="{BB962C8B-B14F-4D97-AF65-F5344CB8AC3E}">
        <p14:creationId xmlns:p14="http://schemas.microsoft.com/office/powerpoint/2010/main" val="4054282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F38587-14D7-4A3D-96E6-5BF5E2DCA2E6}"/>
              </a:ext>
            </a:extLst>
          </p:cNvPr>
          <p:cNvSpPr>
            <a:spLocks noGrp="1"/>
          </p:cNvSpPr>
          <p:nvPr>
            <p:ph sz="quarter" idx="13"/>
          </p:nvPr>
        </p:nvSpPr>
        <p:spPr/>
        <p:txBody>
          <a:bodyPr>
            <a:normAutofit/>
          </a:bodyPr>
          <a:lstStyle/>
          <a:p>
            <a:endParaRPr lang="en-GB" dirty="0"/>
          </a:p>
          <a:p>
            <a:endParaRPr lang="en-GB" dirty="0"/>
          </a:p>
          <a:p>
            <a:endParaRPr lang="en-GB" dirty="0"/>
          </a:p>
          <a:p>
            <a:endParaRPr lang="en-GB" dirty="0"/>
          </a:p>
          <a:p>
            <a:endParaRPr lang="en-GB" dirty="0"/>
          </a:p>
          <a:p>
            <a:endParaRPr lang="en-GB" dirty="0"/>
          </a:p>
          <a:p>
            <a:endParaRPr lang="en-GB" sz="1200" dirty="0"/>
          </a:p>
          <a:p>
            <a:endParaRPr lang="en-GB" sz="1200" dirty="0"/>
          </a:p>
          <a:p>
            <a:r>
              <a:rPr lang="en-GB" sz="1200" dirty="0"/>
              <a:t>Fig. 13.5. Porter’s generic competitive strategies. (Dale, 2016.)</a:t>
            </a:r>
          </a:p>
        </p:txBody>
      </p:sp>
      <p:sp>
        <p:nvSpPr>
          <p:cNvPr id="3" name="Title 2">
            <a:extLst>
              <a:ext uri="{FF2B5EF4-FFF2-40B4-BE49-F238E27FC236}">
                <a16:creationId xmlns:a16="http://schemas.microsoft.com/office/drawing/2014/main" id="{19483D6C-295D-4CDD-B732-888B35CC3614}"/>
              </a:ext>
            </a:extLst>
          </p:cNvPr>
          <p:cNvSpPr>
            <a:spLocks noGrp="1"/>
          </p:cNvSpPr>
          <p:nvPr>
            <p:ph type="title"/>
          </p:nvPr>
        </p:nvSpPr>
        <p:spPr/>
        <p:txBody>
          <a:bodyPr/>
          <a:lstStyle/>
          <a:p>
            <a:r>
              <a:rPr lang="en-GB" dirty="0"/>
              <a:t> </a:t>
            </a:r>
          </a:p>
        </p:txBody>
      </p:sp>
      <p:pic>
        <p:nvPicPr>
          <p:cNvPr id="4" name="Picture 3">
            <a:extLst>
              <a:ext uri="{FF2B5EF4-FFF2-40B4-BE49-F238E27FC236}">
                <a16:creationId xmlns:a16="http://schemas.microsoft.com/office/drawing/2014/main" id="{830D5B9B-1034-4798-9242-C924BDCFD6A1}"/>
              </a:ext>
            </a:extLst>
          </p:cNvPr>
          <p:cNvPicPr>
            <a:picLocks noChangeAspect="1"/>
          </p:cNvPicPr>
          <p:nvPr/>
        </p:nvPicPr>
        <p:blipFill>
          <a:blip r:embed="rId2"/>
          <a:stretch>
            <a:fillRect/>
          </a:stretch>
        </p:blipFill>
        <p:spPr>
          <a:xfrm>
            <a:off x="1265383" y="1551709"/>
            <a:ext cx="6105236" cy="3296516"/>
          </a:xfrm>
          <a:prstGeom prst="rect">
            <a:avLst/>
          </a:prstGeom>
        </p:spPr>
      </p:pic>
    </p:spTree>
    <p:extLst>
      <p:ext uri="{BB962C8B-B14F-4D97-AF65-F5344CB8AC3E}">
        <p14:creationId xmlns:p14="http://schemas.microsoft.com/office/powerpoint/2010/main" val="3800079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2A27B4-EB35-49B3-8072-1BC7A25471C6}"/>
              </a:ext>
            </a:extLst>
          </p:cNvPr>
          <p:cNvSpPr>
            <a:spLocks noGrp="1"/>
          </p:cNvSpPr>
          <p:nvPr>
            <p:ph sz="quarter" idx="13"/>
          </p:nvPr>
        </p:nvSpPr>
        <p:spPr/>
        <p:txBody>
          <a:bodyPr/>
          <a:lstStyle/>
          <a:p>
            <a:endParaRPr lang="en-GB" dirty="0"/>
          </a:p>
          <a:p>
            <a:endParaRPr lang="en-GB" dirty="0"/>
          </a:p>
          <a:p>
            <a:endParaRPr lang="en-GB" dirty="0"/>
          </a:p>
          <a:p>
            <a:endParaRPr lang="en-GB"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r>
              <a:rPr lang="en-GB" sz="1200" dirty="0"/>
              <a:t>Fig. 13.6. Ansoff’s directional matrix. (Adapted from Ansoff, 1968.)</a:t>
            </a:r>
          </a:p>
        </p:txBody>
      </p:sp>
      <p:sp>
        <p:nvSpPr>
          <p:cNvPr id="3" name="Title 2">
            <a:extLst>
              <a:ext uri="{FF2B5EF4-FFF2-40B4-BE49-F238E27FC236}">
                <a16:creationId xmlns:a16="http://schemas.microsoft.com/office/drawing/2014/main" id="{9BB559D6-12D0-459A-8991-BA300F9D6415}"/>
              </a:ext>
            </a:extLst>
          </p:cNvPr>
          <p:cNvSpPr>
            <a:spLocks noGrp="1"/>
          </p:cNvSpPr>
          <p:nvPr>
            <p:ph type="title"/>
          </p:nvPr>
        </p:nvSpPr>
        <p:spPr/>
        <p:txBody>
          <a:bodyPr/>
          <a:lstStyle/>
          <a:p>
            <a:r>
              <a:rPr lang="en-GB" dirty="0"/>
              <a:t> </a:t>
            </a:r>
          </a:p>
        </p:txBody>
      </p:sp>
      <p:pic>
        <p:nvPicPr>
          <p:cNvPr id="4" name="Picture 3">
            <a:extLst>
              <a:ext uri="{FF2B5EF4-FFF2-40B4-BE49-F238E27FC236}">
                <a16:creationId xmlns:a16="http://schemas.microsoft.com/office/drawing/2014/main" id="{B32A4DB0-FAEE-425C-BB33-0A7EA9CF1E7C}"/>
              </a:ext>
            </a:extLst>
          </p:cNvPr>
          <p:cNvPicPr>
            <a:picLocks noChangeAspect="1"/>
          </p:cNvPicPr>
          <p:nvPr/>
        </p:nvPicPr>
        <p:blipFill>
          <a:blip r:embed="rId2"/>
          <a:stretch>
            <a:fillRect/>
          </a:stretch>
        </p:blipFill>
        <p:spPr>
          <a:xfrm>
            <a:off x="1293091" y="1838036"/>
            <a:ext cx="5679209" cy="2714914"/>
          </a:xfrm>
          <a:prstGeom prst="rect">
            <a:avLst/>
          </a:prstGeom>
        </p:spPr>
      </p:pic>
    </p:spTree>
    <p:extLst>
      <p:ext uri="{BB962C8B-B14F-4D97-AF65-F5344CB8AC3E}">
        <p14:creationId xmlns:p14="http://schemas.microsoft.com/office/powerpoint/2010/main" val="31008705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770</TotalTime>
  <Words>175</Words>
  <Application>Microsoft Office PowerPoint</Application>
  <PresentationFormat>On-screen Show (4:3)</PresentationFormat>
  <Paragraphs>102</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Tourism  2nd Edition</vt:lpstr>
      <vt:lpstr>PowerPoint Presentation</vt:lpstr>
      <vt:lpstr> </vt:lpstr>
      <vt:lpstr> </vt:lpstr>
      <vt:lpstr> </vt:lpstr>
      <vt:lpstr> </vt:lpstr>
      <vt:lpstr> </vt:lpstr>
      <vt:lpstr> </vt:lpstr>
      <vt:lpstr> </vt:lpstr>
      <vt:lpstr> </vt:lpstr>
    </vt:vector>
  </TitlesOfParts>
  <Company>CABI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Hilliar</dc:creator>
  <cp:lastModifiedBy>Emma McCann</cp:lastModifiedBy>
  <cp:revision>62</cp:revision>
  <dcterms:created xsi:type="dcterms:W3CDTF">2014-12-08T12:01:41Z</dcterms:created>
  <dcterms:modified xsi:type="dcterms:W3CDTF">2020-05-20T07:24:39Z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e892a75-59a0-4e0e-9b97-f68af558ca2b_Enabled">
    <vt:lpwstr>True</vt:lpwstr>
  </property>
  <property fmtid="{D5CDD505-2E9C-101B-9397-08002B2CF9AE}" pid="3" name="MSIP_Label_2e892a75-59a0-4e0e-9b97-f68af558ca2b_SiteId">
    <vt:lpwstr>9f1098df-eebc-4be7-9878-bc3c8d059fd7</vt:lpwstr>
  </property>
  <property fmtid="{D5CDD505-2E9C-101B-9397-08002B2CF9AE}" pid="4" name="MSIP_Label_2e892a75-59a0-4e0e-9b97-f68af558ca2b_Owner">
    <vt:lpwstr>E.McCann@cabi.org</vt:lpwstr>
  </property>
  <property fmtid="{D5CDD505-2E9C-101B-9397-08002B2CF9AE}" pid="5" name="MSIP_Label_2e892a75-59a0-4e0e-9b97-f68af558ca2b_SetDate">
    <vt:lpwstr>2020-05-07T09:47:39.2415471Z</vt:lpwstr>
  </property>
  <property fmtid="{D5CDD505-2E9C-101B-9397-08002B2CF9AE}" pid="6" name="MSIP_Label_2e892a75-59a0-4e0e-9b97-f68af558ca2b_Name">
    <vt:lpwstr>CABI</vt:lpwstr>
  </property>
  <property fmtid="{D5CDD505-2E9C-101B-9397-08002B2CF9AE}" pid="7" name="MSIP_Label_2e892a75-59a0-4e0e-9b97-f68af558ca2b_Application">
    <vt:lpwstr>Microsoft Azure Information Protection</vt:lpwstr>
  </property>
  <property fmtid="{D5CDD505-2E9C-101B-9397-08002B2CF9AE}" pid="8" name="MSIP_Label_2e892a75-59a0-4e0e-9b97-f68af558ca2b_ActionId">
    <vt:lpwstr>7d62a304-6eb6-46a6-a5a5-00d79863757f</vt:lpwstr>
  </property>
  <property fmtid="{D5CDD505-2E9C-101B-9397-08002B2CF9AE}" pid="9" name="MSIP_Label_2e892a75-59a0-4e0e-9b97-f68af558ca2b_Extended_MSFT_Method">
    <vt:lpwstr>Automatic</vt:lpwstr>
  </property>
  <property fmtid="{D5CDD505-2E9C-101B-9397-08002B2CF9AE}" pid="10" name="Sensitivity">
    <vt:lpwstr>CABI</vt:lpwstr>
  </property>
</Properties>
</file>